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 id="2147483661" r:id="rId6"/>
    <p:sldMasterId id="2147483666" r:id="rId7"/>
    <p:sldMasterId id="2147483677" r:id="rId8"/>
    <p:sldMasterId id="2147483695" r:id="rId9"/>
    <p:sldMasterId id="2147483713" r:id="rId10"/>
    <p:sldMasterId id="2147483687" r:id="rId11"/>
  </p:sldMasterIdLst>
  <p:notesMasterIdLst>
    <p:notesMasterId r:id="rId39"/>
  </p:notesMasterIdLst>
  <p:handoutMasterIdLst>
    <p:handoutMasterId r:id="rId40"/>
  </p:handoutMasterIdLst>
  <p:sldIdLst>
    <p:sldId id="263" r:id="rId12"/>
    <p:sldId id="334" r:id="rId13"/>
    <p:sldId id="3836" r:id="rId14"/>
    <p:sldId id="3841" r:id="rId15"/>
    <p:sldId id="3847" r:id="rId16"/>
    <p:sldId id="3862" r:id="rId17"/>
    <p:sldId id="3846" r:id="rId18"/>
    <p:sldId id="3851" r:id="rId19"/>
    <p:sldId id="3852" r:id="rId20"/>
    <p:sldId id="3854" r:id="rId21"/>
    <p:sldId id="3856" r:id="rId22"/>
    <p:sldId id="3859" r:id="rId23"/>
    <p:sldId id="3860" r:id="rId24"/>
    <p:sldId id="3861" r:id="rId25"/>
    <p:sldId id="3858" r:id="rId26"/>
    <p:sldId id="3848" r:id="rId27"/>
    <p:sldId id="3866" r:id="rId28"/>
    <p:sldId id="3868" r:id="rId29"/>
    <p:sldId id="3876" r:id="rId30"/>
    <p:sldId id="3877" r:id="rId31"/>
    <p:sldId id="3869" r:id="rId32"/>
    <p:sldId id="3870" r:id="rId33"/>
    <p:sldId id="3873" r:id="rId34"/>
    <p:sldId id="3872" r:id="rId35"/>
    <p:sldId id="3875" r:id="rId36"/>
    <p:sldId id="3844" r:id="rId37"/>
    <p:sldId id="32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A4260-533A-4742-A8FA-B380CF029357}">
          <p14:sldIdLst>
            <p14:sldId id="263"/>
            <p14:sldId id="334"/>
          </p14:sldIdLst>
        </p14:section>
        <p14:section name="Overview" id="{AB4385F0-9164-4C44-B44B-57DEAF6B07D1}">
          <p14:sldIdLst>
            <p14:sldId id="3836"/>
            <p14:sldId id="3841"/>
          </p14:sldIdLst>
        </p14:section>
        <p14:section name="AppShell vs mobilePOS" id="{6B759383-281E-4632-ACCA-0196DA170A0C}">
          <p14:sldIdLst>
            <p14:sldId id="3847"/>
            <p14:sldId id="3862"/>
          </p14:sldIdLst>
        </p14:section>
        <p14:section name="Mobile Inventory" id="{3613B178-ECA4-4EEA-92D8-168CD8BB41AB}">
          <p14:sldIdLst>
            <p14:sldId id="3846"/>
            <p14:sldId id="3851"/>
            <p14:sldId id="3852"/>
            <p14:sldId id="3854"/>
            <p14:sldId id="3856"/>
            <p14:sldId id="3859"/>
            <p14:sldId id="3860"/>
            <p14:sldId id="3861"/>
            <p14:sldId id="3858"/>
          </p14:sldIdLst>
        </p14:section>
        <p14:section name="ScanPayGo" id="{77C979B4-94C9-437E-93E7-67100E0F7C70}">
          <p14:sldIdLst>
            <p14:sldId id="3848"/>
            <p14:sldId id="3866"/>
            <p14:sldId id="3868"/>
            <p14:sldId id="3876"/>
            <p14:sldId id="3877"/>
            <p14:sldId id="3869"/>
            <p14:sldId id="3870"/>
            <p14:sldId id="3873"/>
            <p14:sldId id="3872"/>
            <p14:sldId id="3875"/>
            <p14:sldId id="3844"/>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da Pezzini" initials="GP" lastIdx="1" clrIdx="0">
    <p:extLst>
      <p:ext uri="{19B8F6BF-5375-455C-9EA6-DF929625EA0E}">
        <p15:presenceInfo xmlns:p15="http://schemas.microsoft.com/office/powerpoint/2012/main" userId="S-1-5-21-252594354-184967434-2751365535-48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5C5A"/>
    <a:srgbClr val="8EF4E2"/>
    <a:srgbClr val="F2A35E"/>
    <a:srgbClr val="242D2F"/>
    <a:srgbClr val="0F4A87"/>
    <a:srgbClr val="BECFD4"/>
    <a:srgbClr val="859394"/>
    <a:srgbClr val="004A87"/>
    <a:srgbClr val="5D6567"/>
    <a:srgbClr val="343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90884" autoAdjust="0"/>
  </p:normalViewPr>
  <p:slideViewPr>
    <p:cSldViewPr snapToGrid="0" snapToObjects="1">
      <p:cViewPr varScale="1">
        <p:scale>
          <a:sx n="111" d="100"/>
          <a:sy n="111" d="100"/>
        </p:scale>
        <p:origin x="1352" y="2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3" d="100"/>
          <a:sy n="103" d="100"/>
        </p:scale>
        <p:origin x="2904" y="1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0" Type="http://schemas.openxmlformats.org/officeDocument/2006/relationships/slide" Target="slides/slide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8T15:28:25.614" idx="1">
    <p:pos x="7606" y="1422"/>
    <p:text>I think all this text in red could be removed, since you are not mentioning it in the script. You don't want listeners to get distracted by the text</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6/24/20</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6/24/20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and welcome to today’s webinar on Mobile &amp; LS Central. My name is Olafur Jonsson and I am product owner for LS Central devices here at LS Retail, with me is Andri Fannar Freysson software developer in the mobile device team.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get started, I would like to go over a few items, so you know how to participate in todays event. This webinar is being recorded and we will distribute a link to the recording shortly after the webinar. All participants are muted, and we will have a Q&amp;A session at the end, so as we progress through the webinar, please type in your questions in the question panel found at the question console and I will then read out loud the questions at the end of the session and try answer your questions.</a:t>
            </a:r>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187837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feature we have added is the support for Cycle counting, that is when some items are counted at a regular interval e.g. on a "cycle".   This is mandatory in some type of businesses like with the pharmacies and is also a good way to keep the stock information accurate because there’s always measurement ongoing instead of the whole stock counted which usually forces the operations to stop and requires heavy workforce.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LS Central you define the Counting Periods, set that period to Items, Create worksheet journal for the counting period and get the data that will be in that counting worksheet. The list is also refreshed when Cycle counting worksheet is selected from the Mobile Inventory App</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2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Mobile Inventory the user selects Cycle Counting worksheet from the menu</a:t>
            </a:r>
          </a:p>
          <a:p>
            <a:r>
              <a:rPr lang="en-US" sz="1200" kern="1200" dirty="0">
                <a:solidFill>
                  <a:schemeClr val="tx1"/>
                </a:solidFill>
                <a:effectLst/>
                <a:latin typeface="+mn-lt"/>
                <a:ea typeface="+mn-ea"/>
                <a:cs typeface="+mn-cs"/>
              </a:rPr>
              <a:t>When opened, the list displays all the items that need to be counted. The user can then start to count the items and when he has entered a quantity the items is marked in the list with color to indicate that it has been counted. As all the items in a cycle count worksheet have to be counted - it is not possible to send the worksheet back to LS Central until that has been done.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9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feature we are adding is support for Advanced Shipping Notices – or ASNs as they are generally called. ASN is a notification of pending deliveries, similar to a packing list sent by a supplier or third-party logistics company to a buyer. It can include items from many purchase orders and the purpose of it is to notify the customer when shipping occurs and provide physical characteristics about the shipment so the customer can be prepared to accept delivery.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ASN document can be read into LS Central, but please note that this in an integration work in each case. It is also possible to define a trust level of Vendors in LS Central, that can be used to indicate whether shipments from the Vendor can be accepted without being counted. This info is then sent to Mobile Inventory to be worked on when items arrive.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10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Mobile Inventory the user selects ASN document and receives a list of all ASN documents that have been created.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selects the document to work with and if the document is from a trusted vendor, mark it</a:t>
            </a:r>
            <a:r>
              <a:rPr lang="en-US" sz="1200" b="1" kern="1200" dirty="0">
                <a:solidFill>
                  <a:schemeClr val="tx1"/>
                </a:solidFill>
                <a:effectLst/>
                <a:latin typeface="+mn-lt"/>
                <a:ea typeface="+mn-ea"/>
                <a:cs typeface="+mn-cs"/>
              </a:rPr>
              <a:t> received</a:t>
            </a:r>
            <a:r>
              <a:rPr lang="en-US" sz="1200" kern="1200" dirty="0">
                <a:solidFill>
                  <a:schemeClr val="tx1"/>
                </a:solidFill>
                <a:effectLst/>
                <a:latin typeface="+mn-lt"/>
                <a:ea typeface="+mn-ea"/>
                <a:cs typeface="+mn-cs"/>
              </a:rPr>
              <a:t> without counting or the items can be counted like in a normal receiving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finished the document is sent back to LS Central to be processed.</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40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worked on a number of changes based on feedback from our customers, relating to the steps needed when working on inventory tasks.</a:t>
            </a:r>
          </a:p>
          <a:p>
            <a:r>
              <a:rPr lang="en-US" sz="1200" kern="1200" dirty="0">
                <a:solidFill>
                  <a:schemeClr val="tx1"/>
                </a:solidFill>
                <a:effectLst/>
                <a:latin typeface="+mn-lt"/>
                <a:ea typeface="+mn-ea"/>
                <a:cs typeface="+mn-cs"/>
              </a:rPr>
              <a:t>The standard way is to start in LS Central, then use Mobile Inventory to gather the data and finish in LS Central by posting the documents.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working on changing this so the process can start when selecting an operation in Mobile Inventory and when the data has been sent to LS Central it is automatically posted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applied these changes to Purchase order receive and Transfer order receive and will continue the work in later releases.</a:t>
            </a:r>
          </a:p>
          <a:p>
            <a:r>
              <a:rPr lang="en-US" sz="120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9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 So Now to the fun part. The product that we call LS Scan Pay Go. You might ask yourself What is this?</a:t>
            </a:r>
          </a:p>
          <a:p>
            <a:r>
              <a:rPr lang="en-US" sz="2000" dirty="0"/>
              <a:t>In its simplest form its a Consumer app that is a mobile self Checkout solution. This is a Research and development project that we </a:t>
            </a:r>
          </a:p>
          <a:p>
            <a:r>
              <a:rPr lang="en-US" sz="2000" dirty="0"/>
              <a:t>have been working on.</a:t>
            </a:r>
            <a:br>
              <a:rPr lang="en-US" sz="2000" dirty="0"/>
            </a:br>
            <a:r>
              <a:rPr lang="en-US" sz="2000" dirty="0"/>
              <a:t> What would this app do for a consumer. As an example, this is a Zero touch solution that would be good during the</a:t>
            </a:r>
          </a:p>
          <a:p>
            <a:r>
              <a:rPr lang="en-US" sz="2000" dirty="0" err="1"/>
              <a:t>Covid</a:t>
            </a:r>
            <a:r>
              <a:rPr lang="en-US" sz="2000" dirty="0"/>
              <a:t> time we are experiencing now, No checkout lines, and it would provide a personalized shopping experience. </a:t>
            </a:r>
          </a:p>
          <a:p>
            <a:r>
              <a:rPr lang="en-US" sz="2000" dirty="0"/>
              <a:t> We have created a working prototype in Android and showed a demo to some partners</a:t>
            </a:r>
          </a:p>
          <a:p>
            <a:r>
              <a:rPr lang="en-US" sz="2000" dirty="0"/>
              <a:t>and customers to get a feedback on what they would like to see in such a solution and what is needed to improve the one we got.</a:t>
            </a:r>
          </a:p>
          <a:p>
            <a:br>
              <a:rPr lang="en-US" sz="2000" dirty="0"/>
            </a:br>
            <a:r>
              <a:rPr lang="en-US" sz="2000" dirty="0"/>
              <a:t>So How would it work?</a:t>
            </a:r>
          </a:p>
          <a:p>
            <a:r>
              <a:rPr lang="en-US" sz="2000" dirty="0"/>
              <a:t> The Consumer downloads the SPG app to their own mobile phone. When inside a store, he or she opens the app.</a:t>
            </a:r>
          </a:p>
          <a:p>
            <a:r>
              <a:rPr lang="en-US" sz="2000" dirty="0"/>
              <a:t> The Consumer scans in the barcodes on the items, and puts the items inside a bag. When they are done scanning</a:t>
            </a:r>
          </a:p>
          <a:p>
            <a:r>
              <a:rPr lang="en-US" sz="2000" dirty="0"/>
              <a:t> all items, the consumer would either pay inside the app and leave the story, or pay at a register by transferring the items from the app </a:t>
            </a:r>
          </a:p>
          <a:p>
            <a:r>
              <a:rPr lang="en-US" sz="2000" dirty="0"/>
              <a:t> to a register by scanning in a QR code that is generated inside the app.</a:t>
            </a:r>
          </a:p>
          <a:p>
            <a:endParaRPr lang="en-US" sz="2000" dirty="0"/>
          </a:p>
          <a:p>
            <a:r>
              <a:rPr lang="en-US" sz="2000" dirty="0"/>
              <a:t>But for a further demonstration lets see a short video demonstrating how it would work.</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4242585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Lets look at the Architecture of the App.</a:t>
            </a:r>
          </a:p>
          <a:p>
            <a:r>
              <a:rPr lang="en-US" sz="1200" b="0" kern="1200" dirty="0">
                <a:solidFill>
                  <a:schemeClr val="tx1"/>
                </a:solidFill>
                <a:effectLst/>
                <a:latin typeface="+mn-lt"/>
                <a:ea typeface="+mn-ea"/>
                <a:cs typeface="+mn-cs"/>
              </a:rPr>
              <a:t>This app is a consumer facing app that would be downloaded in customers mobile devices.</a:t>
            </a:r>
          </a:p>
          <a:p>
            <a:r>
              <a:rPr lang="en-US" sz="1200" b="0" kern="1200" dirty="0">
                <a:solidFill>
                  <a:schemeClr val="tx1"/>
                </a:solidFill>
                <a:effectLst/>
                <a:latin typeface="+mn-lt"/>
                <a:ea typeface="+mn-ea"/>
                <a:cs typeface="+mn-cs"/>
              </a:rPr>
              <a:t>The App connects to a LS Omni server and is using the same API that the eCommerce is using.</a:t>
            </a:r>
          </a:p>
          <a:p>
            <a:r>
              <a:rPr lang="en-US" sz="1200" b="0" kern="1200" dirty="0">
                <a:solidFill>
                  <a:schemeClr val="tx1"/>
                </a:solidFill>
                <a:effectLst/>
                <a:latin typeface="+mn-lt"/>
                <a:ea typeface="+mn-ea"/>
                <a:cs typeface="+mn-cs"/>
              </a:rPr>
              <a:t>The omni Server than connects to LS Central witch can be located in the store or in the cloud.</a:t>
            </a:r>
          </a:p>
          <a:p>
            <a:r>
              <a:rPr lang="en-US" sz="1200" b="0" kern="1200" dirty="0">
                <a:solidFill>
                  <a:schemeClr val="tx1"/>
                </a:solidFill>
                <a:effectLst/>
                <a:latin typeface="+mn-lt"/>
                <a:ea typeface="+mn-ea"/>
                <a:cs typeface="+mn-cs"/>
              </a:rPr>
              <a:t>The app doesn't store anything on the phone every data is gotten by a web request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can log into the app by making an account or if you don't want to make an account you can skip that but that of course means you </a:t>
            </a:r>
            <a:r>
              <a:rPr lang="en-US" sz="1200" b="0" kern="1200" dirty="0" err="1">
                <a:solidFill>
                  <a:schemeClr val="tx1"/>
                </a:solidFill>
                <a:effectLst/>
                <a:latin typeface="+mn-lt"/>
                <a:ea typeface="+mn-ea"/>
                <a:cs typeface="+mn-cs"/>
              </a:rPr>
              <a:t>dont</a:t>
            </a:r>
            <a:r>
              <a:rPr lang="en-US" sz="1200" b="0" kern="1200" dirty="0">
                <a:solidFill>
                  <a:schemeClr val="tx1"/>
                </a:solidFill>
                <a:effectLst/>
                <a:latin typeface="+mn-lt"/>
                <a:ea typeface="+mn-ea"/>
                <a:cs typeface="+mn-cs"/>
              </a:rPr>
              <a:t> have all the benefits</a:t>
            </a:r>
          </a:p>
          <a:p>
            <a:r>
              <a:rPr lang="en-US" sz="1200" b="0" kern="1200" dirty="0">
                <a:solidFill>
                  <a:schemeClr val="tx1"/>
                </a:solidFill>
                <a:effectLst/>
                <a:latin typeface="+mn-lt"/>
                <a:ea typeface="+mn-ea"/>
                <a:cs typeface="+mn-cs"/>
              </a:rPr>
              <a:t>of having an account.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say you have multiple stores how should the app know in what store you are in ? For that we have made connection</a:t>
            </a:r>
          </a:p>
          <a:p>
            <a:r>
              <a:rPr lang="en-US" sz="1200" b="0" kern="1200" dirty="0">
                <a:solidFill>
                  <a:schemeClr val="tx1"/>
                </a:solidFill>
                <a:effectLst/>
                <a:latin typeface="+mn-lt"/>
                <a:ea typeface="+mn-ea"/>
                <a:cs typeface="+mn-cs"/>
              </a:rPr>
              <a:t>to </a:t>
            </a:r>
            <a:r>
              <a:rPr lang="en-US" sz="1200" b="0" kern="1200" dirty="0" err="1">
                <a:solidFill>
                  <a:schemeClr val="tx1"/>
                </a:solidFill>
                <a:effectLst/>
                <a:latin typeface="+mn-lt"/>
                <a:ea typeface="+mn-ea"/>
                <a:cs typeface="+mn-cs"/>
              </a:rPr>
              <a:t>Ibeacons</a:t>
            </a:r>
            <a:r>
              <a:rPr lang="en-US" sz="1200" b="0" kern="1200" dirty="0">
                <a:solidFill>
                  <a:schemeClr val="tx1"/>
                </a:solidFill>
                <a:effectLst/>
                <a:latin typeface="+mn-lt"/>
                <a:ea typeface="+mn-ea"/>
                <a:cs typeface="+mn-cs"/>
              </a:rPr>
              <a:t> that would have to be set up inside the store to let you know what store you are in. You could also choose manually what store you are in, </a:t>
            </a:r>
          </a:p>
          <a:p>
            <a:r>
              <a:rPr lang="en-US" sz="1200" b="0" kern="1200" dirty="0">
                <a:solidFill>
                  <a:schemeClr val="tx1"/>
                </a:solidFill>
                <a:effectLst/>
                <a:latin typeface="+mn-lt"/>
                <a:ea typeface="+mn-ea"/>
                <a:cs typeface="+mn-cs"/>
              </a:rPr>
              <a:t>And we have also been discussing adding in GPS coordinates to make sure you are shopping in the right store.</a:t>
            </a:r>
          </a:p>
          <a:p>
            <a:r>
              <a:rPr lang="en-US" sz="1200" b="0" kern="1200" dirty="0">
                <a:solidFill>
                  <a:schemeClr val="tx1"/>
                </a:solidFill>
                <a:effectLst/>
                <a:latin typeface="+mn-lt"/>
                <a:ea typeface="+mn-ea"/>
                <a:cs typeface="+mn-cs"/>
              </a:rPr>
              <a:t>When you have finished adding in all items and are going to the payment screen the transaction gets calculated threw LS Central to make it 100% sure </a:t>
            </a:r>
          </a:p>
          <a:p>
            <a:r>
              <a:rPr lang="en-US" sz="1200" b="0" kern="1200" dirty="0">
                <a:solidFill>
                  <a:schemeClr val="tx1"/>
                </a:solidFill>
                <a:effectLst/>
                <a:latin typeface="+mn-lt"/>
                <a:ea typeface="+mn-ea"/>
                <a:cs typeface="+mn-cs"/>
              </a:rPr>
              <a:t>you are getting all the right prices for your items. And when finishing the payment the Transaction is send as external transaction to LS Central.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7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Now I am going to walk over a couple of features that are inside the Scan Pay Go App. </a:t>
            </a:r>
          </a:p>
          <a:p>
            <a:r>
              <a:rPr lang="en-US" sz="1200" b="0" kern="1200" dirty="0">
                <a:solidFill>
                  <a:schemeClr val="tx1"/>
                </a:solidFill>
                <a:effectLst/>
                <a:latin typeface="+mn-lt"/>
                <a:ea typeface="+mn-ea"/>
                <a:cs typeface="+mn-cs"/>
              </a:rPr>
              <a:t>First of all we have the ability to Scan in items using the camera on the phone and scanning in barcodes. when an item is scanned, we can see all the information about the item.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0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For example the item Description, ingredients, allergy and nutrition value. This of course means that all those information would have to be stored inside LS Central.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When you have scanned in all items and are heading over to the payment screen the basket gets send to LS central for a calculation to make sure you are getting all the </a:t>
            </a:r>
          </a:p>
          <a:p>
            <a:r>
              <a:rPr lang="en-US" sz="1200" b="0" kern="1200" dirty="0">
                <a:solidFill>
                  <a:schemeClr val="tx1"/>
                </a:solidFill>
                <a:effectLst/>
                <a:latin typeface="+mn-lt"/>
                <a:ea typeface="+mn-ea"/>
                <a:cs typeface="+mn-cs"/>
              </a:rPr>
              <a:t>right prices. If a user of the app would have an account. You get the benefits of making him a personal member discount that are set up in Ls Central. When he would calculate his basket a discount would be added to the basket according to the member that is logged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9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LS Retail has released a number of mobile solutions through the years like </a:t>
            </a:r>
          </a:p>
          <a:p>
            <a:pPr lvl="0"/>
            <a:r>
              <a:rPr lang="en-US" sz="1200" kern="1200" dirty="0">
                <a:solidFill>
                  <a:schemeClr val="tx1"/>
                </a:solidFill>
                <a:effectLst/>
                <a:latin typeface="+mn-lt"/>
                <a:ea typeface="+mn-ea"/>
                <a:cs typeface="+mn-cs"/>
              </a:rPr>
              <a:t>Mobile POS,</a:t>
            </a:r>
          </a:p>
          <a:p>
            <a:pPr lvl="0"/>
            <a:r>
              <a:rPr lang="en-US" sz="1200" kern="1200" dirty="0">
                <a:solidFill>
                  <a:schemeClr val="tx1"/>
                </a:solidFill>
                <a:effectLst/>
                <a:latin typeface="+mn-lt"/>
                <a:ea typeface="+mn-ea"/>
                <a:cs typeface="+mn-cs"/>
              </a:rPr>
              <a:t>Mobile Inventory</a:t>
            </a:r>
          </a:p>
          <a:p>
            <a:pPr lvl="0"/>
            <a:r>
              <a:rPr lang="en-US" sz="1200" kern="1200" dirty="0">
                <a:solidFill>
                  <a:schemeClr val="tx1"/>
                </a:solidFill>
                <a:effectLst/>
                <a:latin typeface="+mn-lt"/>
                <a:ea typeface="+mn-ea"/>
                <a:cs typeface="+mn-cs"/>
              </a:rPr>
              <a:t>LS Central </a:t>
            </a:r>
            <a:r>
              <a:rPr lang="en-US" sz="1200" kern="1200" dirty="0" err="1">
                <a:solidFill>
                  <a:schemeClr val="tx1"/>
                </a:solidFill>
                <a:effectLst/>
                <a:latin typeface="+mn-lt"/>
                <a:ea typeface="+mn-ea"/>
                <a:cs typeface="+mn-cs"/>
              </a:rPr>
              <a:t>AppShell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now we are giving you a preview of our upcoming LS </a:t>
            </a:r>
            <a:r>
              <a:rPr lang="en-US" sz="1200" kern="1200" dirty="0" err="1">
                <a:solidFill>
                  <a:schemeClr val="tx1"/>
                </a:solidFill>
                <a:effectLst/>
                <a:latin typeface="+mn-lt"/>
                <a:ea typeface="+mn-ea"/>
                <a:cs typeface="+mn-cs"/>
              </a:rPr>
              <a:t>ScanPayGo</a:t>
            </a:r>
            <a:r>
              <a:rPr lang="en-US" sz="1200" kern="1200" dirty="0">
                <a:solidFill>
                  <a:schemeClr val="tx1"/>
                </a:solidFill>
                <a:effectLst/>
                <a:latin typeface="+mn-lt"/>
                <a:ea typeface="+mn-ea"/>
                <a:cs typeface="+mn-cs"/>
              </a:rPr>
              <a:t> App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they all have in common is that they were developed to support certain business processes like enhanced instore experiences and personal services, handling inventory processes on a mobile device, handling que busting when normal check out lanes are full etc. </a:t>
            </a:r>
          </a:p>
          <a:p>
            <a:r>
              <a:rPr lang="en-US" sz="1200" kern="1200" dirty="0">
                <a:solidFill>
                  <a:schemeClr val="tx1"/>
                </a:solidFill>
                <a:effectLst/>
                <a:latin typeface="+mn-lt"/>
                <a:ea typeface="+mn-ea"/>
                <a:cs typeface="+mn-cs"/>
              </a:rPr>
              <a:t>All of these are important in the Unified Commerce context - extending the functionality of LS Central to a mobile device to have the same functionality and data.</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AFD216-A965-6446-BFAC-87845540F8F3}" type="slidenum">
              <a:rPr lang="en-US" smtClean="0"/>
              <a:t>3</a:t>
            </a:fld>
            <a:endParaRPr lang="en-US"/>
          </a:p>
        </p:txBody>
      </p:sp>
    </p:spTree>
    <p:extLst>
      <p:ext uri="{BB962C8B-B14F-4D97-AF65-F5344CB8AC3E}">
        <p14:creationId xmlns:p14="http://schemas.microsoft.com/office/powerpoint/2010/main" val="1674394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have Three options available for payment. One is paying inside the app which means you just put in your Credit Card information and finish paying. And walk outside the store.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other two is paying at a self-service POS machine or at a manned POS. That would mean you scan everything you want to buy inside the app an than you would choose the option pay at a register </a:t>
            </a:r>
          </a:p>
          <a:p>
            <a:r>
              <a:rPr lang="en-US" sz="1200" b="0" kern="1200" dirty="0">
                <a:solidFill>
                  <a:schemeClr val="tx1"/>
                </a:solidFill>
                <a:effectLst/>
                <a:latin typeface="+mn-lt"/>
                <a:ea typeface="+mn-ea"/>
                <a:cs typeface="+mn-cs"/>
              </a:rPr>
              <a:t> and that would transfer everything over to the self-service POS or manned Pos by scanning in an QR code on the App. You would than finalize the payment there.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61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Another feature that we have made is shopping lists. That means that inside the app you can make a personal Shopping lists and add items to the list by either scanning</a:t>
            </a:r>
          </a:p>
          <a:p>
            <a:r>
              <a:rPr lang="en-US" sz="1200" b="0" kern="1200" dirty="0">
                <a:solidFill>
                  <a:schemeClr val="tx1"/>
                </a:solidFill>
                <a:effectLst/>
                <a:latin typeface="+mn-lt"/>
                <a:ea typeface="+mn-ea"/>
                <a:cs typeface="+mn-cs"/>
              </a:rPr>
              <a:t>them in from your fridge or searching for them inside the app. The cool thing about the shopping list is that you can share the shopping list with family members, friends</a:t>
            </a:r>
          </a:p>
          <a:p>
            <a:r>
              <a:rPr lang="en-US" sz="1200" b="0" kern="1200" dirty="0">
                <a:solidFill>
                  <a:schemeClr val="tx1"/>
                </a:solidFill>
                <a:effectLst/>
                <a:latin typeface="+mn-lt"/>
                <a:ea typeface="+mn-ea"/>
                <a:cs typeface="+mn-cs"/>
              </a:rPr>
              <a:t>or whom ever you want to share it with. So a family could have a shared shopping list and add items to it so only one person needs to go pick them up from the store.</a:t>
            </a:r>
          </a:p>
          <a:p>
            <a:r>
              <a:rPr lang="en-US" sz="1200" b="0" kern="1200" dirty="0">
                <a:solidFill>
                  <a:schemeClr val="tx1"/>
                </a:solidFill>
                <a:effectLst/>
                <a:latin typeface="+mn-lt"/>
                <a:ea typeface="+mn-ea"/>
                <a:cs typeface="+mn-cs"/>
              </a:rPr>
              <a:t>When inside the store and you scan in an item to your basket the item gets marked off from your shopping list.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Another cool feature regarding the shopping list is that inside LS Central you can add in a location to each item. That means that When a consumer goes to the store and is going to shop from his shopping list </a:t>
            </a:r>
          </a:p>
          <a:p>
            <a:r>
              <a:rPr lang="en-US" sz="1200" b="0" kern="1200" dirty="0">
                <a:solidFill>
                  <a:schemeClr val="tx1"/>
                </a:solidFill>
                <a:effectLst/>
                <a:latin typeface="+mn-lt"/>
                <a:ea typeface="+mn-ea"/>
                <a:cs typeface="+mn-cs"/>
              </a:rPr>
              <a:t>the items gets order by the location of the items. witch should make the shopping experience easier simpler faster.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2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People or always getting more and more interested in having an overview of there spending's. And therefore if people would make an account in the app you could see all your shopping history.</a:t>
            </a:r>
          </a:p>
          <a:p>
            <a:r>
              <a:rPr lang="en-US" sz="1200" b="0" kern="1200" dirty="0">
                <a:solidFill>
                  <a:schemeClr val="tx1"/>
                </a:solidFill>
                <a:effectLst/>
                <a:latin typeface="+mn-lt"/>
                <a:ea typeface="+mn-ea"/>
                <a:cs typeface="+mn-cs"/>
              </a:rPr>
              <a:t>You can click each transaction and see every item that you have bought for that transaction. so managing your finances should be easier.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95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Security considerations, We have had a lot of conversations about this. and common concerns or is the customer scanning the right items and quantities when putting items to the bag?</a:t>
            </a:r>
          </a:p>
          <a:p>
            <a:r>
              <a:rPr lang="en-US" sz="1200" b="0" kern="1200" dirty="0">
                <a:solidFill>
                  <a:schemeClr val="tx1"/>
                </a:solidFill>
                <a:effectLst/>
                <a:latin typeface="+mn-lt"/>
                <a:ea typeface="+mn-ea"/>
                <a:cs typeface="+mn-cs"/>
              </a:rPr>
              <a:t>is the item paid for when the customer leaves the stores with a bag of items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Of course we don't have the answers for everything and most of the questions that have to be tackled vary between each retailers so we think that this process would be handled with each retailer.</a:t>
            </a:r>
          </a:p>
          <a:p>
            <a:r>
              <a:rPr lang="en-US" sz="1200" b="0" kern="1200" dirty="0">
                <a:solidFill>
                  <a:schemeClr val="tx1"/>
                </a:solidFill>
                <a:effectLst/>
                <a:latin typeface="+mn-lt"/>
                <a:ea typeface="+mn-ea"/>
                <a:cs typeface="+mn-cs"/>
              </a:rPr>
              <a:t>But we have added in two types of support to help you indicate if people have paid for the product or not.</a:t>
            </a:r>
          </a:p>
          <a:p>
            <a:r>
              <a:rPr lang="en-US" sz="1200" b="0" kern="1200" dirty="0">
                <a:solidFill>
                  <a:schemeClr val="tx1"/>
                </a:solidFill>
                <a:effectLst/>
                <a:latin typeface="+mn-lt"/>
                <a:ea typeface="+mn-ea"/>
                <a:cs typeface="+mn-cs"/>
              </a:rPr>
              <a:t>When the Customer has finished paying for a transaction he gets routed to a screen that either says thank you for you purchase with a green indicator that means you can walk outside of the store.</a:t>
            </a:r>
          </a:p>
          <a:p>
            <a:r>
              <a:rPr lang="en-US" sz="1200" b="0" kern="1200" dirty="0">
                <a:solidFill>
                  <a:schemeClr val="tx1"/>
                </a:solidFill>
                <a:effectLst/>
                <a:latin typeface="+mn-lt"/>
                <a:ea typeface="+mn-ea"/>
                <a:cs typeface="+mn-cs"/>
              </a:rPr>
              <a:t>And the Other case is that you would get a Red indicator that says Confirm you purchase with the closest store employee. and that would mean that the consumer would have to go to a employee that would </a:t>
            </a:r>
          </a:p>
          <a:p>
            <a:r>
              <a:rPr lang="en-US" sz="1200" b="0" kern="1200" dirty="0">
                <a:solidFill>
                  <a:schemeClr val="tx1"/>
                </a:solidFill>
                <a:effectLst/>
                <a:latin typeface="+mn-lt"/>
                <a:ea typeface="+mn-ea"/>
                <a:cs typeface="+mn-cs"/>
              </a:rPr>
              <a:t>scan in a </a:t>
            </a:r>
            <a:r>
              <a:rPr lang="en-US" sz="1200" b="0" kern="1200" dirty="0" err="1">
                <a:solidFill>
                  <a:schemeClr val="tx1"/>
                </a:solidFill>
                <a:effectLst/>
                <a:latin typeface="+mn-lt"/>
                <a:ea typeface="+mn-ea"/>
                <a:cs typeface="+mn-cs"/>
              </a:rPr>
              <a:t>qr</a:t>
            </a:r>
            <a:r>
              <a:rPr lang="en-US" sz="1200" b="0" kern="1200" dirty="0">
                <a:solidFill>
                  <a:schemeClr val="tx1"/>
                </a:solidFill>
                <a:effectLst/>
                <a:latin typeface="+mn-lt"/>
                <a:ea typeface="+mn-ea"/>
                <a:cs typeface="+mn-cs"/>
              </a:rPr>
              <a:t> Code to get the transaction and check if everything matches.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656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would love to get your feed back on this product Because like most of our work here it is driven on customer feedback and since this is a new product we would best benefit to get as much feedback </a:t>
            </a:r>
          </a:p>
          <a:p>
            <a:r>
              <a:rPr lang="en-US" sz="1200" b="0" kern="1200" dirty="0">
                <a:solidFill>
                  <a:schemeClr val="tx1"/>
                </a:solidFill>
                <a:effectLst/>
                <a:latin typeface="+mn-lt"/>
                <a:ea typeface="+mn-ea"/>
                <a:cs typeface="+mn-cs"/>
              </a:rPr>
              <a:t>as possible. But what would be the next step for this product. Many ideas have come to our minds few of them are for example adding in click and collect, who hasn´t asked them </a:t>
            </a:r>
            <a:r>
              <a:rPr lang="en-US" sz="1200" b="0" kern="1200" dirty="0" err="1">
                <a:solidFill>
                  <a:schemeClr val="tx1"/>
                </a:solidFill>
                <a:effectLst/>
                <a:latin typeface="+mn-lt"/>
                <a:ea typeface="+mn-ea"/>
                <a:cs typeface="+mn-cs"/>
              </a:rPr>
              <a:t>selfes</a:t>
            </a:r>
            <a:r>
              <a:rPr lang="en-US" sz="1200" b="0" kern="1200" dirty="0">
                <a:solidFill>
                  <a:schemeClr val="tx1"/>
                </a:solidFill>
                <a:effectLst/>
                <a:latin typeface="+mn-lt"/>
                <a:ea typeface="+mn-ea"/>
                <a:cs typeface="+mn-cs"/>
              </a:rPr>
              <a:t> the questions </a:t>
            </a:r>
          </a:p>
          <a:p>
            <a:r>
              <a:rPr lang="en-US" sz="1200" b="0" kern="1200" dirty="0">
                <a:solidFill>
                  <a:schemeClr val="tx1"/>
                </a:solidFill>
                <a:effectLst/>
                <a:latin typeface="+mn-lt"/>
                <a:ea typeface="+mn-ea"/>
                <a:cs typeface="+mn-cs"/>
              </a:rPr>
              <a:t>what should we have for dinner and there for the idea of having Recipes inside the app to help people decide what they should have for dinner has come up, we have even discussed the idea </a:t>
            </a:r>
          </a:p>
          <a:p>
            <a:r>
              <a:rPr lang="en-US" sz="1200" b="0" kern="1200" dirty="0">
                <a:solidFill>
                  <a:schemeClr val="tx1"/>
                </a:solidFill>
                <a:effectLst/>
                <a:latin typeface="+mn-lt"/>
                <a:ea typeface="+mn-ea"/>
                <a:cs typeface="+mn-cs"/>
              </a:rPr>
              <a:t>of face id recognition to allow you to buy alcohol and cigarettes if you have the age to buy it. So If you have any great ideas please contact us and let us know we will be happy to get them.</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But what is next is to finalize the first version based on ideas and trial prototypes.</a:t>
            </a:r>
          </a:p>
          <a:p>
            <a:r>
              <a:rPr lang="en-US" sz="1200" b="0" kern="1200" dirty="0">
                <a:solidFill>
                  <a:schemeClr val="tx1"/>
                </a:solidFill>
                <a:effectLst/>
                <a:latin typeface="+mn-lt"/>
                <a:ea typeface="+mn-ea"/>
                <a:cs typeface="+mn-cs"/>
              </a:rPr>
              <a:t>And than the next step would to go for a pilot for a rollout.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44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now lets move to the questions  and we will now going to begin answering the questions submitted during today’s presentation. As a reminder, you can still submit questions through the Questions pane in your attendee control panel. And the first question is …..</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9278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so much for attending todays webinar. If you have any further questions, please don’t hesitate to contact me via email. So on behave of LS Retail thank you very much for joining me today – stay safe and have a great rest of your day. Bye </a:t>
            </a:r>
            <a:r>
              <a:rPr lang="en-US" sz="1200" kern="1200" dirty="0" err="1">
                <a:solidFill>
                  <a:schemeClr val="tx1"/>
                </a:solidFill>
                <a:effectLst/>
                <a:latin typeface="+mn-lt"/>
                <a:ea typeface="+mn-ea"/>
                <a:cs typeface="+mn-cs"/>
              </a:rPr>
              <a:t>bye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65641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Apps are different in functionality to serve their purpose and run on different platforms. Android is LS Retail mobile platform of choice, so all the apps are available on Android, but the LS Central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 is also available on iOS and Windows to run for example on Windows tablet devices.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&lt;Click&gt;</a:t>
            </a:r>
          </a:p>
          <a:p>
            <a:r>
              <a:rPr lang="en-US" sz="1200" kern="1200" dirty="0">
                <a:solidFill>
                  <a:schemeClr val="tx1"/>
                </a:solidFill>
                <a:effectLst/>
                <a:latin typeface="+mn-lt"/>
                <a:ea typeface="+mn-ea"/>
                <a:cs typeface="+mn-cs"/>
              </a:rPr>
              <a:t>We will start by discussing the options we have to run a POS solutions on a mobile device and then </a:t>
            </a:r>
          </a:p>
          <a:p>
            <a:r>
              <a:rPr lang="en-US" sz="1200" kern="1200" dirty="0">
                <a:solidFill>
                  <a:schemeClr val="tx1"/>
                </a:solidFill>
                <a:effectLst/>
                <a:latin typeface="+mn-lt"/>
                <a:ea typeface="+mn-ea"/>
                <a:cs typeface="+mn-cs"/>
              </a:rPr>
              <a:t>&lt;Click&gt;</a:t>
            </a:r>
          </a:p>
          <a:p>
            <a:r>
              <a:rPr lang="en-US" sz="1200" kern="1200" dirty="0">
                <a:solidFill>
                  <a:schemeClr val="tx1"/>
                </a:solidFill>
                <a:effectLst/>
                <a:latin typeface="+mn-lt"/>
                <a:ea typeface="+mn-ea"/>
                <a:cs typeface="+mn-cs"/>
              </a:rPr>
              <a:t>Then take a look at Mobile Inventory and its latest feature </a:t>
            </a:r>
          </a:p>
          <a:p>
            <a:r>
              <a:rPr lang="en-US" sz="1200" kern="1200" dirty="0">
                <a:solidFill>
                  <a:schemeClr val="tx1"/>
                </a:solidFill>
                <a:effectLst/>
                <a:latin typeface="+mn-lt"/>
                <a:ea typeface="+mn-ea"/>
                <a:cs typeface="+mn-cs"/>
              </a:rPr>
              <a:t>&lt;Click&gt;</a:t>
            </a:r>
          </a:p>
          <a:p>
            <a:r>
              <a:rPr lang="en-US" sz="1200" kern="1200" dirty="0">
                <a:solidFill>
                  <a:schemeClr val="tx1"/>
                </a:solidFill>
                <a:effectLst/>
                <a:latin typeface="+mn-lt"/>
                <a:ea typeface="+mn-ea"/>
                <a:cs typeface="+mn-cs"/>
              </a:rPr>
              <a:t>Lastly, we will give you a sneak-peak into LS Central </a:t>
            </a:r>
            <a:r>
              <a:rPr lang="en-US" sz="1200" kern="1200" dirty="0" err="1">
                <a:solidFill>
                  <a:schemeClr val="tx1"/>
                </a:solidFill>
                <a:effectLst/>
                <a:latin typeface="+mn-lt"/>
                <a:ea typeface="+mn-ea"/>
                <a:cs typeface="+mn-cs"/>
              </a:rPr>
              <a:t>ScanPayGo</a:t>
            </a:r>
            <a:r>
              <a:rPr lang="en-US" sz="1200" kern="1200" dirty="0">
                <a:solidFill>
                  <a:schemeClr val="tx1"/>
                </a:solidFill>
                <a:effectLst/>
                <a:latin typeface="+mn-lt"/>
                <a:ea typeface="+mn-ea"/>
                <a:cs typeface="+mn-cs"/>
              </a:rPr>
              <a:t> the we have been working on and is still yet to be released.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6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run a POS on a mobile device you have two choices, the </a:t>
            </a:r>
            <a:r>
              <a:rPr lang="en-US" sz="1200" kern="1200" dirty="0" err="1">
                <a:solidFill>
                  <a:schemeClr val="tx1"/>
                </a:solidFill>
                <a:effectLst/>
                <a:latin typeface="+mn-lt"/>
                <a:ea typeface="+mn-ea"/>
                <a:cs typeface="+mn-cs"/>
              </a:rPr>
              <a:t>webPOS</a:t>
            </a:r>
            <a:r>
              <a:rPr lang="en-US" sz="1200" kern="1200" dirty="0">
                <a:solidFill>
                  <a:schemeClr val="tx1"/>
                </a:solidFill>
                <a:effectLst/>
                <a:latin typeface="+mn-lt"/>
                <a:ea typeface="+mn-ea"/>
                <a:cs typeface="+mn-cs"/>
              </a:rPr>
              <a:t> running in the LS Central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 or the Mobile POS.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 starts a browser and runs our </a:t>
            </a:r>
            <a:r>
              <a:rPr lang="en-US" sz="1200" kern="1200" dirty="0" err="1">
                <a:solidFill>
                  <a:schemeClr val="tx1"/>
                </a:solidFill>
                <a:effectLst/>
                <a:latin typeface="+mn-lt"/>
                <a:ea typeface="+mn-ea"/>
                <a:cs typeface="+mn-cs"/>
              </a:rPr>
              <a:t>webPOS</a:t>
            </a:r>
            <a:r>
              <a:rPr lang="en-US" sz="1200" kern="1200" dirty="0">
                <a:solidFill>
                  <a:schemeClr val="tx1"/>
                </a:solidFill>
                <a:effectLst/>
                <a:latin typeface="+mn-lt"/>
                <a:ea typeface="+mn-ea"/>
                <a:cs typeface="+mn-cs"/>
              </a:rPr>
              <a:t> that communicates directly with LS Central. Connection to </a:t>
            </a:r>
            <a:r>
              <a:rPr lang="en-US" sz="1200" kern="1200" dirty="0" err="1">
                <a:solidFill>
                  <a:schemeClr val="tx1"/>
                </a:solidFill>
                <a:effectLst/>
                <a:latin typeface="+mn-lt"/>
                <a:ea typeface="+mn-ea"/>
                <a:cs typeface="+mn-cs"/>
              </a:rPr>
              <a:t>pheripherals</a:t>
            </a:r>
            <a:r>
              <a:rPr lang="en-US" sz="1200" kern="1200" dirty="0">
                <a:solidFill>
                  <a:schemeClr val="tx1"/>
                </a:solidFill>
                <a:effectLst/>
                <a:latin typeface="+mn-lt"/>
                <a:ea typeface="+mn-ea"/>
                <a:cs typeface="+mn-cs"/>
              </a:rPr>
              <a:t> is either by LS Hardware Station or thru direct access when using the Android version.  I recently hosted a webinar on the </a:t>
            </a:r>
            <a:r>
              <a:rPr lang="en-US" sz="1200" kern="1200" dirty="0" err="1">
                <a:solidFill>
                  <a:schemeClr val="tx1"/>
                </a:solidFill>
                <a:effectLst/>
                <a:latin typeface="+mn-lt"/>
                <a:ea typeface="+mn-ea"/>
                <a:cs typeface="+mn-cs"/>
              </a:rPr>
              <a:t>webPOS</a:t>
            </a:r>
            <a:r>
              <a:rPr lang="en-US" sz="1200" kern="1200" dirty="0">
                <a:solidFill>
                  <a:schemeClr val="tx1"/>
                </a:solidFill>
                <a:effectLst/>
                <a:latin typeface="+mn-lt"/>
                <a:ea typeface="+mn-ea"/>
                <a:cs typeface="+mn-cs"/>
              </a:rPr>
              <a:t>, and I recommend looking at the for more information on the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Mobile POS is a special POS App with limited POS functionality that uses LS Omni Server to connect to LS Central. It also has direct access to </a:t>
            </a:r>
            <a:r>
              <a:rPr lang="en-US" sz="1200" kern="1200" dirty="0" err="1">
                <a:solidFill>
                  <a:schemeClr val="tx1"/>
                </a:solidFill>
                <a:effectLst/>
                <a:latin typeface="+mn-lt"/>
                <a:ea typeface="+mn-ea"/>
                <a:cs typeface="+mn-cs"/>
              </a:rPr>
              <a:t>pheripherals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34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option to choose when you want to run a POS on a mobile device? The first choice is always the </a:t>
            </a:r>
            <a:r>
              <a:rPr lang="en-US" sz="1200" kern="1200" dirty="0" err="1">
                <a:solidFill>
                  <a:schemeClr val="tx1"/>
                </a:solidFill>
                <a:effectLst/>
                <a:latin typeface="+mn-lt"/>
                <a:ea typeface="+mn-ea"/>
                <a:cs typeface="+mn-cs"/>
              </a:rPr>
              <a:t>webPOS</a:t>
            </a:r>
            <a:r>
              <a:rPr lang="en-US" sz="1200" kern="1200" dirty="0">
                <a:solidFill>
                  <a:schemeClr val="tx1"/>
                </a:solidFill>
                <a:effectLst/>
                <a:latin typeface="+mn-lt"/>
                <a:ea typeface="+mn-ea"/>
                <a:cs typeface="+mn-cs"/>
              </a:rPr>
              <a:t> running in the LS Central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  There you are using the same POS as on a stationary device and therefore you have always the latest features and can customize it like the traditional POS.  But note that as with LS Central the mobile device needs to have a network access to be On-line.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Mobile POS has the basic POS functions pre-programmed and gets the data thru the LS Omni server. It has a database running on the device so it can store data and therefore it can be off-line when there is no network access and then resync with LS Central when it is on-line again. So the Mobile POS is the solution of choice in scenarios were it must be possible to go off-line. For example in Outdoor cases, travel retail etc.</a:t>
            </a:r>
          </a:p>
          <a:p>
            <a:r>
              <a:rPr lang="en-US" sz="1200" kern="1200" dirty="0">
                <a:solidFill>
                  <a:schemeClr val="tx1"/>
                </a:solidFill>
                <a:effectLst/>
                <a:latin typeface="+mn-lt"/>
                <a:ea typeface="+mn-ea"/>
                <a:cs typeface="+mn-cs"/>
              </a:rPr>
              <a:t>But the first choice would always be to use LS Central running in the </a:t>
            </a:r>
            <a:r>
              <a:rPr lang="en-US" sz="1200" kern="1200" dirty="0" err="1">
                <a:solidFill>
                  <a:schemeClr val="tx1"/>
                </a:solidFill>
                <a:effectLst/>
                <a:latin typeface="+mn-lt"/>
                <a:ea typeface="+mn-ea"/>
                <a:cs typeface="+mn-cs"/>
              </a:rPr>
              <a:t>AppShell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5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LS Central has powerful functionality for the Inventory processes: Purchase Orders, Transfer Orders, Picking, Receiving, Counting etc. The Mobile Inventory solution extends these inventory process to a mobile device, being able to perform the tasks on the handheld as you were working in the LS Central  Back office.  Enabling the user to view and update the stock information on the location is the key thing. It enables the information to be entered at the earliest moment and minimizes keying in data - which increases speed and reduces errors. It also eliminates the need of using paper to prerecord data that is then needed to be re-key in the system or the use of specialized handheld machines, often having the need for Excel sheets as the middle layer for the data. </a:t>
            </a:r>
          </a:p>
          <a:p>
            <a:r>
              <a:rPr lang="en-US" sz="1200" kern="1200" dirty="0">
                <a:solidFill>
                  <a:schemeClr val="tx1"/>
                </a:solidFill>
                <a:effectLst/>
                <a:latin typeface="+mn-lt"/>
                <a:ea typeface="+mn-ea"/>
                <a:cs typeface="+mn-cs"/>
              </a:rPr>
              <a:t>In fact this is a good example of our Unified Commerce story were we are always working on one data no matter on what device or platform the solution is – and there is no need to move data between different systems or silos.</a:t>
            </a:r>
          </a:p>
          <a:p>
            <a:r>
              <a:rPr lang="en-US" sz="1200" kern="1200" dirty="0">
                <a:solidFill>
                  <a:schemeClr val="tx1"/>
                </a:solidFill>
                <a:effectLst/>
                <a:latin typeface="+mn-lt"/>
                <a:ea typeface="+mn-ea"/>
                <a:cs typeface="+mn-cs"/>
              </a:rPr>
              <a:t>&lt;Click&gt;</a:t>
            </a:r>
          </a:p>
          <a:p>
            <a:r>
              <a:rPr lang="en-US" sz="1200" kern="1200" dirty="0">
                <a:solidFill>
                  <a:schemeClr val="tx1"/>
                </a:solidFill>
                <a:effectLst/>
                <a:latin typeface="+mn-lt"/>
                <a:ea typeface="+mn-ea"/>
                <a:cs typeface="+mn-cs"/>
              </a:rPr>
              <a:t>So the goal with the solution is to Mobilize the Inventory functions.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68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architecture of the solution is that Mobile Inventory is an App stored on a mobile device. It has its own database stored on the device.  It uses Omni Server to connect to LS Central in the </a:t>
            </a:r>
            <a:r>
              <a:rPr lang="en-US" sz="1200" kern="1200" dirty="0" err="1">
                <a:solidFill>
                  <a:schemeClr val="tx1"/>
                </a:solidFill>
                <a:effectLst/>
                <a:latin typeface="+mn-lt"/>
                <a:ea typeface="+mn-ea"/>
                <a:cs typeface="+mn-cs"/>
              </a:rPr>
              <a:t>backoffice</a:t>
            </a:r>
            <a:r>
              <a:rPr lang="en-US" sz="1200" kern="1200" dirty="0">
                <a:solidFill>
                  <a:schemeClr val="tx1"/>
                </a:solidFill>
                <a:effectLst/>
                <a:latin typeface="+mn-lt"/>
                <a:ea typeface="+mn-ea"/>
                <a:cs typeface="+mn-cs"/>
              </a:rPr>
              <a:t>. The role of the Omni Server is to shield mobile Inventory from knowing anything about the Backoffice system it is communicating with. So that can be LS Central, LS One etc. </a:t>
            </a:r>
          </a:p>
          <a:p>
            <a:r>
              <a:rPr lang="en-US" sz="1200" kern="1200" dirty="0">
                <a:solidFill>
                  <a:schemeClr val="tx1"/>
                </a:solidFill>
                <a:effectLst/>
                <a:latin typeface="+mn-lt"/>
                <a:ea typeface="+mn-ea"/>
                <a:cs typeface="+mn-cs"/>
              </a:rPr>
              <a:t>Omni server also handles backwards compatibility with older versions of LS Central and the ability to connect to a LS Central server whether it is located in store or in cloud. When multiple store servers are setup, we always want to connect Mobile Inventory to the head office server to update the master directly.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configuration of Mobile Inventory is done in LS Central Back office, what is to appear in the menu in Mobile Inventory, what store is used, terminal and users – all done in the Back office and then replicated to the Mobile inventory App at startup. This is very flexible and powerful as  everything that is going to appear in Mobile App is configured in LS Central, so there is no need to be updating the App itself if the menu changes for example, it is controlled from LS Central.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key thing in architecture is that the App has its own database were it stores all the setup information it receives from LS Central as well as all the master data, like the item master. This allows Mobile Inventory to work even there is no internet access. This is very important as often it used where network access is limited. This has no affect on the usage of the Mobile Inventory as it stores and read its data from the local Database and it only requires on-line access when it needs to communicate with LS Central.</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5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LS Central Inventory processes are </a:t>
            </a:r>
            <a:r>
              <a:rPr lang="en-US" sz="1200" b="1" kern="1200" dirty="0">
                <a:solidFill>
                  <a:schemeClr val="tx1"/>
                </a:solidFill>
                <a:effectLst/>
                <a:latin typeface="+mn-lt"/>
                <a:ea typeface="+mn-ea"/>
                <a:cs typeface="+mn-cs"/>
              </a:rPr>
              <a:t>&lt;Click&gt;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standard processes like Purchase ordering, Return Management, Picking, Receiving, Etc. </a:t>
            </a:r>
            <a:r>
              <a:rPr lang="en-US" sz="1200" b="1" kern="1200" dirty="0">
                <a:solidFill>
                  <a:schemeClr val="tx1"/>
                </a:solidFill>
                <a:effectLst/>
                <a:latin typeface="+mn-lt"/>
                <a:ea typeface="+mn-ea"/>
                <a:cs typeface="+mn-cs"/>
              </a:rPr>
              <a:t>&lt;Click&gt;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LS Central these are handled in standard system using documents and worksheets. The setup is controlled by rules and user rights and when the documents are posted the inventory status is up to date. </a:t>
            </a:r>
            <a:r>
              <a:rPr lang="en-US" sz="1200" b="1" kern="1200" dirty="0">
                <a:solidFill>
                  <a:schemeClr val="tx1"/>
                </a:solidFill>
                <a:effectLst/>
                <a:latin typeface="+mn-lt"/>
                <a:ea typeface="+mn-ea"/>
                <a:cs typeface="+mn-cs"/>
              </a:rPr>
              <a:t>&lt;Click&gt;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when adding the third gear, the mobile Inventory, the functionality and data is available on the spot allowing the user to finish their work by scanning barcodes and entering information. To enhance the inventory information they can even add pictures of items in the shipments as well as text. So he inventory process is Easier, Simpler and Faster.</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0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Mobile Inventory app is one the most popular app LS has released and we get a lot of feedback from our customers that drives our development. </a:t>
            </a:r>
          </a:p>
          <a:p>
            <a:r>
              <a:rPr lang="en-US" sz="1200" kern="1200" dirty="0">
                <a:solidFill>
                  <a:schemeClr val="tx1"/>
                </a:solidFill>
                <a:effectLst/>
                <a:latin typeface="+mn-lt"/>
                <a:ea typeface="+mn-ea"/>
                <a:cs typeface="+mn-cs"/>
              </a:rPr>
              <a:t>Among recent features we have added is more options to making scanning faster, by using default or last ordered quantity if next barcode is scanned, possibility to add a picture with item which can be useful </a:t>
            </a:r>
            <a:r>
              <a:rPr lang="en-US" sz="1200" kern="1200" dirty="0" err="1">
                <a:solidFill>
                  <a:schemeClr val="tx1"/>
                </a:solidFill>
                <a:effectLst/>
                <a:latin typeface="+mn-lt"/>
                <a:ea typeface="+mn-ea"/>
                <a:cs typeface="+mn-cs"/>
              </a:rPr>
              <a:t>feks</a:t>
            </a:r>
            <a:r>
              <a:rPr lang="en-US" sz="1200" kern="1200" dirty="0">
                <a:solidFill>
                  <a:schemeClr val="tx1"/>
                </a:solidFill>
                <a:effectLst/>
                <a:latin typeface="+mn-lt"/>
                <a:ea typeface="+mn-ea"/>
                <a:cs typeface="+mn-cs"/>
              </a:rPr>
              <a:t> if it is damaged in someway, and improvements to the communication when sending large worksheets to LS Central and more.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12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emf"/><Relationship Id="rId1" Type="http://schemas.openxmlformats.org/officeDocument/2006/relationships/slideMaster" Target="../slideMasters/slideMaster7.xml"/><Relationship Id="rId4" Type="http://schemas.openxmlformats.org/officeDocument/2006/relationships/image" Target="../media/image4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S Central charcoal 1">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chemeClr val="bg1"/>
                </a:solidFill>
              </a:defRPr>
            </a:lvl1pPr>
          </a:lstStyle>
          <a:p>
            <a:r>
              <a:rPr lang="is-IS" dirty="0"/>
              <a:t>Click to edit Master title style</a:t>
            </a:r>
            <a:endParaRPr lang="en-US" dirty="0"/>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6" name="Picture 5">
            <a:extLst>
              <a:ext uri="{FF2B5EF4-FFF2-40B4-BE49-F238E27FC236}">
                <a16:creationId xmlns:a16="http://schemas.microsoft.com/office/drawing/2014/main" id="{7B0A8473-32FB-3947-9243-26BE62E1EE0A}"/>
              </a:ext>
            </a:extLst>
          </p:cNvPr>
          <p:cNvPicPr>
            <a:picLocks noChangeAspect="1"/>
          </p:cNvPicPr>
          <p:nvPr userDrawn="1"/>
        </p:nvPicPr>
        <p:blipFill>
          <a:blip r:embed="rId2"/>
          <a:stretch>
            <a:fillRect/>
          </a:stretch>
        </p:blipFill>
        <p:spPr>
          <a:xfrm>
            <a:off x="9657393" y="65289"/>
            <a:ext cx="2534606" cy="612762"/>
          </a:xfrm>
          <a:prstGeom prst="rect">
            <a:avLst/>
          </a:prstGeom>
        </p:spPr>
      </p:pic>
    </p:spTree>
    <p:extLst>
      <p:ext uri="{BB962C8B-B14F-4D97-AF65-F5344CB8AC3E}">
        <p14:creationId xmlns:p14="http://schemas.microsoft.com/office/powerpoint/2010/main" val="60706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asic">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chemeClr val="bg1"/>
                </a:solidFill>
              </a:defRPr>
            </a:lvl1pPr>
          </a:lstStyle>
          <a:p>
            <a:r>
              <a:rPr lang="en-US"/>
              <a:t>Click to edit Master title style</a:t>
            </a:r>
            <a:endParaRPr lang="en-US" dirty="0"/>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5" y="200001"/>
            <a:ext cx="1439863" cy="356049"/>
          </a:xfrm>
          <a:prstGeom prst="rect">
            <a:avLst/>
          </a:prstGeom>
        </p:spPr>
      </p:pic>
    </p:spTree>
    <p:extLst>
      <p:ext uri="{BB962C8B-B14F-4D97-AF65-F5344CB8AC3E}">
        <p14:creationId xmlns:p14="http://schemas.microsoft.com/office/powerpoint/2010/main" val="142808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Central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A8D94DB7-1906-B44C-B830-FB49F06E0C1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4196D97B-8DBB-E34A-8A5B-857B4557E7C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4" name="Text Placeholder 2">
            <a:extLst>
              <a:ext uri="{FF2B5EF4-FFF2-40B4-BE49-F238E27FC236}">
                <a16:creationId xmlns:a16="http://schemas.microsoft.com/office/drawing/2014/main" id="{85EBD1F7-DAAD-084F-BB0E-1FAD5E039FC2}"/>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5" name="Graphic 14">
            <a:extLst>
              <a:ext uri="{FF2B5EF4-FFF2-40B4-BE49-F238E27FC236}">
                <a16:creationId xmlns:a16="http://schemas.microsoft.com/office/drawing/2014/main" id="{67236104-106D-8846-A18E-9A2A3E8DE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8" name="Graphic 7">
            <a:extLst>
              <a:ext uri="{FF2B5EF4-FFF2-40B4-BE49-F238E27FC236}">
                <a16:creationId xmlns:a16="http://schemas.microsoft.com/office/drawing/2014/main" id="{3FD25242-BF8F-4C46-84E5-B91F7AFA7A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3199167" cy="579559"/>
          </a:xfrm>
          <a:prstGeom prst="rect">
            <a:avLst/>
          </a:prstGeom>
        </p:spPr>
      </p:pic>
    </p:spTree>
    <p:extLst>
      <p:ext uri="{BB962C8B-B14F-4D97-AF65-F5344CB8AC3E}">
        <p14:creationId xmlns:p14="http://schemas.microsoft.com/office/powerpoint/2010/main" val="4745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4835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61215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49A0CE94-F18C-944A-8A66-E0F703EA79E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9" name="Picture Placeholder 13">
            <a:extLst>
              <a:ext uri="{FF2B5EF4-FFF2-40B4-BE49-F238E27FC236}">
                <a16:creationId xmlns:a16="http://schemas.microsoft.com/office/drawing/2014/main" id="{91CEE7DD-CC38-A54F-94CC-CA23D057CFB6}"/>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3D121BF5-33E4-0343-9894-8BAFFA4FF42D}"/>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533675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128951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A4A2F6C-C380-AB48-B0DF-EBF6ACB41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hasCustomPrompt="1"/>
          </p:nvPr>
        </p:nvSpPr>
        <p:spPr>
          <a:xfrm>
            <a:off x="0" y="0"/>
            <a:ext cx="4289612" cy="6858000"/>
          </a:xfrm>
          <a:prstGeom prst="rect">
            <a:avLst/>
          </a:prstGeom>
        </p:spPr>
        <p:txBody>
          <a:bodyPr/>
          <a:lstStyle>
            <a:lvl1pPr algn="ctr">
              <a:defRPr baseline="0">
                <a:solidFill>
                  <a:schemeClr val="bg1"/>
                </a:solidFill>
              </a:defRPr>
            </a:lvl1pPr>
          </a:lstStyle>
          <a:p>
            <a:r>
              <a:rPr lang="en-US" dirty="0"/>
              <a:t>Insert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338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Central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EF32CF4C-1114-FB47-89F3-B18EDF9BC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08189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Central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7" name="Graphic 6">
            <a:extLst>
              <a:ext uri="{FF2B5EF4-FFF2-40B4-BE49-F238E27FC236}">
                <a16:creationId xmlns:a16="http://schemas.microsoft.com/office/drawing/2014/main" id="{872FF082-74FA-2146-80DE-BF1355A84A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182190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One title/chapter">
    <p:spTree>
      <p:nvGrpSpPr>
        <p:cNvPr id="1" name=""/>
        <p:cNvGrpSpPr/>
        <p:nvPr/>
      </p:nvGrpSpPr>
      <p:grpSpPr>
        <a:xfrm>
          <a:off x="0" y="0"/>
          <a:ext cx="0" cy="0"/>
          <a:chOff x="0" y="0"/>
          <a:chExt cx="0" cy="0"/>
        </a:xfrm>
      </p:grpSpPr>
      <p:sp>
        <p:nvSpPr>
          <p:cNvPr id="26" name="Parallelogram 8">
            <a:extLst>
              <a:ext uri="{FF2B5EF4-FFF2-40B4-BE49-F238E27FC236}">
                <a16:creationId xmlns:a16="http://schemas.microsoft.com/office/drawing/2014/main" id="{77A8087C-8ABF-A748-B569-B65DBBB2FCF0}"/>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E55B28AF-3D4D-E449-9E17-C90886E04C1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28" name="Text Placeholder 2">
            <a:extLst>
              <a:ext uri="{FF2B5EF4-FFF2-40B4-BE49-F238E27FC236}">
                <a16:creationId xmlns:a16="http://schemas.microsoft.com/office/drawing/2014/main" id="{E1084754-F4B7-7946-9BA6-1E3F56EA5235}"/>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29" name="Graphic 28">
            <a:extLst>
              <a:ext uri="{FF2B5EF4-FFF2-40B4-BE49-F238E27FC236}">
                <a16:creationId xmlns:a16="http://schemas.microsoft.com/office/drawing/2014/main" id="{893A4768-1EB5-4545-9A57-1E9B7943B6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30" name="Graphic 29">
            <a:extLst>
              <a:ext uri="{FF2B5EF4-FFF2-40B4-BE49-F238E27FC236}">
                <a16:creationId xmlns:a16="http://schemas.microsoft.com/office/drawing/2014/main" id="{30D9C97A-697A-B047-9E12-343C969B65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372328" cy="579559"/>
          </a:xfrm>
          <a:prstGeom prst="rect">
            <a:avLst/>
          </a:prstGeom>
        </p:spPr>
      </p:pic>
    </p:spTree>
    <p:extLst>
      <p:ext uri="{BB962C8B-B14F-4D97-AF65-F5344CB8AC3E}">
        <p14:creationId xmlns:p14="http://schemas.microsoft.com/office/powerpoint/2010/main" val="608395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One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491698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One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4270766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On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pic>
        <p:nvPicPr>
          <p:cNvPr id="15" name="Graphic 14">
            <a:extLst>
              <a:ext uri="{FF2B5EF4-FFF2-40B4-BE49-F238E27FC236}">
                <a16:creationId xmlns:a16="http://schemas.microsoft.com/office/drawing/2014/main" id="{15B31E02-D26F-3E46-B98D-CB10C76CF1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8" name="Text Placeholder 14">
            <a:extLst>
              <a:ext uri="{FF2B5EF4-FFF2-40B4-BE49-F238E27FC236}">
                <a16:creationId xmlns:a16="http://schemas.microsoft.com/office/drawing/2014/main" id="{561BF0F2-AFE2-794E-8C7A-4826BD865DAB}"/>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9" name="Picture Placeholder 13">
            <a:extLst>
              <a:ext uri="{FF2B5EF4-FFF2-40B4-BE49-F238E27FC236}">
                <a16:creationId xmlns:a16="http://schemas.microsoft.com/office/drawing/2014/main" id="{8BACB079-6FC3-5F43-A88F-22EC4C823458}"/>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20" name="Text Placeholder 15">
            <a:extLst>
              <a:ext uri="{FF2B5EF4-FFF2-40B4-BE49-F238E27FC236}">
                <a16:creationId xmlns:a16="http://schemas.microsoft.com/office/drawing/2014/main" id="{D7052171-9CEB-604A-8548-9EDB09D20AF7}"/>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287546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One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9A73DD96-392E-A143-8FCA-93D28C8848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0198" y="6383407"/>
            <a:ext cx="1016784" cy="248400"/>
          </a:xfrm>
          <a:prstGeom prst="rect">
            <a:avLst/>
          </a:prstGeom>
        </p:spPr>
      </p:pic>
    </p:spTree>
    <p:extLst>
      <p:ext uri="{BB962C8B-B14F-4D97-AF65-F5344CB8AC3E}">
        <p14:creationId xmlns:p14="http://schemas.microsoft.com/office/powerpoint/2010/main" val="2566550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One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8B170A77-ED91-5D47-8436-D71964512C0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216429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One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B2E936B8-2A0D-A54C-B053-EE55995CDE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703521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One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3F201C87-E621-C14D-9E88-E29FD19EEC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327533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511422" cy="579559"/>
          </a:xfrm>
          <a:prstGeom prst="rect">
            <a:avLst/>
          </a:prstGeom>
        </p:spPr>
      </p:pic>
    </p:spTree>
    <p:extLst>
      <p:ext uri="{BB962C8B-B14F-4D97-AF65-F5344CB8AC3E}">
        <p14:creationId xmlns:p14="http://schemas.microsoft.com/office/powerpoint/2010/main" val="1407987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76345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3203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2" name="Picture Placeholder 13">
            <a:extLst>
              <a:ext uri="{FF2B5EF4-FFF2-40B4-BE49-F238E27FC236}">
                <a16:creationId xmlns:a16="http://schemas.microsoft.com/office/drawing/2014/main" id="{D134B853-6838-1F4F-849D-231F50D4AA5F}"/>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3" name="Text Placeholder 15">
            <a:extLst>
              <a:ext uri="{FF2B5EF4-FFF2-40B4-BE49-F238E27FC236}">
                <a16:creationId xmlns:a16="http://schemas.microsoft.com/office/drawing/2014/main" id="{7E1117A0-355B-B84E-8D1C-DAF4C1C6AA6E}"/>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1119356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A5620406-A3F6-B848-8757-9B4614D382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390286"/>
            <a:ext cx="1076402" cy="248400"/>
          </a:xfrm>
          <a:prstGeom prst="rect">
            <a:avLst/>
          </a:prstGeom>
        </p:spPr>
      </p:pic>
    </p:spTree>
    <p:extLst>
      <p:ext uri="{BB962C8B-B14F-4D97-AF65-F5344CB8AC3E}">
        <p14:creationId xmlns:p14="http://schemas.microsoft.com/office/powerpoint/2010/main" val="3677152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D62263C8-7F64-0142-986A-E723090114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140809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First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88D7D592-5618-8A44-B93D-E25074C558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090800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First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ACCD64F-95DF-E54E-B16A-585A16D5BA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4071803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pres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271686" cy="576000"/>
          </a:xfrm>
          <a:prstGeom prst="rect">
            <a:avLst/>
          </a:prstGeom>
        </p:spPr>
      </p:pic>
    </p:spTree>
    <p:extLst>
      <p:ext uri="{BB962C8B-B14F-4D97-AF65-F5344CB8AC3E}">
        <p14:creationId xmlns:p14="http://schemas.microsoft.com/office/powerpoint/2010/main" val="1590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0886" y="6419731"/>
            <a:ext cx="1410915"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11848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dirty="0"/>
              <a:t>Insert your photo here</a:t>
            </a:r>
            <a:br>
              <a:rPr lang="en-US" dirty="0"/>
            </a:br>
            <a:br>
              <a:rPr lang="en-US" dirty="0"/>
            </a:br>
            <a:r>
              <a:rPr lang="en-US" dirty="0"/>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spress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C52D0B75-B2B9-4348-9B49-616112F51A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078563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spress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509913BF-E5A8-754C-8EA4-4E24E85257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372785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spress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CB65F06E-8385-2E41-8877-21D726DF8B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419731"/>
            <a:ext cx="1410915" cy="248400"/>
          </a:xfrm>
          <a:prstGeom prst="rect">
            <a:avLst/>
          </a:prstGeom>
        </p:spPr>
      </p:pic>
    </p:spTree>
    <p:extLst>
      <p:ext uri="{BB962C8B-B14F-4D97-AF65-F5344CB8AC3E}">
        <p14:creationId xmlns:p14="http://schemas.microsoft.com/office/powerpoint/2010/main" val="2649682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spress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D4619C6-0B93-B746-98C3-5B6D8ECFE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4909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xpress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9C02847-E141-C34D-B630-7E367732E8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3741344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Express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0D4FA6A3-D6B9-8F43-9F7C-FFDF17DF78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95216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588851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966430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887721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12288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612882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432811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4278175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172761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17432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272570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dirty="0"/>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002707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40662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43942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86E14D-3D67-D14E-986B-9AC95A403AB0}"/>
              </a:ext>
            </a:extLst>
          </p:cNvPr>
          <p:cNvSpPr>
            <a:spLocks noGrp="1"/>
          </p:cNvSpPr>
          <p:nvPr>
            <p:ph type="pic" sz="quarter" idx="10" hasCustomPrompt="1"/>
          </p:nvPr>
        </p:nvSpPr>
        <p:spPr>
          <a:xfrm>
            <a:off x="0" y="0"/>
            <a:ext cx="12192000" cy="6858000"/>
          </a:xfrm>
          <a:prstGeom prst="rect">
            <a:avLst/>
          </a:prstGeom>
        </p:spPr>
        <p:txBody>
          <a:bodyPr/>
          <a:lstStyle/>
          <a:p>
            <a:r>
              <a:rPr lang="en-US" dirty="0"/>
              <a:t>Insert picture</a:t>
            </a:r>
          </a:p>
        </p:txBody>
      </p:sp>
    </p:spTree>
    <p:extLst>
      <p:ext uri="{BB962C8B-B14F-4D97-AF65-F5344CB8AC3E}">
        <p14:creationId xmlns:p14="http://schemas.microsoft.com/office/powerpoint/2010/main" val="3771832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Whit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24B7F0-C695-CF44-8DE0-06953239CD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34249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334963" y="1268413"/>
            <a:ext cx="11526838" cy="4852988"/>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40EC931C-1DAB-904C-A3EF-88F5F2A9C1CE}"/>
              </a:ext>
            </a:extLst>
          </p:cNvPr>
          <p:cNvSpPr>
            <a:spLocks noGrp="1"/>
          </p:cNvSpPr>
          <p:nvPr>
            <p:ph type="body" sz="quarter" idx="12"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72935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34881A-407D-D048-B398-129E214181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2" name="Text Placeholder 14">
            <a:extLst>
              <a:ext uri="{FF2B5EF4-FFF2-40B4-BE49-F238E27FC236}">
                <a16:creationId xmlns:a16="http://schemas.microsoft.com/office/drawing/2014/main" id="{B2F62100-2385-3049-86F9-D75F5CAEDFD9}"/>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3" name="Text Placeholder 15">
            <a:extLst>
              <a:ext uri="{FF2B5EF4-FFF2-40B4-BE49-F238E27FC236}">
                <a16:creationId xmlns:a16="http://schemas.microsoft.com/office/drawing/2014/main" id="{EBA77E31-90CA-4F4E-879B-ACF1C71AD8D4}"/>
              </a:ext>
            </a:extLst>
          </p:cNvPr>
          <p:cNvSpPr>
            <a:spLocks noGrp="1"/>
          </p:cNvSpPr>
          <p:nvPr>
            <p:ph type="body" sz="quarter" idx="11" hasCustomPrompt="1"/>
          </p:nvPr>
        </p:nvSpPr>
        <p:spPr>
          <a:xfrm>
            <a:off x="352426" y="1268412"/>
            <a:ext cx="5022850" cy="2160587"/>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5">
            <a:extLst>
              <a:ext uri="{FF2B5EF4-FFF2-40B4-BE49-F238E27FC236}">
                <a16:creationId xmlns:a16="http://schemas.microsoft.com/office/drawing/2014/main" id="{B62BFF50-CE8A-4D48-8837-F64011FF6D06}"/>
              </a:ext>
            </a:extLst>
          </p:cNvPr>
          <p:cNvSpPr>
            <a:spLocks noGrp="1"/>
          </p:cNvSpPr>
          <p:nvPr>
            <p:ph type="body" sz="quarter" idx="12" hasCustomPrompt="1"/>
          </p:nvPr>
        </p:nvSpPr>
        <p:spPr>
          <a:xfrm>
            <a:off x="352426" y="3789363"/>
            <a:ext cx="5022850" cy="2160588"/>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5" name="Picture Placeholder 13">
            <a:extLst>
              <a:ext uri="{FF2B5EF4-FFF2-40B4-BE49-F238E27FC236}">
                <a16:creationId xmlns:a16="http://schemas.microsoft.com/office/drawing/2014/main" id="{DC38B428-131F-0241-A0B1-5BBF23B5F3FB}"/>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2378608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AD5C0F-3672-1447-AFCB-FF36084F3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6" name="Text Placeholder 14">
            <a:extLst>
              <a:ext uri="{FF2B5EF4-FFF2-40B4-BE49-F238E27FC236}">
                <a16:creationId xmlns:a16="http://schemas.microsoft.com/office/drawing/2014/main" id="{CD1527DF-9688-7F46-BD85-8D3C0081568C}"/>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7" name="Text Placeholder 15">
            <a:extLst>
              <a:ext uri="{FF2B5EF4-FFF2-40B4-BE49-F238E27FC236}">
                <a16:creationId xmlns:a16="http://schemas.microsoft.com/office/drawing/2014/main" id="{615468EB-787E-B340-9348-47DFE47A16E7}"/>
              </a:ext>
            </a:extLst>
          </p:cNvPr>
          <p:cNvSpPr>
            <a:spLocks noGrp="1"/>
          </p:cNvSpPr>
          <p:nvPr>
            <p:ph type="body" sz="quarter" idx="11" hasCustomPrompt="1"/>
          </p:nvPr>
        </p:nvSpPr>
        <p:spPr>
          <a:xfrm>
            <a:off x="352426" y="1268412"/>
            <a:ext cx="5022850" cy="2160587"/>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8" name="Text Placeholder 15">
            <a:extLst>
              <a:ext uri="{FF2B5EF4-FFF2-40B4-BE49-F238E27FC236}">
                <a16:creationId xmlns:a16="http://schemas.microsoft.com/office/drawing/2014/main" id="{DC07F7A3-B7CF-1941-B95A-7B7DCE3C3084}"/>
              </a:ext>
            </a:extLst>
          </p:cNvPr>
          <p:cNvSpPr>
            <a:spLocks noGrp="1"/>
          </p:cNvSpPr>
          <p:nvPr>
            <p:ph type="body" sz="quarter" idx="12" hasCustomPrompt="1"/>
          </p:nvPr>
        </p:nvSpPr>
        <p:spPr>
          <a:xfrm>
            <a:off x="352426" y="3789363"/>
            <a:ext cx="5022850" cy="2160588"/>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9" name="Picture Placeholder 13">
            <a:extLst>
              <a:ext uri="{FF2B5EF4-FFF2-40B4-BE49-F238E27FC236}">
                <a16:creationId xmlns:a16="http://schemas.microsoft.com/office/drawing/2014/main" id="{BB6902D1-1294-0E43-A12A-BFDDD9030102}"/>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1578832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0" name="Picture Placeholder 13">
            <a:extLst>
              <a:ext uri="{FF2B5EF4-FFF2-40B4-BE49-F238E27FC236}">
                <a16:creationId xmlns:a16="http://schemas.microsoft.com/office/drawing/2014/main" id="{C1B818C3-3221-6246-B5D3-5E0E6C230CB3}"/>
              </a:ext>
            </a:extLst>
          </p:cNvPr>
          <p:cNvSpPr>
            <a:spLocks noGrp="1"/>
          </p:cNvSpPr>
          <p:nvPr>
            <p:ph type="pic" sz="quarter" idx="10" hasCustomPrompt="1"/>
          </p:nvPr>
        </p:nvSpPr>
        <p:spPr>
          <a:xfrm>
            <a:off x="5735637" y="1268414"/>
            <a:ext cx="6103937" cy="5061832"/>
          </a:xfrm>
          <a:prstGeom prst="rect">
            <a:avLst/>
          </a:prstGeom>
        </p:spPr>
        <p:txBody>
          <a:bodyPr/>
          <a:lstStyle>
            <a:lvl1pPr>
              <a:defRPr>
                <a:solidFill>
                  <a:srgbClr val="003E82"/>
                </a:solidFill>
              </a:defRPr>
            </a:lvl1pPr>
          </a:lstStyle>
          <a:p>
            <a:r>
              <a:rPr lang="en-US" dirty="0"/>
              <a:t>Insert picture</a:t>
            </a:r>
          </a:p>
        </p:txBody>
      </p:sp>
      <p:sp>
        <p:nvSpPr>
          <p:cNvPr id="11" name="Text Placeholder 15">
            <a:extLst>
              <a:ext uri="{FF2B5EF4-FFF2-40B4-BE49-F238E27FC236}">
                <a16:creationId xmlns:a16="http://schemas.microsoft.com/office/drawing/2014/main" id="{9EB67D75-87BE-3344-958A-DB8D9BAD6775}"/>
              </a:ext>
            </a:extLst>
          </p:cNvPr>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2" name="Text Placeholder 14">
            <a:extLst>
              <a:ext uri="{FF2B5EF4-FFF2-40B4-BE49-F238E27FC236}">
                <a16:creationId xmlns:a16="http://schemas.microsoft.com/office/drawing/2014/main" id="{11E2E481-058A-004A-BF95-CC4C7C75B203}"/>
              </a:ext>
            </a:extLst>
          </p:cNvPr>
          <p:cNvSpPr>
            <a:spLocks noGrp="1"/>
          </p:cNvSpPr>
          <p:nvPr>
            <p:ph type="body" sz="quarter" idx="13" hasCustomPrompt="1"/>
          </p:nvPr>
        </p:nvSpPr>
        <p:spPr>
          <a:xfrm>
            <a:off x="352426" y="527754"/>
            <a:ext cx="1016552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903229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4" name="Picture Placeholder 3">
            <a:extLst>
              <a:ext uri="{FF2B5EF4-FFF2-40B4-BE49-F238E27FC236}">
                <a16:creationId xmlns:a16="http://schemas.microsoft.com/office/drawing/2014/main" id="{2801FB4B-AE30-8B49-852D-5CC2AA451EEE}"/>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endParaRPr lang="en-US" dirty="0"/>
          </a:p>
        </p:txBody>
      </p:sp>
      <p:sp>
        <p:nvSpPr>
          <p:cNvPr id="15" name="Text Placeholder 15">
            <a:extLst>
              <a:ext uri="{FF2B5EF4-FFF2-40B4-BE49-F238E27FC236}">
                <a16:creationId xmlns:a16="http://schemas.microsoft.com/office/drawing/2014/main" id="{4B34BB62-EC72-A748-80AA-640356BAAC0A}"/>
              </a:ext>
            </a:extLst>
          </p:cNvPr>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4">
            <a:extLst>
              <a:ext uri="{FF2B5EF4-FFF2-40B4-BE49-F238E27FC236}">
                <a16:creationId xmlns:a16="http://schemas.microsoft.com/office/drawing/2014/main" id="{64262EA5-32C2-D04E-9019-701D3A6EECFE}"/>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255720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0F4A87"/>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F8E1ECA2-197D-C944-AC5C-D29A2586135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591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97762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2.png"/><Relationship Id="rId5" Type="http://schemas.openxmlformats.org/officeDocument/2006/relationships/slideLayout" Target="../slideLayouts/slideLayout42.xml"/><Relationship Id="rId10"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pn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 id="2147483747" r:id="rId12"/>
    <p:sldLayoutId id="2147483748"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95979"/>
            </a:gs>
            <a:gs pos="100000">
              <a:srgbClr val="138890"/>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21527945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82" r:id="rId4"/>
    <p:sldLayoutId id="2147483662" r:id="rId5"/>
    <p:sldLayoutId id="2147483665" r:id="rId6"/>
    <p:sldLayoutId id="2147483725" r:id="rId7"/>
    <p:sldLayoutId id="2147483726"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A381"/>
            </a:gs>
            <a:gs pos="100000">
              <a:srgbClr val="8BCEAB"/>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7546468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3" r:id="rId3"/>
    <p:sldLayoutId id="2147483684" r:id="rId4"/>
    <p:sldLayoutId id="2147483669" r:id="rId5"/>
    <p:sldLayoutId id="2147483670" r:id="rId6"/>
    <p:sldLayoutId id="2147483727" r:id="rId7"/>
    <p:sldLayoutId id="2147483728"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23532"/>
            </a:gs>
            <a:gs pos="100000">
              <a:srgbClr val="F4848C"/>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9685141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5" r:id="rId3"/>
    <p:sldLayoutId id="2147483686" r:id="rId4"/>
    <p:sldLayoutId id="2147483680" r:id="rId5"/>
    <p:sldLayoutId id="2147483681" r:id="rId6"/>
    <p:sldLayoutId id="2147483730" r:id="rId7"/>
    <p:sldLayoutId id="2147483731"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76510"/>
            </a:gs>
            <a:gs pos="100000">
              <a:srgbClr val="F2A35E"/>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3664145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1041480355"/>
      </p:ext>
    </p:extLst>
  </p:cSld>
  <p:clrMap bg1="lt1" tx1="dk1" bg2="lt2" tx2="dk2" accent1="accent1" accent2="accent2" accent3="accent3" accent4="accent4" accent5="accent5" accent6="accent6" hlink="hlink" folHlink="folHlink"/>
  <p:sldLayoutIdLst>
    <p:sldLayoutId id="2147483718" r:id="rId1"/>
    <p:sldLayoutId id="2147483716" r:id="rId2"/>
    <p:sldLayoutId id="2147483714" r:id="rId3"/>
    <p:sldLayoutId id="2147483715" r:id="rId4"/>
    <p:sldLayoutId id="2147483743" r:id="rId5"/>
    <p:sldLayoutId id="2147483717" r:id="rId6"/>
    <p:sldLayoutId id="2147483719" r:id="rId7"/>
    <p:sldLayoutId id="2147483720" r:id="rId8"/>
    <p:sldLayoutId id="2147483721" r:id="rId9"/>
    <p:sldLayoutId id="2147483722" r:id="rId10"/>
    <p:sldLayoutId id="2147483723"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1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12"/>
          <a:stretch>
            <a:fillRect/>
          </a:stretch>
        </p:blipFill>
        <p:spPr>
          <a:xfrm>
            <a:off x="-240704" y="0"/>
            <a:ext cx="43200" cy="6858000"/>
          </a:xfrm>
          <a:prstGeom prst="rect">
            <a:avLst/>
          </a:prstGeom>
        </p:spPr>
      </p:pic>
    </p:spTree>
    <p:extLst>
      <p:ext uri="{BB962C8B-B14F-4D97-AF65-F5344CB8AC3E}">
        <p14:creationId xmlns:p14="http://schemas.microsoft.com/office/powerpoint/2010/main" val="2198602126"/>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3" r:id="rId3"/>
    <p:sldLayoutId id="2147483689" r:id="rId4"/>
    <p:sldLayoutId id="2147483690" r:id="rId5"/>
    <p:sldLayoutId id="2147483691" r:id="rId6"/>
    <p:sldLayoutId id="2147483692" r:id="rId7"/>
    <p:sldLayoutId id="2147483724" r:id="rId8"/>
    <p:sldLayoutId id="2147483739" r:id="rId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4.sv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6.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0.jpg"/><Relationship Id="rId5" Type="http://schemas.openxmlformats.org/officeDocument/2006/relationships/image" Target="../media/image1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1.jpg"/><Relationship Id="rId5" Type="http://schemas.openxmlformats.org/officeDocument/2006/relationships/image" Target="../media/image1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2.emf"/></Relationships>
</file>

<file path=ppt/slides/_rels/slide2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6.png"/><Relationship Id="rId3" Type="http://schemas.openxmlformats.org/officeDocument/2006/relationships/notesSlide" Target="../notesSlides/notesSlide3.xml"/><Relationship Id="rId7" Type="http://schemas.openxmlformats.org/officeDocument/2006/relationships/image" Target="../media/image60.png"/><Relationship Id="rId12"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9.png"/><Relationship Id="rId11"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jpe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4.png"/><Relationship Id="rId3" Type="http://schemas.openxmlformats.org/officeDocument/2006/relationships/image" Target="../media/image64.png"/><Relationship Id="rId7" Type="http://schemas.openxmlformats.org/officeDocument/2006/relationships/image" Target="../media/image53.sv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68.svg"/><Relationship Id="rId5" Type="http://schemas.openxmlformats.org/officeDocument/2006/relationships/image" Target="../media/image49.svg"/><Relationship Id="rId10" Type="http://schemas.openxmlformats.org/officeDocument/2006/relationships/image" Target="../media/image67.png"/><Relationship Id="rId4" Type="http://schemas.openxmlformats.org/officeDocument/2006/relationships/image" Target="../media/image48.png"/><Relationship Id="rId9" Type="http://schemas.openxmlformats.org/officeDocument/2006/relationships/image" Target="../media/image66.sv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69.png"/><Relationship Id="rId5" Type="http://schemas.openxmlformats.org/officeDocument/2006/relationships/image" Target="../media/image63.jp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8.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22302"/>
      </p:ext>
    </p:extLst>
  </p:cSld>
  <p:clrMapOvr>
    <a:masterClrMapping/>
  </p:clrMapOvr>
  <mc:AlternateContent xmlns:mc="http://schemas.openxmlformats.org/markup-compatibility/2006" xmlns:p14="http://schemas.microsoft.com/office/powerpoint/2010/main">
    <mc:Choice Requires="p14">
      <p:transition spd="slow" p14:dur="2000" advTm="2556"/>
    </mc:Choice>
    <mc:Fallback xmlns="">
      <p:transition spd="slow" advTm="2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4" y="550571"/>
            <a:ext cx="7584151" cy="717842"/>
          </a:xfrm>
        </p:spPr>
        <p:txBody>
          <a:bodyPr>
            <a:normAutofit/>
          </a:bodyPr>
          <a:lstStyle/>
          <a:p>
            <a:r>
              <a:rPr lang="en-US" dirty="0"/>
              <a:t>New features</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823349" y="2494292"/>
            <a:ext cx="7456123" cy="381641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t>Customer feedback </a:t>
            </a:r>
            <a:r>
              <a:rPr lang="en-US" dirty="0"/>
              <a:t>drives development</a:t>
            </a:r>
            <a:endParaRPr lang="en-US" sz="2400" dirty="0"/>
          </a:p>
          <a:p>
            <a:pPr marL="0" indent="0">
              <a:buNone/>
            </a:pPr>
            <a:r>
              <a:rPr lang="en-US" sz="2400" dirty="0"/>
              <a:t>Recent changes include</a:t>
            </a:r>
          </a:p>
          <a:p>
            <a:pPr marL="742939" lvl="1" indent="-285750">
              <a:buClr>
                <a:srgbClr val="8EF4E2"/>
              </a:buClr>
              <a:buFont typeface="Arial" panose="020B0604020202020204" pitchFamily="34" charset="0"/>
              <a:buChar char="•"/>
            </a:pPr>
            <a:r>
              <a:rPr lang="en-US" sz="2000" dirty="0"/>
              <a:t>Faster scanning</a:t>
            </a:r>
          </a:p>
          <a:p>
            <a:pPr marL="742939" lvl="1" indent="-285750">
              <a:buClr>
                <a:srgbClr val="8EF4E2"/>
              </a:buClr>
              <a:buFont typeface="Arial" panose="020B0604020202020204" pitchFamily="34" charset="0"/>
              <a:buChar char="•"/>
            </a:pPr>
            <a:r>
              <a:rPr lang="en-US" sz="2000" dirty="0"/>
              <a:t>Add a picture in receiving </a:t>
            </a:r>
          </a:p>
          <a:p>
            <a:pPr marL="742939" lvl="1" indent="-285750">
              <a:buClr>
                <a:srgbClr val="8EF4E2"/>
              </a:buClr>
              <a:buFont typeface="Arial" panose="020B0604020202020204" pitchFamily="34" charset="0"/>
              <a:buChar char="•"/>
            </a:pPr>
            <a:r>
              <a:rPr lang="en-US" sz="2000" dirty="0"/>
              <a:t>Load balance in posting large worksheets</a:t>
            </a:r>
          </a:p>
          <a:p>
            <a:pPr marL="742939" lvl="1" indent="-285750">
              <a:buClr>
                <a:srgbClr val="8EF4E2"/>
              </a:buClr>
              <a:buFont typeface="Arial" panose="020B0604020202020204" pitchFamily="34" charset="0"/>
              <a:buChar char="•"/>
            </a:pPr>
            <a:r>
              <a:rPr lang="en-US" sz="2000" dirty="0"/>
              <a:t>And more …</a:t>
            </a:r>
          </a:p>
        </p:txBody>
      </p:sp>
      <p:cxnSp>
        <p:nvCxnSpPr>
          <p:cNvPr id="6" name="Straight Connector 5">
            <a:extLst>
              <a:ext uri="{FF2B5EF4-FFF2-40B4-BE49-F238E27FC236}">
                <a16:creationId xmlns:a16="http://schemas.microsoft.com/office/drawing/2014/main" id="{CEA22D34-C270-4697-8187-4C5DB1366885}"/>
              </a:ext>
            </a:extLst>
          </p:cNvPr>
          <p:cNvCxnSpPr>
            <a:cxnSpLocks/>
          </p:cNvCxnSpPr>
          <p:nvPr/>
        </p:nvCxnSpPr>
        <p:spPr>
          <a:xfrm>
            <a:off x="8469115" y="2206889"/>
            <a:ext cx="19803" cy="3188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F91DE8F-C394-42C0-8C36-BF5E2DF2349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21201" y="2156731"/>
            <a:ext cx="1450205" cy="1450205"/>
          </a:xfrm>
          <a:prstGeom prst="rect">
            <a:avLst/>
          </a:prstGeom>
        </p:spPr>
      </p:pic>
      <p:pic>
        <p:nvPicPr>
          <p:cNvPr id="8" name="Graphic 7">
            <a:extLst>
              <a:ext uri="{FF2B5EF4-FFF2-40B4-BE49-F238E27FC236}">
                <a16:creationId xmlns:a16="http://schemas.microsoft.com/office/drawing/2014/main" id="{BB630892-2657-4844-B47F-775066C7EE8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67933" y="4092393"/>
            <a:ext cx="1303473" cy="1303473"/>
          </a:xfrm>
          <a:prstGeom prst="rect">
            <a:avLst/>
          </a:prstGeom>
        </p:spPr>
      </p:pic>
      <p:sp>
        <p:nvSpPr>
          <p:cNvPr id="9" name="Rectangle 8"/>
          <p:cNvSpPr/>
          <p:nvPr/>
        </p:nvSpPr>
        <p:spPr>
          <a:xfrm>
            <a:off x="266184" y="-971351"/>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10" name="Straight Connector 9">
            <a:extLst>
              <a:ext uri="{FF2B5EF4-FFF2-40B4-BE49-F238E27FC236}">
                <a16:creationId xmlns:a16="http://schemas.microsoft.com/office/drawing/2014/main" id="{5713652E-3E63-1145-A147-C2DFFC66D4C9}"/>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9A92CC-0368-A841-A637-658B2730B38C}"/>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13" name="Rectangle 12">
            <a:extLst>
              <a:ext uri="{FF2B5EF4-FFF2-40B4-BE49-F238E27FC236}">
                <a16:creationId xmlns:a16="http://schemas.microsoft.com/office/drawing/2014/main" id="{A4DDC4D2-F71D-504A-8A96-3CB8F45D1812}"/>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extBox 1">
            <a:extLst>
              <a:ext uri="{FF2B5EF4-FFF2-40B4-BE49-F238E27FC236}">
                <a16:creationId xmlns:a16="http://schemas.microsoft.com/office/drawing/2014/main" id="{CA9E10E5-DC7D-4E40-8AAF-7CAA390684D1}"/>
              </a:ext>
            </a:extLst>
          </p:cNvPr>
          <p:cNvSpPr txBox="1"/>
          <p:nvPr/>
        </p:nvSpPr>
        <p:spPr>
          <a:xfrm>
            <a:off x="12786852" y="4616245"/>
            <a:ext cx="184731" cy="369332"/>
          </a:xfrm>
          <a:prstGeom prst="rect">
            <a:avLst/>
          </a:prstGeom>
          <a:noFill/>
        </p:spPr>
        <p:txBody>
          <a:bodyPr wrap="none" rtlCol="0">
            <a:spAutoFit/>
          </a:bodyPr>
          <a:lstStyle/>
          <a:p>
            <a:endParaRPr lang="en-IS" dirty="0"/>
          </a:p>
        </p:txBody>
      </p:sp>
    </p:spTree>
    <p:extLst>
      <p:ext uri="{BB962C8B-B14F-4D97-AF65-F5344CB8AC3E}">
        <p14:creationId xmlns:p14="http://schemas.microsoft.com/office/powerpoint/2010/main" val="3554227576"/>
      </p:ext>
    </p:extLst>
  </p:cSld>
  <p:clrMapOvr>
    <a:masterClrMapping/>
  </p:clrMapOvr>
  <mc:AlternateContent xmlns:mc="http://schemas.openxmlformats.org/markup-compatibility/2006" xmlns:p14="http://schemas.microsoft.com/office/powerpoint/2010/main">
    <mc:Choice Requires="p14">
      <p:transition spd="slow" p14:dur="2000" advTm="47555"/>
    </mc:Choice>
    <mc:Fallback xmlns="">
      <p:transition spd="slow" advTm="4755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4" y="550571"/>
            <a:ext cx="7584151" cy="717842"/>
          </a:xfrm>
        </p:spPr>
        <p:txBody>
          <a:bodyPr>
            <a:normAutofit/>
          </a:bodyPr>
          <a:lstStyle/>
          <a:p>
            <a:r>
              <a:rPr lang="en-US" dirty="0"/>
              <a:t>Cycle counting</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560958" y="1912288"/>
            <a:ext cx="5760329" cy="395577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t>In LS Central:</a:t>
            </a:r>
          </a:p>
          <a:p>
            <a:pPr marL="285750" indent="-285750">
              <a:buClr>
                <a:srgbClr val="8EF4E2"/>
              </a:buClr>
              <a:buFont typeface="Arial" panose="020B0604020202020204" pitchFamily="34" charset="0"/>
              <a:buChar char="•"/>
            </a:pPr>
            <a:r>
              <a:rPr lang="en-US" sz="1800" dirty="0"/>
              <a:t>For each item that must be counted </a:t>
            </a:r>
            <a:br>
              <a:rPr lang="en-US" sz="1800" dirty="0"/>
            </a:br>
            <a:r>
              <a:rPr lang="en-US" sz="1800" dirty="0"/>
              <a:t>at a regular interval (on a "cycle"), </a:t>
            </a:r>
            <a:br>
              <a:rPr lang="en-US" sz="1800" dirty="0"/>
            </a:br>
            <a:r>
              <a:rPr lang="en-US" sz="1800" dirty="0"/>
              <a:t>set counting period, for ex. “weekly”. </a:t>
            </a:r>
          </a:p>
          <a:p>
            <a:pPr marL="285750" indent="-285750">
              <a:buClr>
                <a:srgbClr val="8EF4E2"/>
              </a:buClr>
              <a:buFont typeface="Arial" panose="020B0604020202020204" pitchFamily="34" charset="0"/>
              <a:buChar char="•"/>
            </a:pPr>
            <a:r>
              <a:rPr lang="en-US" sz="1800" dirty="0"/>
              <a:t>Create worksheet journal </a:t>
            </a:r>
            <a:br>
              <a:rPr lang="en-US" sz="1800" dirty="0"/>
            </a:br>
            <a:r>
              <a:rPr lang="en-US" sz="1800" dirty="0"/>
              <a:t>for the counting period. </a:t>
            </a:r>
          </a:p>
          <a:p>
            <a:pPr marL="285750" indent="-285750">
              <a:buClr>
                <a:srgbClr val="8EF4E2"/>
              </a:buClr>
              <a:buFont typeface="Arial" panose="020B0604020202020204" pitchFamily="34" charset="0"/>
              <a:buChar char="•"/>
            </a:pPr>
            <a:r>
              <a:rPr lang="en-US" sz="1800" dirty="0"/>
              <a:t>Run “Get cycle count item”: all applicable </a:t>
            </a:r>
            <a:br>
              <a:rPr lang="en-US" sz="1800" dirty="0"/>
            </a:br>
            <a:r>
              <a:rPr lang="en-US" sz="1800" dirty="0"/>
              <a:t>items are added to the worksheet.  </a:t>
            </a:r>
          </a:p>
          <a:p>
            <a:pPr marL="285750" indent="-285750">
              <a:buClr>
                <a:srgbClr val="8EF4E2"/>
              </a:buClr>
              <a:buFont typeface="Arial" panose="020B0604020202020204" pitchFamily="34" charset="0"/>
              <a:buChar char="•"/>
            </a:pPr>
            <a:r>
              <a:rPr lang="en-US" sz="1800" dirty="0"/>
              <a:t>This list is also refreshed when you select </a:t>
            </a:r>
            <a:br>
              <a:rPr lang="en-US" sz="1800" dirty="0"/>
            </a:br>
            <a:r>
              <a:rPr lang="en-US" sz="1800" dirty="0"/>
              <a:t>the Cycle counting worksheet in the Mobile inventory app.</a:t>
            </a:r>
          </a:p>
        </p:txBody>
      </p:sp>
      <p:pic>
        <p:nvPicPr>
          <p:cNvPr id="6" name="Picture 5" descr="A screenshot of a cell phone&#10;&#10;Description automatically generated">
            <a:extLst>
              <a:ext uri="{FF2B5EF4-FFF2-40B4-BE49-F238E27FC236}">
                <a16:creationId xmlns:a16="http://schemas.microsoft.com/office/drawing/2014/main" id="{62F45E09-F3E6-46C2-87AC-1592C7AC278A}"/>
              </a:ext>
            </a:extLst>
          </p:cNvPr>
          <p:cNvPicPr>
            <a:picLocks noChangeAspect="1"/>
          </p:cNvPicPr>
          <p:nvPr/>
        </p:nvPicPr>
        <p:blipFill>
          <a:blip r:embed="rId3"/>
          <a:stretch>
            <a:fillRect/>
          </a:stretch>
        </p:blipFill>
        <p:spPr>
          <a:xfrm>
            <a:off x="6096000" y="-4553021"/>
            <a:ext cx="4614374" cy="3837438"/>
          </a:xfrm>
          <a:prstGeom prst="rect">
            <a:avLst/>
          </a:prstGeom>
        </p:spPr>
      </p:pic>
      <p:cxnSp>
        <p:nvCxnSpPr>
          <p:cNvPr id="10" name="Straight Connector 9">
            <a:extLst>
              <a:ext uri="{FF2B5EF4-FFF2-40B4-BE49-F238E27FC236}">
                <a16:creationId xmlns:a16="http://schemas.microsoft.com/office/drawing/2014/main" id="{13CC979F-3CB0-5B4E-8EDD-F92A16EC0ED0}"/>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829B850-2644-FE4E-90F4-8F9522693611}"/>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3" name="Picture 2" descr="A screen shot of a computer&#10;&#10;Description automatically generated">
            <a:extLst>
              <a:ext uri="{FF2B5EF4-FFF2-40B4-BE49-F238E27FC236}">
                <a16:creationId xmlns:a16="http://schemas.microsoft.com/office/drawing/2014/main" id="{C0BF7FAE-B4B6-8943-A140-492FA1E16898}"/>
              </a:ext>
            </a:extLst>
          </p:cNvPr>
          <p:cNvPicPr>
            <a:picLocks noChangeAspect="1"/>
          </p:cNvPicPr>
          <p:nvPr/>
        </p:nvPicPr>
        <p:blipFill rotWithShape="1">
          <a:blip r:embed="rId4"/>
          <a:srcRect r="30004"/>
          <a:stretch/>
        </p:blipFill>
        <p:spPr>
          <a:xfrm>
            <a:off x="5841245" y="-204641"/>
            <a:ext cx="6345663" cy="7554875"/>
          </a:xfrm>
          <a:prstGeom prst="rect">
            <a:avLst/>
          </a:prstGeom>
        </p:spPr>
      </p:pic>
    </p:spTree>
    <p:extLst>
      <p:ext uri="{BB962C8B-B14F-4D97-AF65-F5344CB8AC3E}">
        <p14:creationId xmlns:p14="http://schemas.microsoft.com/office/powerpoint/2010/main" val="1358453749"/>
      </p:ext>
    </p:extLst>
  </p:cSld>
  <p:clrMapOvr>
    <a:masterClrMapping/>
  </p:clrMapOvr>
  <mc:AlternateContent xmlns:mc="http://schemas.openxmlformats.org/markup-compatibility/2006" xmlns:p14="http://schemas.microsoft.com/office/powerpoint/2010/main">
    <mc:Choice Requires="p14">
      <p:transition spd="slow" p14:dur="2000" advTm="61312"/>
    </mc:Choice>
    <mc:Fallback xmlns="">
      <p:transition spd="slow" advTm="613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electronics&#10;&#10;Description automatically generated">
            <a:extLst>
              <a:ext uri="{FF2B5EF4-FFF2-40B4-BE49-F238E27FC236}">
                <a16:creationId xmlns:a16="http://schemas.microsoft.com/office/drawing/2014/main" id="{FC0E84BB-CC3F-EA40-BE9E-34014679BD89}"/>
              </a:ext>
            </a:extLst>
          </p:cNvPr>
          <p:cNvPicPr>
            <a:picLocks noChangeAspect="1"/>
          </p:cNvPicPr>
          <p:nvPr/>
        </p:nvPicPr>
        <p:blipFill rotWithShape="1">
          <a:blip r:embed="rId3"/>
          <a:srcRect l="10542"/>
          <a:stretch/>
        </p:blipFill>
        <p:spPr>
          <a:xfrm>
            <a:off x="542875" y="0"/>
            <a:ext cx="5453338" cy="6858000"/>
          </a:xfrm>
          <a:prstGeom prst="rect">
            <a:avLst/>
          </a:prstGeom>
        </p:spPr>
      </p:pic>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613857" y="1262955"/>
            <a:ext cx="4822770" cy="717842"/>
          </a:xfrm>
        </p:spPr>
        <p:txBody>
          <a:bodyPr>
            <a:normAutofit/>
          </a:bodyPr>
          <a:lstStyle/>
          <a:p>
            <a:r>
              <a:rPr lang="en-US" dirty="0"/>
              <a:t>Cycle counting</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6613856" y="2122428"/>
            <a:ext cx="6102235" cy="4633680"/>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EF4E2"/>
              </a:buClr>
              <a:buNone/>
            </a:pPr>
            <a:r>
              <a:rPr lang="en-US" sz="1800" b="1" dirty="0"/>
              <a:t>In Mobile inventory:</a:t>
            </a:r>
          </a:p>
          <a:p>
            <a:pPr marL="285750" indent="-285750">
              <a:buClr>
                <a:srgbClr val="8EF4E2"/>
              </a:buClr>
              <a:buFont typeface="Arial" panose="020B0604020202020204" pitchFamily="34" charset="0"/>
              <a:buChar char="•"/>
            </a:pPr>
            <a:r>
              <a:rPr lang="en-US" sz="1800" dirty="0"/>
              <a:t>Select Cycle Counting </a:t>
            </a:r>
            <a:br>
              <a:rPr lang="en-US" sz="1800" dirty="0"/>
            </a:br>
            <a:r>
              <a:rPr lang="en-US" sz="1800" dirty="0"/>
              <a:t>worksheet from menu.</a:t>
            </a:r>
          </a:p>
          <a:p>
            <a:pPr marL="285750" indent="-285750">
              <a:buClr>
                <a:srgbClr val="8EF4E2"/>
              </a:buClr>
              <a:buFont typeface="Arial" panose="020B0604020202020204" pitchFamily="34" charset="0"/>
              <a:buChar char="•"/>
            </a:pPr>
            <a:r>
              <a:rPr lang="en-US" sz="1800" dirty="0"/>
              <a:t>Worksheet displays all the items </a:t>
            </a:r>
            <a:br>
              <a:rPr lang="en-US" sz="1800" dirty="0"/>
            </a:br>
            <a:r>
              <a:rPr lang="en-US" sz="1800" dirty="0"/>
              <a:t>that need to be counted. </a:t>
            </a:r>
          </a:p>
          <a:p>
            <a:pPr marL="285750" indent="-285750">
              <a:buClr>
                <a:srgbClr val="8EF4E2"/>
              </a:buClr>
              <a:buFont typeface="Arial" panose="020B0604020202020204" pitchFamily="34" charset="0"/>
              <a:buChar char="•"/>
            </a:pPr>
            <a:r>
              <a:rPr lang="en-US" sz="1800" dirty="0"/>
              <a:t>Items that have already been counted </a:t>
            </a:r>
            <a:br>
              <a:rPr lang="en-US" sz="1800" dirty="0"/>
            </a:br>
            <a:r>
              <a:rPr lang="en-US" sz="1800" dirty="0"/>
              <a:t>are marked in a different color.</a:t>
            </a:r>
          </a:p>
          <a:p>
            <a:pPr marL="285750" indent="-285750">
              <a:buClr>
                <a:srgbClr val="8EF4E2"/>
              </a:buClr>
              <a:buFont typeface="Arial" panose="020B0604020202020204" pitchFamily="34" charset="0"/>
              <a:buChar char="•"/>
            </a:pPr>
            <a:r>
              <a:rPr lang="en-US" sz="1800" dirty="0"/>
              <a:t>You can’t send the worksheet back </a:t>
            </a:r>
            <a:br>
              <a:rPr lang="en-US" sz="1800" dirty="0"/>
            </a:br>
            <a:r>
              <a:rPr lang="en-US" sz="1800" dirty="0"/>
              <a:t>to LS Central until all the items </a:t>
            </a:r>
            <a:br>
              <a:rPr lang="en-US" sz="1800" dirty="0"/>
            </a:br>
            <a:r>
              <a:rPr lang="en-US" sz="1800" dirty="0"/>
              <a:t>in the worksheet have been counted.</a:t>
            </a:r>
          </a:p>
        </p:txBody>
      </p:sp>
      <p:pic>
        <p:nvPicPr>
          <p:cNvPr id="3" name="Picture 2">
            <a:extLst>
              <a:ext uri="{FF2B5EF4-FFF2-40B4-BE49-F238E27FC236}">
                <a16:creationId xmlns:a16="http://schemas.microsoft.com/office/drawing/2014/main" id="{CC665C78-0CD5-447B-837D-D65330504A72}"/>
              </a:ext>
            </a:extLst>
          </p:cNvPr>
          <p:cNvPicPr>
            <a:picLocks noChangeAspect="1"/>
          </p:cNvPicPr>
          <p:nvPr/>
        </p:nvPicPr>
        <p:blipFill>
          <a:blip r:embed="rId4"/>
          <a:stretch>
            <a:fillRect/>
          </a:stretch>
        </p:blipFill>
        <p:spPr>
          <a:xfrm>
            <a:off x="18588749" y="1975898"/>
            <a:ext cx="2135336" cy="450296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09B05DB-557D-44B0-AF96-D8F699F181F0}"/>
              </a:ext>
            </a:extLst>
          </p:cNvPr>
          <p:cNvPicPr>
            <a:picLocks noChangeAspect="1"/>
          </p:cNvPicPr>
          <p:nvPr/>
        </p:nvPicPr>
        <p:blipFill>
          <a:blip r:embed="rId5"/>
          <a:stretch>
            <a:fillRect/>
          </a:stretch>
        </p:blipFill>
        <p:spPr>
          <a:xfrm>
            <a:off x="16181445" y="1975898"/>
            <a:ext cx="2190632" cy="4502967"/>
          </a:xfrm>
          <a:prstGeom prst="rect">
            <a:avLst/>
          </a:prstGeom>
        </p:spPr>
      </p:pic>
      <p:sp>
        <p:nvSpPr>
          <p:cNvPr id="6" name="Rectangle 5"/>
          <p:cNvSpPr/>
          <p:nvPr/>
        </p:nvSpPr>
        <p:spPr>
          <a:xfrm>
            <a:off x="266184" y="-806710"/>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7" name="Straight Connector 6">
            <a:extLst>
              <a:ext uri="{FF2B5EF4-FFF2-40B4-BE49-F238E27FC236}">
                <a16:creationId xmlns:a16="http://schemas.microsoft.com/office/drawing/2014/main" id="{96A727DA-3427-414D-9794-EB382E058342}"/>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D54363-762C-264A-B28E-24087859867D}"/>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12" name="Rectangle 11">
            <a:extLst>
              <a:ext uri="{FF2B5EF4-FFF2-40B4-BE49-F238E27FC236}">
                <a16:creationId xmlns:a16="http://schemas.microsoft.com/office/drawing/2014/main" id="{BF44F91C-DAB5-5249-BF83-3F35ED4F1AE3}"/>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1917418296"/>
      </p:ext>
    </p:extLst>
  </p:cSld>
  <p:clrMapOvr>
    <a:masterClrMapping/>
  </p:clrMapOvr>
  <mc:AlternateContent xmlns:mc="http://schemas.openxmlformats.org/markup-compatibility/2006" xmlns:p14="http://schemas.microsoft.com/office/powerpoint/2010/main">
    <mc:Choice Requires="p14">
      <p:transition spd="slow" p14:dur="2000" advTm="39050"/>
    </mc:Choice>
    <mc:Fallback xmlns="">
      <p:transition spd="slow" advTm="390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735079" y="550570"/>
            <a:ext cx="9235855" cy="1236959"/>
          </a:xfrm>
        </p:spPr>
        <p:txBody>
          <a:bodyPr>
            <a:normAutofit/>
          </a:bodyPr>
          <a:lstStyle/>
          <a:p>
            <a:r>
              <a:rPr lang="en-US" dirty="0"/>
              <a:t>Advanced Shipping </a:t>
            </a:r>
            <a:br>
              <a:rPr lang="en-US" dirty="0"/>
            </a:br>
            <a:r>
              <a:rPr lang="en-US" dirty="0"/>
              <a:t>Notice (ASN)</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560958" y="1940379"/>
            <a:ext cx="6699650" cy="4945713"/>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EF4E2"/>
              </a:buClr>
              <a:buNone/>
            </a:pPr>
            <a:r>
              <a:rPr lang="en-US" sz="1800" b="1" dirty="0"/>
              <a:t>The general process:</a:t>
            </a:r>
          </a:p>
          <a:p>
            <a:pPr marL="285750" indent="-285750">
              <a:buClr>
                <a:srgbClr val="8EF4E2"/>
              </a:buClr>
              <a:buFont typeface="Arial" panose="020B0604020202020204" pitchFamily="34" charset="0"/>
              <a:buChar char="•"/>
            </a:pPr>
            <a:r>
              <a:rPr lang="en-US" sz="1800" dirty="0"/>
              <a:t>Store sends purchase order(s) to supplier.</a:t>
            </a:r>
          </a:p>
          <a:p>
            <a:pPr marL="285750" indent="-285750">
              <a:buClr>
                <a:srgbClr val="8EF4E2"/>
              </a:buClr>
              <a:buFont typeface="Arial" panose="020B0604020202020204" pitchFamily="34" charset="0"/>
              <a:buChar char="•"/>
            </a:pPr>
            <a:r>
              <a:rPr lang="en-US" sz="1800" dirty="0"/>
              <a:t>Supplier decides what items to put in a shipment,</a:t>
            </a:r>
            <a:br>
              <a:rPr lang="en-US" sz="1800" dirty="0"/>
            </a:br>
            <a:r>
              <a:rPr lang="en-US" sz="1800" dirty="0"/>
              <a:t> from one or more orders.</a:t>
            </a:r>
          </a:p>
          <a:p>
            <a:pPr marL="285750" indent="-285750">
              <a:buClr>
                <a:srgbClr val="8EF4E2"/>
              </a:buClr>
              <a:buFont typeface="Arial" panose="020B0604020202020204" pitchFamily="34" charset="0"/>
              <a:buChar char="•"/>
            </a:pPr>
            <a:r>
              <a:rPr lang="en-US" sz="1800" dirty="0"/>
              <a:t>Supplier sends the store an ASN electric notification </a:t>
            </a:r>
            <a:br>
              <a:rPr lang="en-US" sz="1800" dirty="0"/>
            </a:br>
            <a:r>
              <a:rPr lang="en-US" sz="1800" dirty="0"/>
              <a:t>about the shipment: when it will arrive, what it will </a:t>
            </a:r>
            <a:br>
              <a:rPr lang="en-US" sz="1800" dirty="0"/>
            </a:br>
            <a:r>
              <a:rPr lang="en-US" sz="1800" dirty="0"/>
              <a:t>contain, items from POs, box info, etc.</a:t>
            </a:r>
          </a:p>
          <a:p>
            <a:pPr marL="285750" indent="-285750">
              <a:buClr>
                <a:srgbClr val="8EF4E2"/>
              </a:buClr>
              <a:buFont typeface="Arial" panose="020B0604020202020204" pitchFamily="34" charset="0"/>
              <a:buChar char="•"/>
            </a:pPr>
            <a:r>
              <a:rPr lang="en-US" sz="1800" dirty="0"/>
              <a:t>The store reads the ASN document into LS Central </a:t>
            </a:r>
            <a:br>
              <a:rPr lang="en-US" sz="1800" dirty="0"/>
            </a:br>
            <a:r>
              <a:rPr lang="en-US" sz="1800" dirty="0"/>
              <a:t>and processes it (importing ASN is an integration work).</a:t>
            </a:r>
          </a:p>
          <a:p>
            <a:pPr marL="285750" indent="-285750">
              <a:buClr>
                <a:srgbClr val="8EF4E2"/>
              </a:buClr>
              <a:buFont typeface="Arial" panose="020B0604020202020204" pitchFamily="34" charset="0"/>
              <a:buChar char="•"/>
            </a:pPr>
            <a:r>
              <a:rPr lang="en-US" sz="1800" dirty="0"/>
              <a:t>ASN document, and trust level of vendor, are sent </a:t>
            </a:r>
            <a:br>
              <a:rPr lang="en-US" sz="1800" dirty="0"/>
            </a:br>
            <a:r>
              <a:rPr lang="en-US" sz="1800" dirty="0"/>
              <a:t>to Mobile inventory to be worked on when items arrive.</a:t>
            </a:r>
          </a:p>
        </p:txBody>
      </p:sp>
      <p:pic>
        <p:nvPicPr>
          <p:cNvPr id="9" name="Picture 8">
            <a:extLst>
              <a:ext uri="{FF2B5EF4-FFF2-40B4-BE49-F238E27FC236}">
                <a16:creationId xmlns:a16="http://schemas.microsoft.com/office/drawing/2014/main" id="{D3DB4D2D-9B0E-405E-A58F-C3CEAF6463E7}"/>
              </a:ext>
            </a:extLst>
          </p:cNvPr>
          <p:cNvPicPr>
            <a:picLocks noChangeAspect="1"/>
          </p:cNvPicPr>
          <p:nvPr/>
        </p:nvPicPr>
        <p:blipFill>
          <a:blip r:embed="rId3"/>
          <a:stretch>
            <a:fillRect/>
          </a:stretch>
        </p:blipFill>
        <p:spPr>
          <a:xfrm>
            <a:off x="6483927" y="-5575460"/>
            <a:ext cx="4887707" cy="3979193"/>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EC91CB08-6EA3-4623-B7B2-D8EE2E7DEB4D}"/>
              </a:ext>
            </a:extLst>
          </p:cNvPr>
          <p:cNvPicPr>
            <a:picLocks noChangeAspect="1"/>
          </p:cNvPicPr>
          <p:nvPr/>
        </p:nvPicPr>
        <p:blipFill>
          <a:blip r:embed="rId4"/>
          <a:stretch>
            <a:fillRect/>
          </a:stretch>
        </p:blipFill>
        <p:spPr>
          <a:xfrm>
            <a:off x="6567703" y="-1534406"/>
            <a:ext cx="4720153" cy="1402589"/>
          </a:xfrm>
          <a:prstGeom prst="rect">
            <a:avLst/>
          </a:prstGeom>
        </p:spPr>
      </p:pic>
      <p:cxnSp>
        <p:nvCxnSpPr>
          <p:cNvPr id="10" name="Straight Connector 9">
            <a:extLst>
              <a:ext uri="{FF2B5EF4-FFF2-40B4-BE49-F238E27FC236}">
                <a16:creationId xmlns:a16="http://schemas.microsoft.com/office/drawing/2014/main" id="{33BE47BA-C3DB-694B-936A-4EF75E01FA4D}"/>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2C66A13-76B0-F64E-BF74-F434258B8B40}"/>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3" name="Picture 2" descr="A screen shot of a computer&#10;&#10;Description automatically generated">
            <a:extLst>
              <a:ext uri="{FF2B5EF4-FFF2-40B4-BE49-F238E27FC236}">
                <a16:creationId xmlns:a16="http://schemas.microsoft.com/office/drawing/2014/main" id="{A07485D4-EB6F-6C4E-8838-54513FF7372D}"/>
              </a:ext>
            </a:extLst>
          </p:cNvPr>
          <p:cNvPicPr>
            <a:picLocks noChangeAspect="1"/>
          </p:cNvPicPr>
          <p:nvPr/>
        </p:nvPicPr>
        <p:blipFill rotWithShape="1">
          <a:blip r:embed="rId5"/>
          <a:srcRect r="27719" b="55601"/>
          <a:stretch/>
        </p:blipFill>
        <p:spPr>
          <a:xfrm>
            <a:off x="7001300" y="4200981"/>
            <a:ext cx="5190699" cy="2657019"/>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D04B0309-0321-484D-A647-029552417E11}"/>
              </a:ext>
            </a:extLst>
          </p:cNvPr>
          <p:cNvPicPr>
            <a:picLocks noChangeAspect="1"/>
          </p:cNvPicPr>
          <p:nvPr/>
        </p:nvPicPr>
        <p:blipFill rotWithShape="1">
          <a:blip r:embed="rId6"/>
          <a:srcRect r="27719"/>
          <a:stretch/>
        </p:blipFill>
        <p:spPr>
          <a:xfrm>
            <a:off x="7034480" y="352371"/>
            <a:ext cx="5157519" cy="5946097"/>
          </a:xfrm>
          <a:prstGeom prst="rect">
            <a:avLst/>
          </a:prstGeom>
        </p:spPr>
      </p:pic>
    </p:spTree>
    <p:extLst>
      <p:ext uri="{BB962C8B-B14F-4D97-AF65-F5344CB8AC3E}">
        <p14:creationId xmlns:p14="http://schemas.microsoft.com/office/powerpoint/2010/main" val="3197613776"/>
      </p:ext>
    </p:extLst>
  </p:cSld>
  <p:clrMapOvr>
    <a:masterClrMapping/>
  </p:clrMapOvr>
  <mc:AlternateContent xmlns:mc="http://schemas.openxmlformats.org/markup-compatibility/2006" xmlns:p14="http://schemas.microsoft.com/office/powerpoint/2010/main">
    <mc:Choice Requires="p14">
      <p:transition spd="slow" p14:dur="2000" advTm="80594"/>
    </mc:Choice>
    <mc:Fallback xmlns="">
      <p:transition spd="slow" advTm="8059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computer&#10;&#10;Description automatically generated">
            <a:extLst>
              <a:ext uri="{FF2B5EF4-FFF2-40B4-BE49-F238E27FC236}">
                <a16:creationId xmlns:a16="http://schemas.microsoft.com/office/drawing/2014/main" id="{5053CAEF-AFE6-254D-AE2A-571CF4681B9E}"/>
              </a:ext>
            </a:extLst>
          </p:cNvPr>
          <p:cNvPicPr>
            <a:picLocks noChangeAspect="1"/>
          </p:cNvPicPr>
          <p:nvPr/>
        </p:nvPicPr>
        <p:blipFill rotWithShape="1">
          <a:blip r:embed="rId3"/>
          <a:srcRect l="6750" r="6252"/>
          <a:stretch/>
        </p:blipFill>
        <p:spPr>
          <a:xfrm>
            <a:off x="542587" y="0"/>
            <a:ext cx="5303366" cy="6858000"/>
          </a:xfrm>
          <a:prstGeom prst="rect">
            <a:avLst/>
          </a:prstGeom>
        </p:spPr>
      </p:pic>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284814" y="1353709"/>
            <a:ext cx="9235855" cy="717842"/>
          </a:xfrm>
        </p:spPr>
        <p:txBody>
          <a:bodyPr>
            <a:normAutofit/>
          </a:bodyPr>
          <a:lstStyle/>
          <a:p>
            <a:r>
              <a:rPr lang="en-US" dirty="0"/>
              <a:t>ASN in Mobile inventory</a:t>
            </a:r>
          </a:p>
        </p:txBody>
      </p:sp>
      <p:sp>
        <p:nvSpPr>
          <p:cNvPr id="6" name="Text Placeholder 3">
            <a:extLst>
              <a:ext uri="{FF2B5EF4-FFF2-40B4-BE49-F238E27FC236}">
                <a16:creationId xmlns:a16="http://schemas.microsoft.com/office/drawing/2014/main" id="{0F568CF2-A9BF-4E6C-AA0E-4C518D0EFBFC}"/>
              </a:ext>
            </a:extLst>
          </p:cNvPr>
          <p:cNvSpPr txBox="1">
            <a:spLocks/>
          </p:cNvSpPr>
          <p:nvPr/>
        </p:nvSpPr>
        <p:spPr>
          <a:xfrm>
            <a:off x="6207399" y="2315721"/>
            <a:ext cx="5761539" cy="395577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8EF4E2"/>
              </a:buClr>
              <a:buFont typeface="Arial" panose="020B0604020202020204" pitchFamily="34" charset="0"/>
              <a:buChar char="•"/>
            </a:pPr>
            <a:r>
              <a:rPr lang="en-US" sz="1800" dirty="0"/>
              <a:t>Select ASN document </a:t>
            </a:r>
          </a:p>
          <a:p>
            <a:pPr marL="285750" indent="-285750">
              <a:buClr>
                <a:srgbClr val="8EF4E2"/>
              </a:buClr>
              <a:buFont typeface="Arial" panose="020B0604020202020204" pitchFamily="34" charset="0"/>
              <a:buChar char="•"/>
            </a:pPr>
            <a:r>
              <a:rPr lang="en-US" sz="1800" dirty="0"/>
              <a:t>Scan barcode of item/box</a:t>
            </a:r>
          </a:p>
          <a:p>
            <a:pPr marL="285750" indent="-285750">
              <a:buClr>
                <a:srgbClr val="8EF4E2"/>
              </a:buClr>
              <a:buFont typeface="Arial" panose="020B0604020202020204" pitchFamily="34" charset="0"/>
              <a:buChar char="•"/>
            </a:pPr>
            <a:r>
              <a:rPr lang="en-US" sz="1800" dirty="0"/>
              <a:t>Based on trust level of vendor, you can</a:t>
            </a:r>
          </a:p>
          <a:p>
            <a:pPr marL="742939" lvl="1" indent="-285750">
              <a:buClr>
                <a:srgbClr val="8EF4E2"/>
              </a:buClr>
              <a:buFont typeface="Arial" panose="020B0604020202020204" pitchFamily="34" charset="0"/>
              <a:buChar char="•"/>
            </a:pPr>
            <a:r>
              <a:rPr lang="en-US" sz="1400" dirty="0"/>
              <a:t>Accept all or box directly without counting</a:t>
            </a:r>
          </a:p>
          <a:p>
            <a:pPr marL="742939" lvl="1" indent="-285750">
              <a:buClr>
                <a:srgbClr val="8EF4E2"/>
              </a:buClr>
              <a:buFont typeface="Arial" panose="020B0604020202020204" pitchFamily="34" charset="0"/>
              <a:buChar char="•"/>
            </a:pPr>
            <a:r>
              <a:rPr lang="en-US" sz="1400" dirty="0"/>
              <a:t>Count part of/entire shipment</a:t>
            </a:r>
          </a:p>
          <a:p>
            <a:pPr marL="0" indent="0">
              <a:buClr>
                <a:srgbClr val="8EF4E2"/>
              </a:buClr>
              <a:buNone/>
            </a:pPr>
            <a:r>
              <a:rPr lang="en-US" sz="1800" dirty="0"/>
              <a:t>…or handle according to a standard receiving process</a:t>
            </a:r>
          </a:p>
          <a:p>
            <a:pPr marL="285750" indent="-285750">
              <a:buClr>
                <a:srgbClr val="8EF4E2"/>
              </a:buClr>
              <a:buFont typeface="Arial" panose="020B0604020202020204" pitchFamily="34" charset="0"/>
              <a:buChar char="•"/>
            </a:pPr>
            <a:r>
              <a:rPr lang="en-US" sz="1800" dirty="0"/>
              <a:t>ASN document is sent </a:t>
            </a:r>
            <a:br>
              <a:rPr lang="en-US" sz="1800" dirty="0"/>
            </a:br>
            <a:r>
              <a:rPr lang="en-US" sz="1800" dirty="0"/>
              <a:t>to LS Central to be processed</a:t>
            </a:r>
          </a:p>
        </p:txBody>
      </p:sp>
      <p:pic>
        <p:nvPicPr>
          <p:cNvPr id="3" name="Picture 2" descr="A screenshot of a cell phone&#10;&#10;Description automatically generated">
            <a:extLst>
              <a:ext uri="{FF2B5EF4-FFF2-40B4-BE49-F238E27FC236}">
                <a16:creationId xmlns:a16="http://schemas.microsoft.com/office/drawing/2014/main" id="{3F61C5C0-D506-4853-8431-451233164306}"/>
              </a:ext>
            </a:extLst>
          </p:cNvPr>
          <p:cNvPicPr>
            <a:picLocks noChangeAspect="1"/>
          </p:cNvPicPr>
          <p:nvPr/>
        </p:nvPicPr>
        <p:blipFill>
          <a:blip r:embed="rId4"/>
          <a:stretch>
            <a:fillRect/>
          </a:stretch>
        </p:blipFill>
        <p:spPr>
          <a:xfrm>
            <a:off x="13107947" y="1338617"/>
            <a:ext cx="1273713" cy="2618189"/>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D73483D7-844B-4A39-BBC6-B53F4767D682}"/>
              </a:ext>
            </a:extLst>
          </p:cNvPr>
          <p:cNvPicPr>
            <a:picLocks noChangeAspect="1"/>
          </p:cNvPicPr>
          <p:nvPr/>
        </p:nvPicPr>
        <p:blipFill>
          <a:blip r:embed="rId5"/>
          <a:stretch>
            <a:fillRect/>
          </a:stretch>
        </p:blipFill>
        <p:spPr>
          <a:xfrm>
            <a:off x="14770744" y="1353709"/>
            <a:ext cx="1273713" cy="261818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D417D6FC-1B5E-4498-B7DB-8ACA2947862C}"/>
              </a:ext>
            </a:extLst>
          </p:cNvPr>
          <p:cNvPicPr>
            <a:picLocks noChangeAspect="1"/>
          </p:cNvPicPr>
          <p:nvPr/>
        </p:nvPicPr>
        <p:blipFill>
          <a:blip r:embed="rId6"/>
          <a:stretch>
            <a:fillRect/>
          </a:stretch>
        </p:blipFill>
        <p:spPr>
          <a:xfrm>
            <a:off x="16405903" y="1338535"/>
            <a:ext cx="1273714" cy="261818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CD59FB9D-779C-471B-962D-BDE207459737}"/>
              </a:ext>
            </a:extLst>
          </p:cNvPr>
          <p:cNvPicPr>
            <a:picLocks noChangeAspect="1"/>
          </p:cNvPicPr>
          <p:nvPr/>
        </p:nvPicPr>
        <p:blipFill>
          <a:blip r:embed="rId7"/>
          <a:stretch>
            <a:fillRect/>
          </a:stretch>
        </p:blipFill>
        <p:spPr>
          <a:xfrm>
            <a:off x="16405903" y="4064185"/>
            <a:ext cx="1291396" cy="2654537"/>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D534A1BB-0C57-405B-97F9-01E6DBC73F62}"/>
              </a:ext>
            </a:extLst>
          </p:cNvPr>
          <p:cNvPicPr>
            <a:picLocks noChangeAspect="1"/>
          </p:cNvPicPr>
          <p:nvPr/>
        </p:nvPicPr>
        <p:blipFill>
          <a:blip r:embed="rId8"/>
          <a:stretch>
            <a:fillRect/>
          </a:stretch>
        </p:blipFill>
        <p:spPr>
          <a:xfrm>
            <a:off x="14770744" y="4082359"/>
            <a:ext cx="1273713" cy="2618188"/>
          </a:xfrm>
          <a:prstGeom prst="rect">
            <a:avLst/>
          </a:prstGeom>
        </p:spPr>
      </p:pic>
      <p:sp>
        <p:nvSpPr>
          <p:cNvPr id="9" name="Rectangle 8"/>
          <p:cNvSpPr/>
          <p:nvPr/>
        </p:nvSpPr>
        <p:spPr>
          <a:xfrm>
            <a:off x="127685" y="-1045831"/>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10" name="Straight Connector 9">
            <a:extLst>
              <a:ext uri="{FF2B5EF4-FFF2-40B4-BE49-F238E27FC236}">
                <a16:creationId xmlns:a16="http://schemas.microsoft.com/office/drawing/2014/main" id="{13B12AF1-576E-7B48-BF90-1E3AA9F960FC}"/>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B1A833-4DA4-7448-9972-509506CF44E5}"/>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18" name="Rectangle 17">
            <a:extLst>
              <a:ext uri="{FF2B5EF4-FFF2-40B4-BE49-F238E27FC236}">
                <a16:creationId xmlns:a16="http://schemas.microsoft.com/office/drawing/2014/main" id="{6DA9E9B2-CAA4-2D49-A357-BCA42D603989}"/>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485065282"/>
      </p:ext>
    </p:extLst>
  </p:cSld>
  <p:clrMapOvr>
    <a:masterClrMapping/>
  </p:clrMapOvr>
  <mc:AlternateContent xmlns:mc="http://schemas.openxmlformats.org/markup-compatibility/2006" xmlns:p14="http://schemas.microsoft.com/office/powerpoint/2010/main">
    <mc:Choice Requires="p14">
      <p:transition spd="slow" p14:dur="2000" advTm="33331"/>
    </mc:Choice>
    <mc:Fallback xmlns="">
      <p:transition spd="slow" advTm="3333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813240" y="550571"/>
            <a:ext cx="7584151" cy="717842"/>
          </a:xfrm>
        </p:spPr>
        <p:txBody>
          <a:bodyPr>
            <a:normAutofit/>
          </a:bodyPr>
          <a:lstStyle/>
          <a:p>
            <a:r>
              <a:rPr lang="en-US" dirty="0"/>
              <a:t>Start and finish on a handheld</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813240" y="1510095"/>
            <a:ext cx="8628507" cy="4216280"/>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EF4E2"/>
              </a:buClr>
              <a:buNone/>
            </a:pPr>
            <a:r>
              <a:rPr lang="en-US" sz="2000" dirty="0"/>
              <a:t>The standard process requires three steps:</a:t>
            </a:r>
          </a:p>
          <a:p>
            <a:pPr marL="742939" lvl="1" indent="-285750">
              <a:buClr>
                <a:srgbClr val="8EF4E2"/>
              </a:buClr>
              <a:buFont typeface="Arial" panose="020B0604020202020204" pitchFamily="34" charset="0"/>
              <a:buChar char="•"/>
            </a:pPr>
            <a:r>
              <a:rPr lang="en-US" sz="1600" dirty="0"/>
              <a:t>Create a document in LS Central</a:t>
            </a:r>
          </a:p>
          <a:p>
            <a:pPr marL="742939" lvl="1" indent="-285750">
              <a:buClr>
                <a:srgbClr val="8EF4E2"/>
              </a:buClr>
              <a:buFont typeface="Arial" panose="020B0604020202020204" pitchFamily="34" charset="0"/>
              <a:buChar char="•"/>
            </a:pPr>
            <a:r>
              <a:rPr lang="en-US" sz="1600" dirty="0"/>
              <a:t>Send to Mobile inventory, and receive back with data</a:t>
            </a:r>
          </a:p>
          <a:p>
            <a:pPr marL="742939" lvl="1" indent="-285750">
              <a:buClr>
                <a:srgbClr val="8EF4E2"/>
              </a:buClr>
              <a:buFont typeface="Arial" panose="020B0604020202020204" pitchFamily="34" charset="0"/>
              <a:buChar char="•"/>
            </a:pPr>
            <a:r>
              <a:rPr lang="en-US" sz="1600" dirty="0"/>
              <a:t>Post the document in LS Central</a:t>
            </a:r>
          </a:p>
          <a:p>
            <a:pPr marL="0" indent="0">
              <a:buClr>
                <a:srgbClr val="8EF4E2"/>
              </a:buClr>
              <a:buNone/>
            </a:pPr>
            <a:r>
              <a:rPr lang="en-US" sz="2000" dirty="0"/>
              <a:t>Today, you can start and finish in </a:t>
            </a:r>
            <a:r>
              <a:rPr lang="en-US" sz="2000" b="1" dirty="0"/>
              <a:t>one step</a:t>
            </a:r>
            <a:r>
              <a:rPr lang="en-US" sz="2000" dirty="0"/>
              <a:t>, in</a:t>
            </a:r>
            <a:r>
              <a:rPr lang="en-US" sz="1800" dirty="0"/>
              <a:t> </a:t>
            </a:r>
            <a:r>
              <a:rPr lang="en-US" sz="2000" dirty="0"/>
              <a:t>Mobile inventory</a:t>
            </a:r>
            <a:endParaRPr lang="en-US" sz="1800" dirty="0"/>
          </a:p>
          <a:p>
            <a:pPr lvl="2">
              <a:buClr>
                <a:srgbClr val="8EF4E2"/>
              </a:buClr>
              <a:buFont typeface="Arial" panose="020B0604020202020204" pitchFamily="34" charset="0"/>
              <a:buChar char="•"/>
            </a:pPr>
            <a:r>
              <a:rPr lang="en-US" sz="1600" dirty="0"/>
              <a:t>Document is generated in LS Central and sent to Mobile inventory</a:t>
            </a:r>
          </a:p>
          <a:p>
            <a:pPr lvl="2">
              <a:buClr>
                <a:srgbClr val="8EF4E2"/>
              </a:buClr>
              <a:buFont typeface="Arial" panose="020B0604020202020204" pitchFamily="34" charset="0"/>
              <a:buChar char="•"/>
            </a:pPr>
            <a:r>
              <a:rPr lang="en-US" sz="1600" dirty="0"/>
              <a:t>When document is sent back to LS Central it is automatically processed</a:t>
            </a:r>
          </a:p>
          <a:p>
            <a:pPr marL="0" indent="0">
              <a:buClr>
                <a:srgbClr val="8EF4E2"/>
              </a:buClr>
              <a:buNone/>
            </a:pPr>
            <a:r>
              <a:rPr lang="en-US" sz="2000" dirty="0"/>
              <a:t>Changes have been applied to:</a:t>
            </a:r>
          </a:p>
          <a:p>
            <a:pPr marL="742939" lvl="1" indent="-285750">
              <a:buClr>
                <a:srgbClr val="8EF4E2"/>
              </a:buClr>
              <a:buFont typeface="Arial" panose="020B0604020202020204" pitchFamily="34" charset="0"/>
              <a:buChar char="•"/>
            </a:pPr>
            <a:r>
              <a:rPr lang="en-US" sz="1600" dirty="0"/>
              <a:t>Purchase order receive</a:t>
            </a:r>
          </a:p>
          <a:p>
            <a:pPr marL="742939" lvl="1" indent="-285750">
              <a:buClr>
                <a:srgbClr val="8EF4E2"/>
              </a:buClr>
              <a:buFont typeface="Arial" panose="020B0604020202020204" pitchFamily="34" charset="0"/>
              <a:buChar char="•"/>
            </a:pPr>
            <a:r>
              <a:rPr lang="en-US" sz="1600" dirty="0"/>
              <a:t>Transfer order receive</a:t>
            </a:r>
            <a:endParaRPr lang="en-US" sz="1600" dirty="0">
              <a:solidFill>
                <a:srgbClr val="FF0000"/>
              </a:solidFill>
            </a:endParaRPr>
          </a:p>
          <a:p>
            <a:pPr marL="0" indent="0">
              <a:buNone/>
            </a:pPr>
            <a:r>
              <a:rPr lang="en-US" sz="1800" dirty="0"/>
              <a:t>In the future, more inventory document </a:t>
            </a:r>
            <a:br>
              <a:rPr lang="en-US" sz="1800" dirty="0"/>
            </a:br>
            <a:r>
              <a:rPr lang="en-US" sz="1800" dirty="0"/>
              <a:t>processes will be simplified the same way</a:t>
            </a:r>
          </a:p>
          <a:p>
            <a:pPr marL="742939" lvl="1" indent="-285750">
              <a:buFont typeface="Arial" panose="020B0604020202020204" pitchFamily="34" charset="0"/>
              <a:buChar char="•"/>
            </a:pPr>
            <a:endParaRPr lang="en-US" sz="2000" dirty="0"/>
          </a:p>
        </p:txBody>
      </p:sp>
      <p:sp>
        <p:nvSpPr>
          <p:cNvPr id="18" name="Rectangle 17"/>
          <p:cNvSpPr/>
          <p:nvPr/>
        </p:nvSpPr>
        <p:spPr>
          <a:xfrm>
            <a:off x="266184" y="-1020742"/>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19" name="Straight Connector 18">
            <a:extLst>
              <a:ext uri="{FF2B5EF4-FFF2-40B4-BE49-F238E27FC236}">
                <a16:creationId xmlns:a16="http://schemas.microsoft.com/office/drawing/2014/main" id="{6D4C6439-5F56-794D-B0ED-EAC10938329E}"/>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271480-3ED0-824C-912D-639EC5BD0139}"/>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22" name="Rectangle 21">
            <a:extLst>
              <a:ext uri="{FF2B5EF4-FFF2-40B4-BE49-F238E27FC236}">
                <a16:creationId xmlns:a16="http://schemas.microsoft.com/office/drawing/2014/main" id="{531BD4D8-61C8-1A4F-8306-D161B3E1B261}"/>
              </a:ext>
            </a:extLst>
          </p:cNvPr>
          <p:cNvSpPr/>
          <p:nvPr/>
        </p:nvSpPr>
        <p:spPr>
          <a:xfrm>
            <a:off x="9041075" y="2317031"/>
            <a:ext cx="2175352" cy="522805"/>
          </a:xfrm>
          <a:prstGeom prst="rect">
            <a:avLst/>
          </a:prstGeom>
          <a:solidFill>
            <a:srgbClr val="29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sz="1400" dirty="0"/>
              <a:t>1. LS Central</a:t>
            </a:r>
          </a:p>
        </p:txBody>
      </p:sp>
      <p:sp>
        <p:nvSpPr>
          <p:cNvPr id="23" name="Rectangle 22">
            <a:extLst>
              <a:ext uri="{FF2B5EF4-FFF2-40B4-BE49-F238E27FC236}">
                <a16:creationId xmlns:a16="http://schemas.microsoft.com/office/drawing/2014/main" id="{399599AE-DD3D-8140-AF99-088DB532A489}"/>
              </a:ext>
            </a:extLst>
          </p:cNvPr>
          <p:cNvSpPr/>
          <p:nvPr/>
        </p:nvSpPr>
        <p:spPr>
          <a:xfrm>
            <a:off x="9041075" y="2967633"/>
            <a:ext cx="2175352" cy="522805"/>
          </a:xfrm>
          <a:prstGeom prst="rect">
            <a:avLst/>
          </a:prstGeom>
          <a:solidFill>
            <a:srgbClr val="A8B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sz="1400" dirty="0"/>
              <a:t>2. LS Mobile Inventory</a:t>
            </a:r>
          </a:p>
        </p:txBody>
      </p:sp>
      <p:sp>
        <p:nvSpPr>
          <p:cNvPr id="24" name="Rectangle 23">
            <a:extLst>
              <a:ext uri="{FF2B5EF4-FFF2-40B4-BE49-F238E27FC236}">
                <a16:creationId xmlns:a16="http://schemas.microsoft.com/office/drawing/2014/main" id="{6195DB4E-8BC5-2C41-92C7-4FE1F8F29FE6}"/>
              </a:ext>
            </a:extLst>
          </p:cNvPr>
          <p:cNvSpPr/>
          <p:nvPr/>
        </p:nvSpPr>
        <p:spPr>
          <a:xfrm>
            <a:off x="9041075" y="3618235"/>
            <a:ext cx="2175352" cy="522805"/>
          </a:xfrm>
          <a:prstGeom prst="rect">
            <a:avLst/>
          </a:prstGeom>
          <a:solidFill>
            <a:srgbClr val="29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sz="1400" dirty="0"/>
              <a:t>3. LS Cental</a:t>
            </a:r>
          </a:p>
        </p:txBody>
      </p:sp>
      <p:cxnSp>
        <p:nvCxnSpPr>
          <p:cNvPr id="25" name="Straight Arrow Connector 24">
            <a:extLst>
              <a:ext uri="{FF2B5EF4-FFF2-40B4-BE49-F238E27FC236}">
                <a16:creationId xmlns:a16="http://schemas.microsoft.com/office/drawing/2014/main" id="{239CC957-372F-DF42-960E-DB7FCB897769}"/>
              </a:ext>
            </a:extLst>
          </p:cNvPr>
          <p:cNvCxnSpPr>
            <a:cxnSpLocks/>
          </p:cNvCxnSpPr>
          <p:nvPr/>
        </p:nvCxnSpPr>
        <p:spPr>
          <a:xfrm>
            <a:off x="10116473" y="2846681"/>
            <a:ext cx="0" cy="2642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D30350-E8CA-E14D-BE85-8105B7B16C57}"/>
              </a:ext>
            </a:extLst>
          </p:cNvPr>
          <p:cNvCxnSpPr>
            <a:cxnSpLocks/>
          </p:cNvCxnSpPr>
          <p:nvPr/>
        </p:nvCxnSpPr>
        <p:spPr>
          <a:xfrm>
            <a:off x="10116473" y="3485309"/>
            <a:ext cx="0" cy="2642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2FCD03F-F6AB-4342-A949-5DC945006854}"/>
              </a:ext>
            </a:extLst>
          </p:cNvPr>
          <p:cNvSpPr/>
          <p:nvPr/>
        </p:nvSpPr>
        <p:spPr>
          <a:xfrm>
            <a:off x="9041075" y="5121746"/>
            <a:ext cx="2175352" cy="522805"/>
          </a:xfrm>
          <a:prstGeom prst="rect">
            <a:avLst/>
          </a:prstGeom>
          <a:solidFill>
            <a:srgbClr val="A8B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sz="1400" dirty="0"/>
              <a:t>1. LS Mobile Inventory</a:t>
            </a:r>
          </a:p>
        </p:txBody>
      </p:sp>
      <p:sp>
        <p:nvSpPr>
          <p:cNvPr id="28" name="Rectangle 27">
            <a:extLst>
              <a:ext uri="{FF2B5EF4-FFF2-40B4-BE49-F238E27FC236}">
                <a16:creationId xmlns:a16="http://schemas.microsoft.com/office/drawing/2014/main" id="{8EC45667-3C46-2A44-8799-36BC379CC4E9}"/>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3474582"/>
      </p:ext>
    </p:extLst>
  </p:cSld>
  <p:clrMapOvr>
    <a:masterClrMapping/>
  </p:clrMapOvr>
  <mc:AlternateContent xmlns:mc="http://schemas.openxmlformats.org/markup-compatibility/2006" xmlns:p14="http://schemas.microsoft.com/office/powerpoint/2010/main">
    <mc:Choice Requires="p14">
      <p:transition spd="slow" p14:dur="2000" advTm="85741"/>
    </mc:Choice>
    <mc:Fallback xmlns="">
      <p:transition spd="slow" advTm="8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down)">
                                      <p:cBhvr>
                                        <p:cTn id="8" dur="500"/>
                                        <p:tgtEl>
                                          <p:spTgt spid="22"/>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down)">
                                      <p:cBhvr>
                                        <p:cTn id="13" dur="500"/>
                                        <p:tgtEl>
                                          <p:spTgt spid="25"/>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down)">
                                      <p:cBhvr>
                                        <p:cTn id="18" dur="500"/>
                                        <p:tgtEl>
                                          <p:spTgt spid="23"/>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p:tgtEl>
                                          <p:spTgt spid="26"/>
                                        </p:tgtEl>
                                        <p:attrNameLst>
                                          <p:attrName>ppt_y</p:attrName>
                                        </p:attrNameLst>
                                      </p:cBhvr>
                                      <p:tavLst>
                                        <p:tav tm="0">
                                          <p:val>
                                            <p:strVal val="#ppt_y-#ppt_h*1.125000"/>
                                          </p:val>
                                        </p:tav>
                                        <p:tav tm="100000">
                                          <p:val>
                                            <p:strVal val="#ppt_y"/>
                                          </p:val>
                                        </p:tav>
                                      </p:tavLst>
                                    </p:anim>
                                    <p:animEffect transition="in" filter="wipe(down)">
                                      <p:cBhvr>
                                        <p:cTn id="23" dur="500"/>
                                        <p:tgtEl>
                                          <p:spTgt spid="26"/>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down)">
                                      <p:cBhvr>
                                        <p:cTn id="28" dur="500"/>
                                        <p:tgtEl>
                                          <p:spTgt spid="24"/>
                                        </p:tgtEl>
                                      </p:cBhvr>
                                    </p:animEffect>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58F7B8-970B-BB47-90F0-ED51F3552D95}"/>
              </a:ext>
            </a:extLst>
          </p:cNvPr>
          <p:cNvPicPr>
            <a:picLocks noChangeAspect="1"/>
          </p:cNvPicPr>
          <p:nvPr/>
        </p:nvPicPr>
        <p:blipFill rotWithShape="1">
          <a:blip r:embed="rId3"/>
          <a:srcRect l="1604" r="841" b="8472"/>
          <a:stretch/>
        </p:blipFill>
        <p:spPr>
          <a:xfrm>
            <a:off x="535437" y="10"/>
            <a:ext cx="4184767" cy="6857990"/>
          </a:xfrm>
          <a:prstGeom prst="rect">
            <a:avLst/>
          </a:prstGeom>
          <a:noFill/>
        </p:spPr>
      </p:pic>
      <p:sp>
        <p:nvSpPr>
          <p:cNvPr id="2" name="Title 1">
            <a:extLst>
              <a:ext uri="{FF2B5EF4-FFF2-40B4-BE49-F238E27FC236}">
                <a16:creationId xmlns:a16="http://schemas.microsoft.com/office/drawing/2014/main" id="{6B828F42-E9D3-4C30-ABEE-865F41C363D8}"/>
              </a:ext>
            </a:extLst>
          </p:cNvPr>
          <p:cNvSpPr>
            <a:spLocks noGrp="1"/>
          </p:cNvSpPr>
          <p:nvPr>
            <p:ph type="title"/>
          </p:nvPr>
        </p:nvSpPr>
        <p:spPr>
          <a:xfrm>
            <a:off x="5153025" y="1337971"/>
            <a:ext cx="9361488" cy="717842"/>
          </a:xfrm>
        </p:spPr>
        <p:txBody>
          <a:bodyPr>
            <a:normAutofit/>
          </a:bodyPr>
          <a:lstStyle/>
          <a:p>
            <a:r>
              <a:rPr lang="en-US" b="1" dirty="0"/>
              <a:t>LS Central </a:t>
            </a:r>
            <a:r>
              <a:rPr lang="en-US" b="1" dirty="0" err="1"/>
              <a:t>ScanPayGo</a:t>
            </a:r>
            <a:endParaRPr lang="en-US" dirty="0"/>
          </a:p>
        </p:txBody>
      </p:sp>
      <p:sp>
        <p:nvSpPr>
          <p:cNvPr id="3" name="Content Placeholder 2">
            <a:extLst>
              <a:ext uri="{FF2B5EF4-FFF2-40B4-BE49-F238E27FC236}">
                <a16:creationId xmlns:a16="http://schemas.microsoft.com/office/drawing/2014/main" id="{0C108AC8-94FE-47F7-AC52-CB27A7A353A6}"/>
              </a:ext>
            </a:extLst>
          </p:cNvPr>
          <p:cNvSpPr>
            <a:spLocks noGrp="1"/>
          </p:cNvSpPr>
          <p:nvPr>
            <p:ph sz="quarter" idx="10"/>
          </p:nvPr>
        </p:nvSpPr>
        <p:spPr>
          <a:xfrm>
            <a:off x="5153025" y="2316423"/>
            <a:ext cx="8212856" cy="4971530"/>
          </a:xfrm>
        </p:spPr>
        <p:txBody>
          <a:bodyPr/>
          <a:lstStyle/>
          <a:p>
            <a:pPr marL="0" indent="0">
              <a:buClr>
                <a:srgbClr val="8EF4E2"/>
              </a:buClr>
              <a:buNone/>
            </a:pPr>
            <a:r>
              <a:rPr lang="en-US" sz="2000" b="1" dirty="0"/>
              <a:t>Mobile self-checkout</a:t>
            </a:r>
          </a:p>
          <a:p>
            <a:pPr lvl="1">
              <a:buClr>
                <a:srgbClr val="8EF4E2"/>
              </a:buClr>
            </a:pPr>
            <a:r>
              <a:rPr lang="en-US" sz="1600" dirty="0"/>
              <a:t>Pay-and-leave solution for customers </a:t>
            </a:r>
          </a:p>
          <a:p>
            <a:pPr lvl="1">
              <a:buClr>
                <a:srgbClr val="8EF4E2"/>
              </a:buClr>
            </a:pPr>
            <a:r>
              <a:rPr lang="en-US" sz="1600" dirty="0"/>
              <a:t>R&amp;D project: working prototype in Android</a:t>
            </a:r>
          </a:p>
          <a:p>
            <a:pPr lvl="1">
              <a:buClr>
                <a:srgbClr val="8EF4E2"/>
              </a:buClr>
            </a:pPr>
            <a:r>
              <a:rPr lang="en-US" sz="1600" dirty="0"/>
              <a:t>Next steps: get more feedback, finalize </a:t>
            </a:r>
            <a:br>
              <a:rPr lang="en-US" sz="1600" dirty="0"/>
            </a:br>
            <a:r>
              <a:rPr lang="en-US" sz="1600" dirty="0"/>
              <a:t>version 1 and go into a pilot project</a:t>
            </a:r>
          </a:p>
          <a:p>
            <a:pPr marL="0" indent="0">
              <a:buClr>
                <a:srgbClr val="8EF4E2"/>
              </a:buClr>
              <a:buNone/>
            </a:pPr>
            <a:endParaRPr lang="en-US" sz="2000" dirty="0"/>
          </a:p>
          <a:p>
            <a:pPr marL="0" indent="0">
              <a:buClr>
                <a:srgbClr val="8EF4E2"/>
              </a:buClr>
              <a:buNone/>
            </a:pPr>
            <a:r>
              <a:rPr lang="en-US" sz="2000" b="1" dirty="0"/>
              <a:t>How does it work?</a:t>
            </a:r>
          </a:p>
          <a:p>
            <a:pPr lvl="1">
              <a:buClr>
                <a:srgbClr val="8EF4E2"/>
              </a:buClr>
            </a:pPr>
            <a:r>
              <a:rPr lang="en-US" sz="1600" dirty="0"/>
              <a:t>Consumers download the SPG app to their own mobile phone</a:t>
            </a:r>
          </a:p>
          <a:p>
            <a:pPr lvl="1">
              <a:buClr>
                <a:srgbClr val="8EF4E2"/>
              </a:buClr>
            </a:pPr>
            <a:r>
              <a:rPr lang="en-US" sz="1600" dirty="0"/>
              <a:t>Open the app when in store</a:t>
            </a:r>
          </a:p>
          <a:p>
            <a:pPr lvl="1">
              <a:buClr>
                <a:srgbClr val="8EF4E2"/>
              </a:buClr>
            </a:pPr>
            <a:r>
              <a:rPr lang="en-US" sz="1600" dirty="0"/>
              <a:t>Scan the barcode to see product information and add to basket</a:t>
            </a:r>
          </a:p>
          <a:p>
            <a:pPr lvl="1">
              <a:buClr>
                <a:srgbClr val="8EF4E2"/>
              </a:buClr>
            </a:pPr>
            <a:r>
              <a:rPr lang="en-US" sz="1600" dirty="0"/>
              <a:t>Finish, pay, and leave following store procedures</a:t>
            </a:r>
          </a:p>
          <a:p>
            <a:pPr marL="0" indent="0">
              <a:buClr>
                <a:srgbClr val="8EF4E2"/>
              </a:buClr>
              <a:buNone/>
            </a:pPr>
            <a:endParaRPr lang="en-US" sz="2000" dirty="0"/>
          </a:p>
        </p:txBody>
      </p:sp>
      <p:sp>
        <p:nvSpPr>
          <p:cNvPr id="6" name="Rectangle 5"/>
          <p:cNvSpPr/>
          <p:nvPr/>
        </p:nvSpPr>
        <p:spPr>
          <a:xfrm>
            <a:off x="266184" y="-948878"/>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7" name="Straight Connector 6">
            <a:extLst>
              <a:ext uri="{FF2B5EF4-FFF2-40B4-BE49-F238E27FC236}">
                <a16:creationId xmlns:a16="http://schemas.microsoft.com/office/drawing/2014/main" id="{BE1E13B8-EEA2-514D-A7FD-5FAFF1D180C0}"/>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6FDCE7-AE70-1E48-99F7-49EB4CC68070}"/>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sp>
        <p:nvSpPr>
          <p:cNvPr id="12" name="Rectangle 11">
            <a:extLst>
              <a:ext uri="{FF2B5EF4-FFF2-40B4-BE49-F238E27FC236}">
                <a16:creationId xmlns:a16="http://schemas.microsoft.com/office/drawing/2014/main" id="{0C19B740-5EB2-3F4B-BC1D-A99FF9514FA2}"/>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880967354"/>
      </p:ext>
    </p:extLst>
  </p:cSld>
  <p:clrMapOvr>
    <a:masterClrMapping/>
  </p:clrMapOvr>
  <mc:AlternateContent xmlns:mc="http://schemas.openxmlformats.org/markup-compatibility/2006" xmlns:p14="http://schemas.microsoft.com/office/powerpoint/2010/main">
    <mc:Choice Requires="p14">
      <p:transition spd="slow" p14:dur="2000" advTm="64200"/>
    </mc:Choice>
    <mc:Fallback xmlns="">
      <p:transition spd="slow" advTm="642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5" y="550571"/>
            <a:ext cx="6535208" cy="717842"/>
          </a:xfrm>
        </p:spPr>
        <p:txBody>
          <a:bodyPr>
            <a:normAutofit/>
          </a:bodyPr>
          <a:lstStyle/>
          <a:p>
            <a:r>
              <a:rPr lang="en-US" dirty="0"/>
              <a:t>The architecture</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619114" y="1797513"/>
            <a:ext cx="6260250"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800" dirty="0"/>
          </a:p>
          <a:p>
            <a:pPr marL="285750" indent="-285750">
              <a:buClr>
                <a:srgbClr val="8EF4E2"/>
              </a:buClr>
              <a:buFont typeface="Arial" panose="020B0604020202020204" pitchFamily="34" charset="0"/>
              <a:buChar char="•"/>
            </a:pPr>
            <a:r>
              <a:rPr lang="en-US" sz="2000" dirty="0"/>
              <a:t>Android and iOS* app downloaded from App store</a:t>
            </a:r>
          </a:p>
          <a:p>
            <a:pPr marL="285750" indent="-285750">
              <a:buClr>
                <a:srgbClr val="8EF4E2"/>
              </a:buClr>
              <a:buFont typeface="Arial" panose="020B0604020202020204" pitchFamily="34" charset="0"/>
              <a:buChar char="•"/>
            </a:pPr>
            <a:r>
              <a:rPr lang="en-US" sz="2000" dirty="0"/>
              <a:t>Runs on customer’s own mobile device</a:t>
            </a:r>
          </a:p>
          <a:p>
            <a:pPr marL="285750" indent="-285750">
              <a:buClr>
                <a:srgbClr val="8EF4E2"/>
              </a:buClr>
              <a:buFont typeface="Arial" panose="020B0604020202020204" pitchFamily="34" charset="0"/>
              <a:buChar char="•"/>
            </a:pPr>
            <a:r>
              <a:rPr lang="en-US" sz="2000" dirty="0"/>
              <a:t>LS Omni Server connects to LS Central</a:t>
            </a:r>
          </a:p>
          <a:p>
            <a:pPr marL="742939" lvl="1" indent="-285750">
              <a:buClr>
                <a:srgbClr val="8EF4E2"/>
              </a:buClr>
              <a:buFont typeface="Arial" panose="020B0604020202020204" pitchFamily="34" charset="0"/>
              <a:buChar char="•"/>
            </a:pPr>
            <a:r>
              <a:rPr lang="en-US" sz="1600" dirty="0"/>
              <a:t>Can be located in store or in-cloud</a:t>
            </a:r>
          </a:p>
          <a:p>
            <a:pPr marL="285750" indent="-285750">
              <a:buClr>
                <a:srgbClr val="8EF4E2"/>
              </a:buClr>
              <a:buFont typeface="Arial" panose="020B0604020202020204" pitchFamily="34" charset="0"/>
              <a:buChar char="•"/>
            </a:pPr>
            <a:r>
              <a:rPr lang="en-US" sz="2000" dirty="0"/>
              <a:t>Uses iBeacon technology to identify the store where the customer is</a:t>
            </a:r>
          </a:p>
          <a:p>
            <a:pPr marL="285750" indent="-285750">
              <a:buClr>
                <a:srgbClr val="8EF4E2"/>
              </a:buClr>
              <a:buFont typeface="Arial" panose="020B0604020202020204" pitchFamily="34" charset="0"/>
              <a:buChar char="•"/>
            </a:pPr>
            <a:r>
              <a:rPr lang="en-US" sz="2000" dirty="0"/>
              <a:t>LS Central calculates prices and discounts</a:t>
            </a:r>
            <a:endParaRPr lang="en-US" sz="1800"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endParaRPr lang="en-US" sz="1000" dirty="0"/>
          </a:p>
          <a:p>
            <a:pPr marL="0" indent="0">
              <a:buNone/>
            </a:pPr>
            <a:r>
              <a:rPr lang="en-US" sz="1000" dirty="0"/>
              <a:t>*iOS version in development</a:t>
            </a:r>
          </a:p>
        </p:txBody>
      </p:sp>
      <p:cxnSp>
        <p:nvCxnSpPr>
          <p:cNvPr id="42" name="Straight Connector 41">
            <a:extLst>
              <a:ext uri="{FF2B5EF4-FFF2-40B4-BE49-F238E27FC236}">
                <a16:creationId xmlns:a16="http://schemas.microsoft.com/office/drawing/2014/main" id="{BA92B96E-D97D-4BBB-B322-872B10933C9C}"/>
              </a:ext>
            </a:extLst>
          </p:cNvPr>
          <p:cNvCxnSpPr>
            <a:cxnSpLocks/>
          </p:cNvCxnSpPr>
          <p:nvPr/>
        </p:nvCxnSpPr>
        <p:spPr>
          <a:xfrm>
            <a:off x="7227845" y="2249437"/>
            <a:ext cx="19803" cy="3195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B893971-5C51-4639-9612-9FD0CCEAF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6150" y="4586057"/>
            <a:ext cx="856970" cy="856970"/>
          </a:xfrm>
          <a:prstGeom prst="rect">
            <a:avLst/>
          </a:prstGeom>
        </p:spPr>
      </p:pic>
      <p:cxnSp>
        <p:nvCxnSpPr>
          <p:cNvPr id="11" name="Straight Arrow Connector 10">
            <a:extLst>
              <a:ext uri="{FF2B5EF4-FFF2-40B4-BE49-F238E27FC236}">
                <a16:creationId xmlns:a16="http://schemas.microsoft.com/office/drawing/2014/main" id="{83678507-77B7-438B-BCDB-72CAAD0022CA}"/>
              </a:ext>
            </a:extLst>
          </p:cNvPr>
          <p:cNvCxnSpPr>
            <a:cxnSpLocks/>
          </p:cNvCxnSpPr>
          <p:nvPr/>
        </p:nvCxnSpPr>
        <p:spPr>
          <a:xfrm flipV="1">
            <a:off x="8350911" y="3754814"/>
            <a:ext cx="0" cy="815913"/>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8A4F48-5A18-4055-8EBC-A4913AF4E39C}"/>
              </a:ext>
            </a:extLst>
          </p:cNvPr>
          <p:cNvCxnSpPr>
            <a:cxnSpLocks/>
            <a:endCxn id="29" idx="1"/>
          </p:cNvCxnSpPr>
          <p:nvPr/>
        </p:nvCxnSpPr>
        <p:spPr>
          <a:xfrm flipV="1">
            <a:off x="8692027" y="3408001"/>
            <a:ext cx="992579" cy="319840"/>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656B684-9CE8-48FA-A8AA-445F5AE893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0911" y="3174094"/>
            <a:ext cx="622880" cy="622880"/>
          </a:xfrm>
          <a:prstGeom prst="rect">
            <a:avLst/>
          </a:prstGeom>
        </p:spPr>
      </p:pic>
      <p:pic>
        <p:nvPicPr>
          <p:cNvPr id="17" name="Graphic 16">
            <a:extLst>
              <a:ext uri="{FF2B5EF4-FFF2-40B4-BE49-F238E27FC236}">
                <a16:creationId xmlns:a16="http://schemas.microsoft.com/office/drawing/2014/main" id="{34419F84-135B-4737-9878-61A0FB8309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8956" y="1805421"/>
            <a:ext cx="823143" cy="823143"/>
          </a:xfrm>
          <a:prstGeom prst="rect">
            <a:avLst/>
          </a:prstGeom>
        </p:spPr>
      </p:pic>
      <p:sp>
        <p:nvSpPr>
          <p:cNvPr id="18" name="TextBox 17">
            <a:extLst>
              <a:ext uri="{FF2B5EF4-FFF2-40B4-BE49-F238E27FC236}">
                <a16:creationId xmlns:a16="http://schemas.microsoft.com/office/drawing/2014/main" id="{A2057BC2-4892-473A-B715-735761326A00}"/>
              </a:ext>
            </a:extLst>
          </p:cNvPr>
          <p:cNvSpPr txBox="1"/>
          <p:nvPr/>
        </p:nvSpPr>
        <p:spPr>
          <a:xfrm>
            <a:off x="8662352" y="1806389"/>
            <a:ext cx="2120130" cy="326403"/>
          </a:xfrm>
          <a:prstGeom prst="rect">
            <a:avLst/>
          </a:prstGeom>
          <a:noFill/>
        </p:spPr>
        <p:txBody>
          <a:bodyPr wrap="square" rtlCol="0">
            <a:spAutoFit/>
          </a:bodyPr>
          <a:lstStyle/>
          <a:p>
            <a:r>
              <a:rPr lang="en-US" sz="1000" dirty="0">
                <a:solidFill>
                  <a:schemeClr val="bg1"/>
                </a:solidFill>
              </a:rPr>
              <a:t>Azure</a:t>
            </a:r>
          </a:p>
        </p:txBody>
      </p:sp>
      <p:cxnSp>
        <p:nvCxnSpPr>
          <p:cNvPr id="19" name="Straight Connector 18">
            <a:extLst>
              <a:ext uri="{FF2B5EF4-FFF2-40B4-BE49-F238E27FC236}">
                <a16:creationId xmlns:a16="http://schemas.microsoft.com/office/drawing/2014/main" id="{E33E0866-1879-42CE-B2AA-079988CB9339}"/>
              </a:ext>
            </a:extLst>
          </p:cNvPr>
          <p:cNvCxnSpPr>
            <a:cxnSpLocks/>
          </p:cNvCxnSpPr>
          <p:nvPr/>
        </p:nvCxnSpPr>
        <p:spPr>
          <a:xfrm>
            <a:off x="7842875" y="3010653"/>
            <a:ext cx="3375966" cy="0"/>
          </a:xfrm>
          <a:prstGeom prst="line">
            <a:avLst/>
          </a:prstGeom>
          <a:ln>
            <a:solidFill>
              <a:srgbClr val="8ED6E8"/>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B8B7B9-E76E-461B-A012-F1B4FFCEDCC6}"/>
              </a:ext>
            </a:extLst>
          </p:cNvPr>
          <p:cNvSpPr txBox="1"/>
          <p:nvPr/>
        </p:nvSpPr>
        <p:spPr>
          <a:xfrm>
            <a:off x="10403489" y="2654315"/>
            <a:ext cx="823143" cy="326403"/>
          </a:xfrm>
          <a:prstGeom prst="rect">
            <a:avLst/>
          </a:prstGeom>
          <a:noFill/>
        </p:spPr>
        <p:txBody>
          <a:bodyPr wrap="square" rtlCol="0">
            <a:spAutoFit/>
          </a:bodyPr>
          <a:lstStyle/>
          <a:p>
            <a:r>
              <a:rPr lang="en-US" sz="1000" b="1" dirty="0">
                <a:solidFill>
                  <a:srgbClr val="8ED6E8"/>
                </a:solidFill>
              </a:rPr>
              <a:t>HQ</a:t>
            </a:r>
          </a:p>
        </p:txBody>
      </p:sp>
      <p:sp>
        <p:nvSpPr>
          <p:cNvPr id="23" name="TextBox 22">
            <a:extLst>
              <a:ext uri="{FF2B5EF4-FFF2-40B4-BE49-F238E27FC236}">
                <a16:creationId xmlns:a16="http://schemas.microsoft.com/office/drawing/2014/main" id="{A224EF46-E501-4DB8-8B81-C1C28367A4B9}"/>
              </a:ext>
            </a:extLst>
          </p:cNvPr>
          <p:cNvSpPr txBox="1"/>
          <p:nvPr/>
        </p:nvSpPr>
        <p:spPr>
          <a:xfrm>
            <a:off x="10366001" y="3035351"/>
            <a:ext cx="823143" cy="326403"/>
          </a:xfrm>
          <a:prstGeom prst="rect">
            <a:avLst/>
          </a:prstGeom>
          <a:noFill/>
        </p:spPr>
        <p:txBody>
          <a:bodyPr wrap="square" rtlCol="0">
            <a:spAutoFit/>
          </a:bodyPr>
          <a:lstStyle/>
          <a:p>
            <a:r>
              <a:rPr lang="en-US" sz="1000" b="1" dirty="0">
                <a:solidFill>
                  <a:srgbClr val="8ED6E8"/>
                </a:solidFill>
              </a:rPr>
              <a:t>Store</a:t>
            </a:r>
          </a:p>
        </p:txBody>
      </p:sp>
      <p:cxnSp>
        <p:nvCxnSpPr>
          <p:cNvPr id="24" name="Straight Arrow Connector 23">
            <a:extLst>
              <a:ext uri="{FF2B5EF4-FFF2-40B4-BE49-F238E27FC236}">
                <a16:creationId xmlns:a16="http://schemas.microsoft.com/office/drawing/2014/main" id="{4CA40B44-8CD1-4B8A-9471-D8310AA2A8A9}"/>
              </a:ext>
            </a:extLst>
          </p:cNvPr>
          <p:cNvCxnSpPr>
            <a:cxnSpLocks/>
            <a:endCxn id="13" idx="0"/>
          </p:cNvCxnSpPr>
          <p:nvPr/>
        </p:nvCxnSpPr>
        <p:spPr>
          <a:xfrm flipH="1">
            <a:off x="8662352" y="2452836"/>
            <a:ext cx="947277" cy="721258"/>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5CC25C91-216A-4055-93E4-EB93A96F40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7117" y="2150163"/>
            <a:ext cx="385979" cy="385979"/>
          </a:xfrm>
          <a:prstGeom prst="rect">
            <a:avLst/>
          </a:prstGeom>
        </p:spPr>
      </p:pic>
      <p:sp>
        <p:nvSpPr>
          <p:cNvPr id="27" name="Text Placeholder 3">
            <a:extLst>
              <a:ext uri="{FF2B5EF4-FFF2-40B4-BE49-F238E27FC236}">
                <a16:creationId xmlns:a16="http://schemas.microsoft.com/office/drawing/2014/main" id="{BC9F80AC-5392-42FB-BDE5-FE49E87F03CA}"/>
              </a:ext>
            </a:extLst>
          </p:cNvPr>
          <p:cNvSpPr txBox="1">
            <a:spLocks/>
          </p:cNvSpPr>
          <p:nvPr/>
        </p:nvSpPr>
        <p:spPr>
          <a:xfrm>
            <a:off x="9440527" y="2452836"/>
            <a:ext cx="925474" cy="23450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800" b="0" i="0" u="none" strike="noStrike" kern="1200" cap="none" spc="0" normalizeH="0" baseline="0" noProof="0" dirty="0">
                <a:ln>
                  <a:noFill/>
                </a:ln>
                <a:solidFill>
                  <a:prstClr val="white"/>
                </a:solidFill>
                <a:effectLst/>
                <a:uLnTx/>
                <a:uFillTx/>
                <a:ea typeface="+mn-ea"/>
                <a:cs typeface="+mn-cs"/>
              </a:rPr>
              <a:t>LS Central</a:t>
            </a:r>
            <a:endParaRPr lang="en-US" sz="800" dirty="0">
              <a:solidFill>
                <a:prstClr val="white"/>
              </a:solidFill>
            </a:endParaRPr>
          </a:p>
        </p:txBody>
      </p:sp>
      <p:pic>
        <p:nvPicPr>
          <p:cNvPr id="29" name="Graphic 28">
            <a:extLst>
              <a:ext uri="{FF2B5EF4-FFF2-40B4-BE49-F238E27FC236}">
                <a16:creationId xmlns:a16="http://schemas.microsoft.com/office/drawing/2014/main" id="{D27F057F-8F81-4AAE-939D-76BF8C6E7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4605" y="3215011"/>
            <a:ext cx="385979" cy="385979"/>
          </a:xfrm>
          <a:prstGeom prst="rect">
            <a:avLst/>
          </a:prstGeom>
        </p:spPr>
      </p:pic>
      <p:sp>
        <p:nvSpPr>
          <p:cNvPr id="30" name="Text Placeholder 3">
            <a:extLst>
              <a:ext uri="{FF2B5EF4-FFF2-40B4-BE49-F238E27FC236}">
                <a16:creationId xmlns:a16="http://schemas.microsoft.com/office/drawing/2014/main" id="{75CF94FB-168B-47D0-A900-83263435E0C1}"/>
              </a:ext>
            </a:extLst>
          </p:cNvPr>
          <p:cNvSpPr txBox="1">
            <a:spLocks/>
          </p:cNvSpPr>
          <p:nvPr/>
        </p:nvSpPr>
        <p:spPr>
          <a:xfrm>
            <a:off x="9478015" y="3517684"/>
            <a:ext cx="925474" cy="23450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800" b="0" i="0" u="none" strike="noStrike" kern="1200" cap="none" spc="0" normalizeH="0" baseline="0" noProof="0" dirty="0">
                <a:ln>
                  <a:noFill/>
                </a:ln>
                <a:solidFill>
                  <a:prstClr val="white"/>
                </a:solidFill>
                <a:effectLst/>
                <a:uLnTx/>
                <a:uFillTx/>
                <a:ea typeface="+mn-ea"/>
                <a:cs typeface="+mn-cs"/>
              </a:rPr>
              <a:t>LS Central</a:t>
            </a:r>
            <a:endParaRPr lang="en-US" sz="800" dirty="0">
              <a:solidFill>
                <a:prstClr val="white"/>
              </a:solidFill>
            </a:endParaRPr>
          </a:p>
        </p:txBody>
      </p:sp>
      <p:sp>
        <p:nvSpPr>
          <p:cNvPr id="36" name="Text Placeholder 3">
            <a:extLst>
              <a:ext uri="{FF2B5EF4-FFF2-40B4-BE49-F238E27FC236}">
                <a16:creationId xmlns:a16="http://schemas.microsoft.com/office/drawing/2014/main" id="{07A96360-53E9-439B-91E1-D4371B77527C}"/>
              </a:ext>
            </a:extLst>
          </p:cNvPr>
          <p:cNvSpPr txBox="1">
            <a:spLocks/>
          </p:cNvSpPr>
          <p:nvPr/>
        </p:nvSpPr>
        <p:spPr>
          <a:xfrm>
            <a:off x="7898934" y="5454516"/>
            <a:ext cx="1051401" cy="23450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800" b="0" i="0" u="none" strike="noStrike" kern="1200" cap="none" spc="0" normalizeH="0" baseline="0" noProof="0" dirty="0" err="1">
                <a:ln>
                  <a:noFill/>
                </a:ln>
                <a:solidFill>
                  <a:prstClr val="white"/>
                </a:solidFill>
                <a:effectLst/>
                <a:uLnTx/>
                <a:uFillTx/>
                <a:ea typeface="+mn-ea"/>
                <a:cs typeface="+mn-cs"/>
              </a:rPr>
              <a:t>ScanPayGo</a:t>
            </a:r>
            <a:endParaRPr lang="en-US" sz="800" dirty="0">
              <a:solidFill>
                <a:prstClr val="white"/>
              </a:solidFill>
            </a:endParaRPr>
          </a:p>
        </p:txBody>
      </p:sp>
      <p:sp>
        <p:nvSpPr>
          <p:cNvPr id="37" name="Text Placeholder 3">
            <a:extLst>
              <a:ext uri="{FF2B5EF4-FFF2-40B4-BE49-F238E27FC236}">
                <a16:creationId xmlns:a16="http://schemas.microsoft.com/office/drawing/2014/main" id="{5DFB9B2A-DE4B-4BF0-8BEC-E5CABC961777}"/>
              </a:ext>
            </a:extLst>
          </p:cNvPr>
          <p:cNvSpPr txBox="1">
            <a:spLocks/>
          </p:cNvSpPr>
          <p:nvPr/>
        </p:nvSpPr>
        <p:spPr>
          <a:xfrm>
            <a:off x="8251843" y="3721056"/>
            <a:ext cx="811227" cy="31803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800" b="0" i="0" u="none" strike="noStrike" kern="1200" cap="none" spc="0" normalizeH="0" baseline="0" noProof="0" dirty="0">
                <a:ln>
                  <a:noFill/>
                </a:ln>
                <a:solidFill>
                  <a:prstClr val="white"/>
                </a:solidFill>
                <a:effectLst/>
                <a:uLnTx/>
                <a:uFillTx/>
                <a:ea typeface="+mn-ea"/>
                <a:cs typeface="+mn-cs"/>
              </a:rPr>
              <a:t>LS Omni Server</a:t>
            </a:r>
            <a:endParaRPr lang="en-US" sz="800" dirty="0">
              <a:solidFill>
                <a:prstClr val="white"/>
              </a:solidFill>
            </a:endParaRPr>
          </a:p>
        </p:txBody>
      </p:sp>
      <p:pic>
        <p:nvPicPr>
          <p:cNvPr id="41" name="Picture 40">
            <a:extLst>
              <a:ext uri="{FF2B5EF4-FFF2-40B4-BE49-F238E27FC236}">
                <a16:creationId xmlns:a16="http://schemas.microsoft.com/office/drawing/2014/main" id="{2224E544-4C62-4B99-90EA-3F1CC0F58491}"/>
              </a:ext>
            </a:extLst>
          </p:cNvPr>
          <p:cNvPicPr>
            <a:picLocks noChangeAspect="1"/>
          </p:cNvPicPr>
          <p:nvPr/>
        </p:nvPicPr>
        <p:blipFill>
          <a:blip r:embed="rId11"/>
          <a:stretch>
            <a:fillRect/>
          </a:stretch>
        </p:blipFill>
        <p:spPr>
          <a:xfrm>
            <a:off x="8237972" y="4777482"/>
            <a:ext cx="373323" cy="474118"/>
          </a:xfrm>
          <a:prstGeom prst="rect">
            <a:avLst/>
          </a:prstGeom>
        </p:spPr>
      </p:pic>
      <p:cxnSp>
        <p:nvCxnSpPr>
          <p:cNvPr id="43" name="Straight Connector 42">
            <a:extLst>
              <a:ext uri="{FF2B5EF4-FFF2-40B4-BE49-F238E27FC236}">
                <a16:creationId xmlns:a16="http://schemas.microsoft.com/office/drawing/2014/main" id="{DEBBFFF3-1F8B-46EE-BC81-890376C8D809}"/>
              </a:ext>
            </a:extLst>
          </p:cNvPr>
          <p:cNvCxnSpPr>
            <a:cxnSpLocks/>
          </p:cNvCxnSpPr>
          <p:nvPr/>
        </p:nvCxnSpPr>
        <p:spPr>
          <a:xfrm>
            <a:off x="7813178" y="4309568"/>
            <a:ext cx="3375966" cy="0"/>
          </a:xfrm>
          <a:prstGeom prst="line">
            <a:avLst/>
          </a:prstGeom>
          <a:ln>
            <a:solidFill>
              <a:srgbClr val="8ED6E8"/>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757899F-E1B1-48D5-BCEE-C885D5017D81}"/>
              </a:ext>
            </a:extLst>
          </p:cNvPr>
          <p:cNvSpPr txBox="1"/>
          <p:nvPr/>
        </p:nvSpPr>
        <p:spPr>
          <a:xfrm>
            <a:off x="10404957" y="4326229"/>
            <a:ext cx="1035450" cy="326403"/>
          </a:xfrm>
          <a:prstGeom prst="rect">
            <a:avLst/>
          </a:prstGeom>
          <a:noFill/>
        </p:spPr>
        <p:txBody>
          <a:bodyPr wrap="square" rtlCol="0">
            <a:spAutoFit/>
          </a:bodyPr>
          <a:lstStyle/>
          <a:p>
            <a:r>
              <a:rPr lang="en-US" sz="1000" b="1" dirty="0">
                <a:solidFill>
                  <a:srgbClr val="8ED6E8"/>
                </a:solidFill>
              </a:rPr>
              <a:t>Customer</a:t>
            </a:r>
          </a:p>
        </p:txBody>
      </p:sp>
      <p:sp>
        <p:nvSpPr>
          <p:cNvPr id="25" name="Rectangle 24"/>
          <p:cNvSpPr/>
          <p:nvPr/>
        </p:nvSpPr>
        <p:spPr>
          <a:xfrm>
            <a:off x="266184" y="-1165690"/>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28" name="Straight Connector 27">
            <a:extLst>
              <a:ext uri="{FF2B5EF4-FFF2-40B4-BE49-F238E27FC236}">
                <a16:creationId xmlns:a16="http://schemas.microsoft.com/office/drawing/2014/main" id="{BBED849F-2349-B941-AA45-2FB7238A4369}"/>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6F590F8-10A5-2841-8A79-975675E7FB35}"/>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sp>
        <p:nvSpPr>
          <p:cNvPr id="33" name="Rectangle 32">
            <a:extLst>
              <a:ext uri="{FF2B5EF4-FFF2-40B4-BE49-F238E27FC236}">
                <a16:creationId xmlns:a16="http://schemas.microsoft.com/office/drawing/2014/main" id="{64F216FE-D536-044D-8591-BC56EEAB2B66}"/>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829188191"/>
      </p:ext>
    </p:extLst>
  </p:cSld>
  <p:clrMapOvr>
    <a:masterClrMapping/>
  </p:clrMapOvr>
  <mc:AlternateContent xmlns:mc="http://schemas.openxmlformats.org/markup-compatibility/2006" xmlns:p14="http://schemas.microsoft.com/office/powerpoint/2010/main">
    <mc:Choice Requires="p14">
      <p:transition spd="slow" p14:dur="2000" advTm="103724"/>
    </mc:Choice>
    <mc:Fallback xmlns="">
      <p:transition spd="slow" advTm="1037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49612B1-3782-3F42-91FD-A4BA4C7A4D8A}"/>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F9F0C70-AF4E-4255-BEE1-407BFC053800}"/>
              </a:ext>
            </a:extLst>
          </p:cNvPr>
          <p:cNvPicPr>
            <a:picLocks noChangeAspect="1"/>
          </p:cNvPicPr>
          <p:nvPr/>
        </p:nvPicPr>
        <p:blipFill>
          <a:blip r:embed="rId4"/>
          <a:stretch>
            <a:fillRect/>
          </a:stretch>
        </p:blipFill>
        <p:spPr>
          <a:xfrm>
            <a:off x="12781252" y="673434"/>
            <a:ext cx="498503" cy="871457"/>
          </a:xfrm>
          <a:prstGeom prst="rect">
            <a:avLst/>
          </a:prstGeom>
        </p:spPr>
      </p:pic>
      <p:sp>
        <p:nvSpPr>
          <p:cNvPr id="9" name="Rectangle 8"/>
          <p:cNvSpPr/>
          <p:nvPr/>
        </p:nvSpPr>
        <p:spPr>
          <a:xfrm>
            <a:off x="127685" y="-1192647"/>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sp>
        <p:nvSpPr>
          <p:cNvPr id="11" name="TextBox 10">
            <a:extLst>
              <a:ext uri="{FF2B5EF4-FFF2-40B4-BE49-F238E27FC236}">
                <a16:creationId xmlns:a16="http://schemas.microsoft.com/office/drawing/2014/main" id="{C87389ED-2094-7C47-AD08-3A22B7CAD5A9}"/>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14" name="Picture 13">
            <a:extLst>
              <a:ext uri="{FF2B5EF4-FFF2-40B4-BE49-F238E27FC236}">
                <a16:creationId xmlns:a16="http://schemas.microsoft.com/office/drawing/2014/main" id="{41C369B1-3CA1-A544-BFD6-25A153C6D7C9}"/>
              </a:ext>
            </a:extLst>
          </p:cNvPr>
          <p:cNvPicPr>
            <a:picLocks noChangeAspect="1"/>
          </p:cNvPicPr>
          <p:nvPr/>
        </p:nvPicPr>
        <p:blipFill>
          <a:blip r:embed="rId5"/>
          <a:stretch>
            <a:fillRect/>
          </a:stretch>
        </p:blipFill>
        <p:spPr>
          <a:xfrm>
            <a:off x="666247" y="1209953"/>
            <a:ext cx="2246595" cy="543133"/>
          </a:xfrm>
          <a:prstGeom prst="rect">
            <a:avLst/>
          </a:prstGeom>
        </p:spPr>
      </p:pic>
      <p:sp>
        <p:nvSpPr>
          <p:cNvPr id="15" name="Rectangle 14">
            <a:extLst>
              <a:ext uri="{FF2B5EF4-FFF2-40B4-BE49-F238E27FC236}">
                <a16:creationId xmlns:a16="http://schemas.microsoft.com/office/drawing/2014/main" id="{2FB0CCCF-EA07-CD45-B371-AE54C4072D16}"/>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6" name="Title 1">
            <a:extLst>
              <a:ext uri="{FF2B5EF4-FFF2-40B4-BE49-F238E27FC236}">
                <a16:creationId xmlns:a16="http://schemas.microsoft.com/office/drawing/2014/main" id="{13BB23C1-FF5C-A14C-B3F5-B20F974DF33A}"/>
              </a:ext>
            </a:extLst>
          </p:cNvPr>
          <p:cNvSpPr txBox="1">
            <a:spLocks/>
          </p:cNvSpPr>
          <p:nvPr/>
        </p:nvSpPr>
        <p:spPr>
          <a:xfrm>
            <a:off x="982209" y="2077180"/>
            <a:ext cx="4755483" cy="136257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sz="4000" dirty="0">
                <a:solidFill>
                  <a:schemeClr val="bg1"/>
                </a:solidFill>
              </a:rPr>
              <a:t>Scan and add </a:t>
            </a:r>
            <a:br>
              <a:rPr lang="en-US" sz="4000" dirty="0">
                <a:solidFill>
                  <a:schemeClr val="bg1"/>
                </a:solidFill>
              </a:rPr>
            </a:br>
            <a:r>
              <a:rPr lang="en-US" sz="4000" dirty="0">
                <a:solidFill>
                  <a:schemeClr val="bg1"/>
                </a:solidFill>
              </a:rPr>
              <a:t>to basket</a:t>
            </a:r>
          </a:p>
        </p:txBody>
      </p:sp>
      <p:sp>
        <p:nvSpPr>
          <p:cNvPr id="17" name="Text Placeholder 3">
            <a:extLst>
              <a:ext uri="{FF2B5EF4-FFF2-40B4-BE49-F238E27FC236}">
                <a16:creationId xmlns:a16="http://schemas.microsoft.com/office/drawing/2014/main" id="{105C6522-7123-4D4C-B52B-59704716E672}"/>
              </a:ext>
            </a:extLst>
          </p:cNvPr>
          <p:cNvSpPr txBox="1">
            <a:spLocks/>
          </p:cNvSpPr>
          <p:nvPr/>
        </p:nvSpPr>
        <p:spPr>
          <a:xfrm>
            <a:off x="860777" y="3454274"/>
            <a:ext cx="5693403"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t>Scanning items to</a:t>
            </a:r>
          </a:p>
          <a:p>
            <a:pPr marL="285750" indent="-285750">
              <a:buFont typeface="Arial" panose="020B0604020202020204" pitchFamily="34" charset="0"/>
              <a:buChar char="•"/>
            </a:pPr>
            <a:endParaRPr lang="en-US" sz="2400" dirty="0"/>
          </a:p>
        </p:txBody>
      </p:sp>
      <p:pic>
        <p:nvPicPr>
          <p:cNvPr id="19" name="Picture 18">
            <a:extLst>
              <a:ext uri="{FF2B5EF4-FFF2-40B4-BE49-F238E27FC236}">
                <a16:creationId xmlns:a16="http://schemas.microsoft.com/office/drawing/2014/main" id="{EED6E126-898C-AC47-9721-5B2BEFF67537}"/>
              </a:ext>
            </a:extLst>
          </p:cNvPr>
          <p:cNvPicPr>
            <a:picLocks noChangeAspect="1"/>
          </p:cNvPicPr>
          <p:nvPr/>
        </p:nvPicPr>
        <p:blipFill>
          <a:blip r:embed="rId4"/>
          <a:stretch>
            <a:fillRect/>
          </a:stretch>
        </p:blipFill>
        <p:spPr>
          <a:xfrm>
            <a:off x="8184160" y="1209953"/>
            <a:ext cx="2771311" cy="4844665"/>
          </a:xfrm>
          <a:prstGeom prst="rect">
            <a:avLst/>
          </a:prstGeom>
        </p:spPr>
      </p:pic>
      <p:cxnSp>
        <p:nvCxnSpPr>
          <p:cNvPr id="20" name="Straight Connector 19">
            <a:extLst>
              <a:ext uri="{FF2B5EF4-FFF2-40B4-BE49-F238E27FC236}">
                <a16:creationId xmlns:a16="http://schemas.microsoft.com/office/drawing/2014/main" id="{7A69FBE4-72BC-E249-A6C1-AD84985BA6DB}"/>
              </a:ext>
            </a:extLst>
          </p:cNvPr>
          <p:cNvCxnSpPr>
            <a:cxnSpLocks/>
          </p:cNvCxnSpPr>
          <p:nvPr/>
        </p:nvCxnSpPr>
        <p:spPr>
          <a:xfrm>
            <a:off x="6836229" y="1332713"/>
            <a:ext cx="1" cy="4441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3376478"/>
      </p:ext>
    </p:extLst>
  </p:cSld>
  <p:clrMapOvr>
    <a:masterClrMapping/>
  </p:clrMapOvr>
  <mc:AlternateContent xmlns:mc="http://schemas.openxmlformats.org/markup-compatibility/2006" xmlns:p14="http://schemas.microsoft.com/office/powerpoint/2010/main">
    <mc:Choice Requires="p14">
      <p:transition spd="slow" p14:dur="2000" advTm="24435"/>
    </mc:Choice>
    <mc:Fallback xmlns="">
      <p:transition spd="slow" advTm="2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1+ppt_w/2"/>
                                          </p:val>
                                        </p:tav>
                                      </p:tavLst>
                                    </p:anim>
                                    <p:anim calcmode="lin" valueType="num">
                                      <p:cBhvr additive="base">
                                        <p:cTn id="13" dur="500"/>
                                        <p:tgtEl>
                                          <p:spTgt spid="19"/>
                                        </p:tgtEl>
                                        <p:attrNameLst>
                                          <p:attrName>ppt_y</p:attrName>
                                        </p:attrNameLst>
                                      </p:cBhvr>
                                      <p:tavLst>
                                        <p:tav tm="0">
                                          <p:val>
                                            <p:strVal val="ppt_y"/>
                                          </p:val>
                                        </p:tav>
                                        <p:tav tm="100000">
                                          <p:val>
                                            <p:strVal val="ppt_y"/>
                                          </p:val>
                                        </p:tav>
                                      </p:tavLst>
                                    </p:anim>
                                    <p:set>
                                      <p:cBhvr>
                                        <p:cTn id="1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7B6D0AFB-351C-5346-B0A3-290C649BD35D}"/>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F9F0C70-AF4E-4255-BEE1-407BFC053800}"/>
              </a:ext>
            </a:extLst>
          </p:cNvPr>
          <p:cNvPicPr>
            <a:picLocks noChangeAspect="1"/>
          </p:cNvPicPr>
          <p:nvPr/>
        </p:nvPicPr>
        <p:blipFill>
          <a:blip r:embed="rId4"/>
          <a:stretch>
            <a:fillRect/>
          </a:stretch>
        </p:blipFill>
        <p:spPr>
          <a:xfrm>
            <a:off x="12781252" y="673434"/>
            <a:ext cx="498503" cy="871457"/>
          </a:xfrm>
          <a:prstGeom prst="rect">
            <a:avLst/>
          </a:prstGeom>
        </p:spPr>
      </p:pic>
      <p:sp>
        <p:nvSpPr>
          <p:cNvPr id="9" name="Rectangle 8"/>
          <p:cNvSpPr/>
          <p:nvPr/>
        </p:nvSpPr>
        <p:spPr>
          <a:xfrm>
            <a:off x="127685" y="-1192647"/>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sp>
        <p:nvSpPr>
          <p:cNvPr id="11" name="TextBox 10">
            <a:extLst>
              <a:ext uri="{FF2B5EF4-FFF2-40B4-BE49-F238E27FC236}">
                <a16:creationId xmlns:a16="http://schemas.microsoft.com/office/drawing/2014/main" id="{C87389ED-2094-7C47-AD08-3A22B7CAD5A9}"/>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14" name="Picture 13">
            <a:extLst>
              <a:ext uri="{FF2B5EF4-FFF2-40B4-BE49-F238E27FC236}">
                <a16:creationId xmlns:a16="http://schemas.microsoft.com/office/drawing/2014/main" id="{41C369B1-3CA1-A544-BFD6-25A153C6D7C9}"/>
              </a:ext>
            </a:extLst>
          </p:cNvPr>
          <p:cNvPicPr>
            <a:picLocks noChangeAspect="1"/>
          </p:cNvPicPr>
          <p:nvPr/>
        </p:nvPicPr>
        <p:blipFill>
          <a:blip r:embed="rId5"/>
          <a:stretch>
            <a:fillRect/>
          </a:stretch>
        </p:blipFill>
        <p:spPr>
          <a:xfrm>
            <a:off x="666247" y="1209953"/>
            <a:ext cx="2246595" cy="543133"/>
          </a:xfrm>
          <a:prstGeom prst="rect">
            <a:avLst/>
          </a:prstGeom>
        </p:spPr>
      </p:pic>
      <p:sp>
        <p:nvSpPr>
          <p:cNvPr id="16" name="Title 1">
            <a:extLst>
              <a:ext uri="{FF2B5EF4-FFF2-40B4-BE49-F238E27FC236}">
                <a16:creationId xmlns:a16="http://schemas.microsoft.com/office/drawing/2014/main" id="{13BB23C1-FF5C-A14C-B3F5-B20F974DF33A}"/>
              </a:ext>
            </a:extLst>
          </p:cNvPr>
          <p:cNvSpPr txBox="1">
            <a:spLocks/>
          </p:cNvSpPr>
          <p:nvPr/>
        </p:nvSpPr>
        <p:spPr>
          <a:xfrm>
            <a:off x="982209" y="2077180"/>
            <a:ext cx="4755483" cy="136257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sz="4000" dirty="0">
                <a:solidFill>
                  <a:schemeClr val="bg1"/>
                </a:solidFill>
              </a:rPr>
              <a:t>Scan and add </a:t>
            </a:r>
            <a:br>
              <a:rPr lang="en-US" sz="4000" dirty="0">
                <a:solidFill>
                  <a:schemeClr val="bg1"/>
                </a:solidFill>
              </a:rPr>
            </a:br>
            <a:r>
              <a:rPr lang="en-US" sz="4000" dirty="0">
                <a:solidFill>
                  <a:schemeClr val="bg1"/>
                </a:solidFill>
              </a:rPr>
              <a:t>to basket</a:t>
            </a:r>
          </a:p>
        </p:txBody>
      </p:sp>
      <p:sp>
        <p:nvSpPr>
          <p:cNvPr id="13" name="Text Placeholder 3">
            <a:extLst>
              <a:ext uri="{FF2B5EF4-FFF2-40B4-BE49-F238E27FC236}">
                <a16:creationId xmlns:a16="http://schemas.microsoft.com/office/drawing/2014/main" id="{855DE9CA-55BC-184D-8A56-1CD65528016D}"/>
              </a:ext>
            </a:extLst>
          </p:cNvPr>
          <p:cNvSpPr txBox="1">
            <a:spLocks/>
          </p:cNvSpPr>
          <p:nvPr/>
        </p:nvSpPr>
        <p:spPr>
          <a:xfrm>
            <a:off x="860777" y="3454274"/>
            <a:ext cx="5693403"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8EF4E2"/>
              </a:buClr>
              <a:buFont typeface="Arial" panose="020B0604020202020204" pitchFamily="34" charset="0"/>
              <a:buChar char="•"/>
            </a:pPr>
            <a:r>
              <a:rPr lang="en-US" sz="2400" dirty="0"/>
              <a:t>View item info </a:t>
            </a:r>
          </a:p>
          <a:p>
            <a:pPr marL="742939" lvl="1" indent="-285750">
              <a:buClr>
                <a:srgbClr val="8EF4E2"/>
              </a:buClr>
              <a:buFont typeface="Arial" panose="020B0604020202020204" pitchFamily="34" charset="0"/>
              <a:buChar char="•"/>
            </a:pPr>
            <a:r>
              <a:rPr lang="en-US" sz="2000" dirty="0"/>
              <a:t>Item description</a:t>
            </a:r>
          </a:p>
          <a:p>
            <a:pPr marL="742939" lvl="1" indent="-285750">
              <a:buClr>
                <a:srgbClr val="8EF4E2"/>
              </a:buClr>
              <a:buFont typeface="Arial" panose="020B0604020202020204" pitchFamily="34" charset="0"/>
              <a:buChar char="•"/>
            </a:pPr>
            <a:r>
              <a:rPr lang="en-US" sz="2000" dirty="0"/>
              <a:t>Ingredients, allergens, nutrient</a:t>
            </a:r>
          </a:p>
          <a:p>
            <a:pPr marL="285750" indent="-285750">
              <a:buClr>
                <a:srgbClr val="8EF4E2"/>
              </a:buClr>
              <a:buFont typeface="Arial" panose="020B0604020202020204" pitchFamily="34" charset="0"/>
              <a:buChar char="•"/>
            </a:pPr>
            <a:r>
              <a:rPr lang="en-US" sz="2400" dirty="0"/>
              <a:t>Add to basket</a:t>
            </a:r>
          </a:p>
          <a:p>
            <a:pPr marL="285750" indent="-285750">
              <a:buClr>
                <a:srgbClr val="8EF4E2"/>
              </a:buClr>
              <a:buFont typeface="Arial" panose="020B0604020202020204" pitchFamily="34" charset="0"/>
              <a:buChar char="•"/>
            </a:pPr>
            <a:endParaRPr lang="en-US" sz="2400" dirty="0"/>
          </a:p>
        </p:txBody>
      </p:sp>
      <p:pic>
        <p:nvPicPr>
          <p:cNvPr id="18" name="Picture 17">
            <a:extLst>
              <a:ext uri="{FF2B5EF4-FFF2-40B4-BE49-F238E27FC236}">
                <a16:creationId xmlns:a16="http://schemas.microsoft.com/office/drawing/2014/main" id="{5092F4D9-3313-734E-AE49-E23904777789}"/>
              </a:ext>
            </a:extLst>
          </p:cNvPr>
          <p:cNvPicPr>
            <a:picLocks noChangeAspect="1"/>
          </p:cNvPicPr>
          <p:nvPr/>
        </p:nvPicPr>
        <p:blipFill>
          <a:blip r:embed="rId6"/>
          <a:srcRect/>
          <a:stretch/>
        </p:blipFill>
        <p:spPr>
          <a:xfrm>
            <a:off x="8198569" y="1215504"/>
            <a:ext cx="2771311" cy="5076537"/>
          </a:xfrm>
          <a:prstGeom prst="rect">
            <a:avLst/>
          </a:prstGeom>
        </p:spPr>
      </p:pic>
      <p:cxnSp>
        <p:nvCxnSpPr>
          <p:cNvPr id="19" name="Straight Connector 18">
            <a:extLst>
              <a:ext uri="{FF2B5EF4-FFF2-40B4-BE49-F238E27FC236}">
                <a16:creationId xmlns:a16="http://schemas.microsoft.com/office/drawing/2014/main" id="{2D7E613F-213F-174B-8A5C-245DA56F77A0}"/>
              </a:ext>
            </a:extLst>
          </p:cNvPr>
          <p:cNvCxnSpPr>
            <a:cxnSpLocks/>
          </p:cNvCxnSpPr>
          <p:nvPr/>
        </p:nvCxnSpPr>
        <p:spPr>
          <a:xfrm>
            <a:off x="6836229" y="1332713"/>
            <a:ext cx="1" cy="4441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387711F-E83A-5B42-8E23-04416FE4C3C8}"/>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custDataLst>
      <p:tags r:id="rId1"/>
    </p:custDataLst>
    <p:extLst>
      <p:ext uri="{BB962C8B-B14F-4D97-AF65-F5344CB8AC3E}">
        <p14:creationId xmlns:p14="http://schemas.microsoft.com/office/powerpoint/2010/main" val="2345047957"/>
      </p:ext>
    </p:extLst>
  </p:cSld>
  <p:clrMapOvr>
    <a:masterClrMapping/>
  </p:clrMapOvr>
  <mc:AlternateContent xmlns:mc="http://schemas.openxmlformats.org/markup-compatibility/2006" xmlns:p14="http://schemas.microsoft.com/office/powerpoint/2010/main">
    <mc:Choice Requires="p14">
      <p:transition spd="slow" p14:dur="2000" advTm="15378"/>
    </mc:Choice>
    <mc:Fallback xmlns="">
      <p:transition spd="slow" advTm="1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1+ppt_w/2"/>
                                          </p:val>
                                        </p:tav>
                                      </p:tavLst>
                                    </p:anim>
                                    <p:anim calcmode="lin" valueType="num">
                                      <p:cBhvr additive="base">
                                        <p:cTn id="13" dur="500"/>
                                        <p:tgtEl>
                                          <p:spTgt spid="18"/>
                                        </p:tgtEl>
                                        <p:attrNameLst>
                                          <p:attrName>ppt_y</p:attrName>
                                        </p:attrNameLst>
                                      </p:cBhvr>
                                      <p:tavLst>
                                        <p:tav tm="0">
                                          <p:val>
                                            <p:strVal val="ppt_y"/>
                                          </p:val>
                                        </p:tav>
                                        <p:tav tm="100000">
                                          <p:val>
                                            <p:strVal val="ppt_y"/>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A60CB31-1A4B-C64F-AA95-4FBDB8138393}"/>
              </a:ext>
            </a:extLst>
          </p:cNvPr>
          <p:cNvSpPr>
            <a:spLocks noGrp="1"/>
          </p:cNvSpPr>
          <p:nvPr>
            <p:ph type="body" sz="quarter" idx="14"/>
          </p:nvPr>
        </p:nvSpPr>
        <p:spPr/>
        <p:txBody>
          <a:bodyPr/>
          <a:lstStyle/>
          <a:p>
            <a:r>
              <a:rPr lang="en-US" dirty="0"/>
              <a:t>Mobile and LS Central</a:t>
            </a:r>
          </a:p>
        </p:txBody>
      </p:sp>
      <p:sp>
        <p:nvSpPr>
          <p:cNvPr id="18" name="Title 30">
            <a:extLst>
              <a:ext uri="{FF2B5EF4-FFF2-40B4-BE49-F238E27FC236}">
                <a16:creationId xmlns:a16="http://schemas.microsoft.com/office/drawing/2014/main" id="{71CD68EC-F001-8749-9D1D-B304C0D6299C}"/>
              </a:ext>
            </a:extLst>
          </p:cNvPr>
          <p:cNvSpPr>
            <a:spLocks noGrp="1"/>
          </p:cNvSpPr>
          <p:nvPr>
            <p:ph type="title"/>
          </p:nvPr>
        </p:nvSpPr>
        <p:spPr>
          <a:xfrm>
            <a:off x="5771542" y="4891444"/>
            <a:ext cx="2560339" cy="360363"/>
          </a:xfrm>
        </p:spPr>
        <p:txBody>
          <a:bodyPr/>
          <a:lstStyle/>
          <a:p>
            <a:r>
              <a:rPr lang="en-US" sz="2400" dirty="0" err="1"/>
              <a:t>Ólafur</a:t>
            </a:r>
            <a:r>
              <a:rPr lang="en-US" sz="2400" dirty="0"/>
              <a:t> </a:t>
            </a:r>
            <a:r>
              <a:rPr lang="en-US" sz="2400" dirty="0" err="1"/>
              <a:t>Jónsson</a:t>
            </a:r>
            <a:endParaRPr lang="en-US" sz="2400" dirty="0"/>
          </a:p>
        </p:txBody>
      </p:sp>
      <p:sp>
        <p:nvSpPr>
          <p:cNvPr id="19" name="Text Placeholder 32">
            <a:extLst>
              <a:ext uri="{FF2B5EF4-FFF2-40B4-BE49-F238E27FC236}">
                <a16:creationId xmlns:a16="http://schemas.microsoft.com/office/drawing/2014/main" id="{D53061AC-19B4-EA46-82BB-E148CCDC6AA9}"/>
              </a:ext>
            </a:extLst>
          </p:cNvPr>
          <p:cNvSpPr>
            <a:spLocks noGrp="1"/>
          </p:cNvSpPr>
          <p:nvPr>
            <p:ph type="body" sz="quarter" idx="11"/>
          </p:nvPr>
        </p:nvSpPr>
        <p:spPr>
          <a:xfrm>
            <a:off x="5771551" y="5282583"/>
            <a:ext cx="2560320" cy="360362"/>
          </a:xfrm>
        </p:spPr>
        <p:txBody>
          <a:bodyPr/>
          <a:lstStyle/>
          <a:p>
            <a:r>
              <a:rPr lang="en-US" sz="1600" dirty="0"/>
              <a:t>Product owner</a:t>
            </a:r>
          </a:p>
        </p:txBody>
      </p:sp>
      <p:sp>
        <p:nvSpPr>
          <p:cNvPr id="20" name="Text Placeholder 34">
            <a:extLst>
              <a:ext uri="{FF2B5EF4-FFF2-40B4-BE49-F238E27FC236}">
                <a16:creationId xmlns:a16="http://schemas.microsoft.com/office/drawing/2014/main" id="{71A74BF5-2C26-6A42-AAAE-7DAA92A45E07}"/>
              </a:ext>
            </a:extLst>
          </p:cNvPr>
          <p:cNvSpPr>
            <a:spLocks noGrp="1"/>
          </p:cNvSpPr>
          <p:nvPr>
            <p:ph type="body" sz="quarter" idx="12"/>
          </p:nvPr>
        </p:nvSpPr>
        <p:spPr>
          <a:xfrm>
            <a:off x="5770993" y="5791950"/>
            <a:ext cx="2560878" cy="360362"/>
          </a:xfrm>
        </p:spPr>
        <p:txBody>
          <a:bodyPr/>
          <a:lstStyle/>
          <a:p>
            <a:r>
              <a:rPr lang="en-US" sz="1600" dirty="0"/>
              <a:t>Olafur@lsretail.com</a:t>
            </a:r>
          </a:p>
        </p:txBody>
      </p:sp>
      <p:pic>
        <p:nvPicPr>
          <p:cNvPr id="21" name="Picture 2">
            <a:extLst>
              <a:ext uri="{FF2B5EF4-FFF2-40B4-BE49-F238E27FC236}">
                <a16:creationId xmlns:a16="http://schemas.microsoft.com/office/drawing/2014/main" id="{CBB0EB4D-121A-8E44-8484-6FCBC751B2E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6719" r="16719"/>
          <a:stretch>
            <a:fillRect/>
          </a:stretch>
        </p:blipFill>
        <p:spPr bwMode="auto">
          <a:xfrm>
            <a:off x="6432511" y="3195886"/>
            <a:ext cx="1238400" cy="1238399"/>
          </a:xfrm>
          <a:prstGeom prst="snip2DiagRect">
            <a:avLst/>
          </a:prstGeom>
          <a:noFill/>
          <a:ln>
            <a:noFill/>
          </a:ln>
          <a:extLst>
            <a:ext uri="{909E8E84-426E-40DD-AFC4-6F175D3DCCD1}">
              <a14:hiddenFill xmlns:a14="http://schemas.microsoft.com/office/drawing/2010/main">
                <a:solidFill>
                  <a:srgbClr val="FFFFFF"/>
                </a:solidFill>
              </a14:hiddenFill>
            </a:ext>
          </a:extLst>
        </p:spPr>
      </p:pic>
      <p:sp>
        <p:nvSpPr>
          <p:cNvPr id="22" name="Title 30">
            <a:extLst>
              <a:ext uri="{FF2B5EF4-FFF2-40B4-BE49-F238E27FC236}">
                <a16:creationId xmlns:a16="http://schemas.microsoft.com/office/drawing/2014/main" id="{77ADEA92-1F18-7A4C-967E-B242F31013D5}"/>
              </a:ext>
            </a:extLst>
          </p:cNvPr>
          <p:cNvSpPr txBox="1">
            <a:spLocks/>
          </p:cNvSpPr>
          <p:nvPr/>
        </p:nvSpPr>
        <p:spPr>
          <a:xfrm>
            <a:off x="8733802" y="4901815"/>
            <a:ext cx="3199849" cy="360363"/>
          </a:xfrm>
          <a:prstGeom prst="rect">
            <a:avLst/>
          </a:prstGeom>
        </p:spPr>
        <p:txBody>
          <a:bodyPr lIns="0" tIns="0" rIns="0" bIns="0">
            <a:noAutofit/>
          </a:bodyPr>
          <a:lstStyle>
            <a:lvl1pPr algn="ctr" defTabSz="914400" rtl="0" eaLnBrk="1" latinLnBrk="0" hangingPunct="1">
              <a:lnSpc>
                <a:spcPct val="90000"/>
              </a:lnSpc>
              <a:spcBef>
                <a:spcPct val="0"/>
              </a:spcBef>
              <a:buNone/>
              <a:defRPr sz="3200" b="1" kern="1200" baseline="0">
                <a:solidFill>
                  <a:schemeClr val="bg1"/>
                </a:solidFill>
                <a:latin typeface="+mj-lt"/>
                <a:ea typeface="+mj-ea"/>
                <a:cs typeface="+mj-cs"/>
              </a:defRPr>
            </a:lvl1pPr>
          </a:lstStyle>
          <a:p>
            <a:r>
              <a:rPr lang="en-US" sz="2400" dirty="0"/>
              <a:t>Andri Fannar Freysson</a:t>
            </a:r>
          </a:p>
        </p:txBody>
      </p:sp>
      <p:sp>
        <p:nvSpPr>
          <p:cNvPr id="23" name="Text Placeholder 32">
            <a:extLst>
              <a:ext uri="{FF2B5EF4-FFF2-40B4-BE49-F238E27FC236}">
                <a16:creationId xmlns:a16="http://schemas.microsoft.com/office/drawing/2014/main" id="{1E0B4D4C-FF26-F745-B65F-81D8C443A19E}"/>
              </a:ext>
            </a:extLst>
          </p:cNvPr>
          <p:cNvSpPr txBox="1">
            <a:spLocks/>
          </p:cNvSpPr>
          <p:nvPr/>
        </p:nvSpPr>
        <p:spPr>
          <a:xfrm>
            <a:off x="9053566" y="5292954"/>
            <a:ext cx="2560320" cy="360362"/>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Developer </a:t>
            </a:r>
          </a:p>
        </p:txBody>
      </p:sp>
      <p:sp>
        <p:nvSpPr>
          <p:cNvPr id="24" name="Text Placeholder 34">
            <a:extLst>
              <a:ext uri="{FF2B5EF4-FFF2-40B4-BE49-F238E27FC236}">
                <a16:creationId xmlns:a16="http://schemas.microsoft.com/office/drawing/2014/main" id="{F8C04832-996C-E44D-90B9-33CB10C813F9}"/>
              </a:ext>
            </a:extLst>
          </p:cNvPr>
          <p:cNvSpPr txBox="1">
            <a:spLocks/>
          </p:cNvSpPr>
          <p:nvPr/>
        </p:nvSpPr>
        <p:spPr>
          <a:xfrm>
            <a:off x="9053008" y="5802321"/>
            <a:ext cx="2560878" cy="360362"/>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000" kern="1200" baseline="0">
                <a:solidFill>
                  <a:srgbClr val="6DD4A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Andrif@lsretail.com</a:t>
            </a:r>
          </a:p>
        </p:txBody>
      </p:sp>
      <p:pic>
        <p:nvPicPr>
          <p:cNvPr id="26" name="Picture 25">
            <a:extLst>
              <a:ext uri="{FF2B5EF4-FFF2-40B4-BE49-F238E27FC236}">
                <a16:creationId xmlns:a16="http://schemas.microsoft.com/office/drawing/2014/main" id="{F2273C9E-44F2-4943-8B1E-938AA6339CEC}"/>
              </a:ext>
            </a:extLst>
          </p:cNvPr>
          <p:cNvPicPr>
            <a:picLocks noChangeAspect="1"/>
          </p:cNvPicPr>
          <p:nvPr/>
        </p:nvPicPr>
        <p:blipFill>
          <a:blip r:embed="rId4"/>
          <a:stretch>
            <a:fillRect/>
          </a:stretch>
        </p:blipFill>
        <p:spPr>
          <a:xfrm>
            <a:off x="9675807" y="3262467"/>
            <a:ext cx="1314110" cy="1166400"/>
          </a:xfrm>
          <a:prstGeom prst="snip2DiagRect">
            <a:avLst/>
          </a:prstGeom>
          <a:effectLst>
            <a:outerShdw blurRad="50800" dist="88900" dir="8100000" algn="ctr" rotWithShape="0">
              <a:schemeClr val="tx1">
                <a:alpha val="20000"/>
              </a:schemeClr>
            </a:outerShdw>
          </a:effectLst>
        </p:spPr>
      </p:pic>
    </p:spTree>
    <p:extLst>
      <p:ext uri="{BB962C8B-B14F-4D97-AF65-F5344CB8AC3E}">
        <p14:creationId xmlns:p14="http://schemas.microsoft.com/office/powerpoint/2010/main" val="3328925771"/>
      </p:ext>
    </p:extLst>
  </p:cSld>
  <p:clrMapOvr>
    <a:masterClrMapping/>
  </p:clrMapOvr>
  <mc:AlternateContent xmlns:mc="http://schemas.openxmlformats.org/markup-compatibility/2006" xmlns:p14="http://schemas.microsoft.com/office/powerpoint/2010/main">
    <mc:Choice Requires="p14">
      <p:transition spd="slow" p14:dur="2000" advTm="55052"/>
    </mc:Choice>
    <mc:Fallback xmlns="">
      <p:transition spd="slow" advTm="5505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52D821D-4A45-8A44-AF79-3CC9982B2DAF}"/>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F9F0C70-AF4E-4255-BEE1-407BFC053800}"/>
              </a:ext>
            </a:extLst>
          </p:cNvPr>
          <p:cNvPicPr>
            <a:picLocks noChangeAspect="1"/>
          </p:cNvPicPr>
          <p:nvPr/>
        </p:nvPicPr>
        <p:blipFill>
          <a:blip r:embed="rId4"/>
          <a:stretch>
            <a:fillRect/>
          </a:stretch>
        </p:blipFill>
        <p:spPr>
          <a:xfrm>
            <a:off x="12781252" y="673434"/>
            <a:ext cx="498503" cy="871457"/>
          </a:xfrm>
          <a:prstGeom prst="rect">
            <a:avLst/>
          </a:prstGeom>
        </p:spPr>
      </p:pic>
      <p:sp>
        <p:nvSpPr>
          <p:cNvPr id="9" name="Rectangle 8"/>
          <p:cNvSpPr/>
          <p:nvPr/>
        </p:nvSpPr>
        <p:spPr>
          <a:xfrm>
            <a:off x="127685" y="-1192647"/>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sp>
        <p:nvSpPr>
          <p:cNvPr id="11" name="TextBox 10">
            <a:extLst>
              <a:ext uri="{FF2B5EF4-FFF2-40B4-BE49-F238E27FC236}">
                <a16:creationId xmlns:a16="http://schemas.microsoft.com/office/drawing/2014/main" id="{C87389ED-2094-7C47-AD08-3A22B7CAD5A9}"/>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14" name="Picture 13">
            <a:extLst>
              <a:ext uri="{FF2B5EF4-FFF2-40B4-BE49-F238E27FC236}">
                <a16:creationId xmlns:a16="http://schemas.microsoft.com/office/drawing/2014/main" id="{41C369B1-3CA1-A544-BFD6-25A153C6D7C9}"/>
              </a:ext>
            </a:extLst>
          </p:cNvPr>
          <p:cNvPicPr>
            <a:picLocks noChangeAspect="1"/>
          </p:cNvPicPr>
          <p:nvPr/>
        </p:nvPicPr>
        <p:blipFill>
          <a:blip r:embed="rId5"/>
          <a:stretch>
            <a:fillRect/>
          </a:stretch>
        </p:blipFill>
        <p:spPr>
          <a:xfrm>
            <a:off x="666247" y="1209953"/>
            <a:ext cx="2246595" cy="543133"/>
          </a:xfrm>
          <a:prstGeom prst="rect">
            <a:avLst/>
          </a:prstGeom>
        </p:spPr>
      </p:pic>
      <p:sp>
        <p:nvSpPr>
          <p:cNvPr id="16" name="Title 1">
            <a:extLst>
              <a:ext uri="{FF2B5EF4-FFF2-40B4-BE49-F238E27FC236}">
                <a16:creationId xmlns:a16="http://schemas.microsoft.com/office/drawing/2014/main" id="{13BB23C1-FF5C-A14C-B3F5-B20F974DF33A}"/>
              </a:ext>
            </a:extLst>
          </p:cNvPr>
          <p:cNvSpPr txBox="1">
            <a:spLocks/>
          </p:cNvSpPr>
          <p:nvPr/>
        </p:nvSpPr>
        <p:spPr>
          <a:xfrm>
            <a:off x="982209" y="2077180"/>
            <a:ext cx="4755483" cy="136257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r>
              <a:rPr lang="en-US" sz="4000" dirty="0">
                <a:solidFill>
                  <a:schemeClr val="bg1"/>
                </a:solidFill>
              </a:rPr>
              <a:t>Scan and add </a:t>
            </a:r>
            <a:br>
              <a:rPr lang="en-US" sz="4000" dirty="0">
                <a:solidFill>
                  <a:schemeClr val="bg1"/>
                </a:solidFill>
              </a:rPr>
            </a:br>
            <a:r>
              <a:rPr lang="en-US" sz="4000" dirty="0">
                <a:solidFill>
                  <a:schemeClr val="bg1"/>
                </a:solidFill>
              </a:rPr>
              <a:t>to basket</a:t>
            </a:r>
          </a:p>
        </p:txBody>
      </p:sp>
      <p:sp>
        <p:nvSpPr>
          <p:cNvPr id="17" name="Text Placeholder 3">
            <a:extLst>
              <a:ext uri="{FF2B5EF4-FFF2-40B4-BE49-F238E27FC236}">
                <a16:creationId xmlns:a16="http://schemas.microsoft.com/office/drawing/2014/main" id="{392B0695-5AB7-9846-91B1-5584EF8AD2B4}"/>
              </a:ext>
            </a:extLst>
          </p:cNvPr>
          <p:cNvSpPr txBox="1">
            <a:spLocks/>
          </p:cNvSpPr>
          <p:nvPr/>
        </p:nvSpPr>
        <p:spPr>
          <a:xfrm>
            <a:off x="860777" y="3439761"/>
            <a:ext cx="5693403"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t>Calculate basket</a:t>
            </a:r>
          </a:p>
          <a:p>
            <a:pPr marL="742939" lvl="1" indent="-285750">
              <a:buClr>
                <a:srgbClr val="8EF4E2"/>
              </a:buClr>
              <a:buFont typeface="Arial" panose="020B0604020202020204" pitchFamily="34" charset="0"/>
              <a:buChar char="•"/>
            </a:pPr>
            <a:r>
              <a:rPr lang="en-US" sz="2000" dirty="0"/>
              <a:t>Using member discount if logged in</a:t>
            </a:r>
          </a:p>
        </p:txBody>
      </p:sp>
      <p:pic>
        <p:nvPicPr>
          <p:cNvPr id="18" name="Picture 17">
            <a:extLst>
              <a:ext uri="{FF2B5EF4-FFF2-40B4-BE49-F238E27FC236}">
                <a16:creationId xmlns:a16="http://schemas.microsoft.com/office/drawing/2014/main" id="{B86EF445-E2A4-1743-A88F-DA808D7C08DD}"/>
              </a:ext>
            </a:extLst>
          </p:cNvPr>
          <p:cNvPicPr>
            <a:picLocks noChangeAspect="1"/>
          </p:cNvPicPr>
          <p:nvPr/>
        </p:nvPicPr>
        <p:blipFill>
          <a:blip r:embed="rId6"/>
          <a:srcRect/>
          <a:stretch/>
        </p:blipFill>
        <p:spPr>
          <a:xfrm>
            <a:off x="8247451" y="1185260"/>
            <a:ext cx="2644729" cy="4844664"/>
          </a:xfrm>
          <a:prstGeom prst="rect">
            <a:avLst/>
          </a:prstGeom>
        </p:spPr>
      </p:pic>
      <p:cxnSp>
        <p:nvCxnSpPr>
          <p:cNvPr id="19" name="Straight Connector 18">
            <a:extLst>
              <a:ext uri="{FF2B5EF4-FFF2-40B4-BE49-F238E27FC236}">
                <a16:creationId xmlns:a16="http://schemas.microsoft.com/office/drawing/2014/main" id="{EF888DD0-C39D-B841-A02A-E8400E62A05E}"/>
              </a:ext>
            </a:extLst>
          </p:cNvPr>
          <p:cNvCxnSpPr>
            <a:cxnSpLocks/>
          </p:cNvCxnSpPr>
          <p:nvPr/>
        </p:nvCxnSpPr>
        <p:spPr>
          <a:xfrm>
            <a:off x="6836229" y="1332713"/>
            <a:ext cx="1" cy="4441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369C27-4556-054A-B514-5DCCFD24E2E1}"/>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custDataLst>
      <p:tags r:id="rId1"/>
    </p:custDataLst>
    <p:extLst>
      <p:ext uri="{BB962C8B-B14F-4D97-AF65-F5344CB8AC3E}">
        <p14:creationId xmlns:p14="http://schemas.microsoft.com/office/powerpoint/2010/main" val="1083916126"/>
      </p:ext>
    </p:extLst>
  </p:cSld>
  <p:clrMapOvr>
    <a:masterClrMapping/>
  </p:clrMapOvr>
  <mc:AlternateContent xmlns:mc="http://schemas.openxmlformats.org/markup-compatibility/2006" xmlns:p14="http://schemas.microsoft.com/office/powerpoint/2010/main">
    <mc:Choice Requires="p14">
      <p:transition spd="slow" p14:dur="2000" advTm="36972"/>
    </mc:Choice>
    <mc:Fallback xmlns="">
      <p:transition spd="slow" advTm="3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1+ppt_w/2"/>
                                          </p:val>
                                        </p:tav>
                                      </p:tavLst>
                                    </p:anim>
                                    <p:anim calcmode="lin" valueType="num">
                                      <p:cBhvr additive="base">
                                        <p:cTn id="13" dur="500"/>
                                        <p:tgtEl>
                                          <p:spTgt spid="18"/>
                                        </p:tgtEl>
                                        <p:attrNameLst>
                                          <p:attrName>ppt_y</p:attrName>
                                        </p:attrNameLst>
                                      </p:cBhvr>
                                      <p:tavLst>
                                        <p:tav tm="0">
                                          <p:val>
                                            <p:strVal val="ppt_y"/>
                                          </p:val>
                                        </p:tav>
                                        <p:tav tm="100000">
                                          <p:val>
                                            <p:strVal val="ppt_y"/>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905461" y="2025584"/>
            <a:ext cx="6535208" cy="717842"/>
          </a:xfrm>
        </p:spPr>
        <p:txBody>
          <a:bodyPr>
            <a:normAutofit/>
          </a:bodyPr>
          <a:lstStyle/>
          <a:p>
            <a:r>
              <a:rPr lang="en-US" sz="3900" dirty="0"/>
              <a:t>Paying for items</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858388" y="2931999"/>
            <a:ext cx="5703893" cy="478506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8EF4E2"/>
              </a:buClr>
              <a:buFont typeface="Arial" panose="020B0604020202020204" pitchFamily="34" charset="0"/>
              <a:buChar char="•"/>
            </a:pPr>
            <a:r>
              <a:rPr lang="en-US" sz="2400" dirty="0"/>
              <a:t>Three payment options</a:t>
            </a:r>
          </a:p>
          <a:p>
            <a:pPr marL="742939" lvl="1" indent="-285750">
              <a:buClr>
                <a:srgbClr val="8EF4E2"/>
              </a:buClr>
              <a:buFont typeface="Arial" panose="020B0604020202020204" pitchFamily="34" charset="0"/>
              <a:buChar char="•"/>
            </a:pPr>
            <a:r>
              <a:rPr lang="en-US" sz="2000" dirty="0"/>
              <a:t>In app</a:t>
            </a:r>
          </a:p>
          <a:p>
            <a:pPr marL="742939" lvl="1" indent="-285750">
              <a:buClr>
                <a:srgbClr val="8EF4E2"/>
              </a:buClr>
              <a:buFont typeface="Arial" panose="020B0604020202020204" pitchFamily="34" charset="0"/>
              <a:buChar char="•"/>
            </a:pPr>
            <a:r>
              <a:rPr lang="en-US" sz="2000" dirty="0"/>
              <a:t>At manned POS</a:t>
            </a:r>
          </a:p>
          <a:p>
            <a:pPr marL="742939" lvl="1" indent="-285750">
              <a:buClr>
                <a:srgbClr val="8EF4E2"/>
              </a:buClr>
              <a:buFont typeface="Arial" panose="020B0604020202020204" pitchFamily="34" charset="0"/>
              <a:buChar char="•"/>
            </a:pPr>
            <a:r>
              <a:rPr lang="en-US" sz="2000" dirty="0"/>
              <a:t>At self-service POS machine</a:t>
            </a:r>
          </a:p>
          <a:p>
            <a:pPr marL="285750" indent="-285750">
              <a:buClr>
                <a:srgbClr val="8EF4E2"/>
              </a:buClr>
              <a:buFont typeface="Arial" panose="020B0604020202020204" pitchFamily="34" charset="0"/>
              <a:buChar char="•"/>
            </a:pPr>
            <a:r>
              <a:rPr lang="en-US" sz="2400" dirty="0"/>
              <a:t>Payment in app is subject to available options in each country/region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0" indent="0">
              <a:buNone/>
            </a:pPr>
            <a:r>
              <a:rPr lang="en-US" sz="1000" dirty="0"/>
              <a:t>* Depends on retailer’s processes</a:t>
            </a:r>
          </a:p>
          <a:p>
            <a:pPr marL="285750" indent="-285750">
              <a:buFont typeface="Arial" panose="020B0604020202020204" pitchFamily="34" charset="0"/>
              <a:buChar char="•"/>
            </a:pPr>
            <a:endParaRPr lang="en-US" sz="1800" dirty="0"/>
          </a:p>
        </p:txBody>
      </p:sp>
      <p:sp>
        <p:nvSpPr>
          <p:cNvPr id="9" name="Rectangle 8"/>
          <p:cNvSpPr/>
          <p:nvPr/>
        </p:nvSpPr>
        <p:spPr>
          <a:xfrm>
            <a:off x="266184" y="-826742"/>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11" name="Straight Connector 10">
            <a:extLst>
              <a:ext uri="{FF2B5EF4-FFF2-40B4-BE49-F238E27FC236}">
                <a16:creationId xmlns:a16="http://schemas.microsoft.com/office/drawing/2014/main" id="{E541DE88-FAF4-7544-9D30-39DDD37A332C}"/>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FCA90A-EECD-5048-B59A-24A5DA882E83}"/>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2" name="Picture 1">
            <a:extLst>
              <a:ext uri="{FF2B5EF4-FFF2-40B4-BE49-F238E27FC236}">
                <a16:creationId xmlns:a16="http://schemas.microsoft.com/office/drawing/2014/main" id="{58EE8E97-B8C5-7443-A3B0-77935DFE915F}"/>
              </a:ext>
            </a:extLst>
          </p:cNvPr>
          <p:cNvPicPr>
            <a:picLocks noChangeAspect="1"/>
          </p:cNvPicPr>
          <p:nvPr/>
        </p:nvPicPr>
        <p:blipFill>
          <a:blip r:embed="rId3"/>
          <a:stretch>
            <a:fillRect/>
          </a:stretch>
        </p:blipFill>
        <p:spPr>
          <a:xfrm>
            <a:off x="8829246" y="0"/>
            <a:ext cx="3362754" cy="6858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864F06D-6039-DB44-ABE8-6FA8A995EFB9}"/>
              </a:ext>
            </a:extLst>
          </p:cNvPr>
          <p:cNvPicPr>
            <a:picLocks noChangeAspect="1"/>
          </p:cNvPicPr>
          <p:nvPr/>
        </p:nvPicPr>
        <p:blipFill>
          <a:blip r:embed="rId4"/>
          <a:stretch>
            <a:fillRect/>
          </a:stretch>
        </p:blipFill>
        <p:spPr>
          <a:xfrm>
            <a:off x="9118059" y="3075730"/>
            <a:ext cx="2658586" cy="394357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20269425-F221-4247-AD8E-5BD394B374C6}"/>
              </a:ext>
            </a:extLst>
          </p:cNvPr>
          <p:cNvPicPr>
            <a:picLocks noChangeAspect="1"/>
          </p:cNvPicPr>
          <p:nvPr/>
        </p:nvPicPr>
        <p:blipFill>
          <a:blip r:embed="rId5"/>
          <a:stretch>
            <a:fillRect/>
          </a:stretch>
        </p:blipFill>
        <p:spPr>
          <a:xfrm>
            <a:off x="9077076" y="-294468"/>
            <a:ext cx="2658586" cy="3943570"/>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5873D001-3980-F34B-88B2-737A1F91AF20}"/>
              </a:ext>
            </a:extLst>
          </p:cNvPr>
          <p:cNvPicPr>
            <a:picLocks noChangeAspect="1"/>
          </p:cNvPicPr>
          <p:nvPr/>
        </p:nvPicPr>
        <p:blipFill>
          <a:blip r:embed="rId6"/>
          <a:stretch>
            <a:fillRect/>
          </a:stretch>
        </p:blipFill>
        <p:spPr>
          <a:xfrm>
            <a:off x="7249199" y="1471261"/>
            <a:ext cx="2658586" cy="3943570"/>
          </a:xfrm>
          <a:prstGeom prst="rect">
            <a:avLst/>
          </a:prstGeom>
        </p:spPr>
      </p:pic>
      <p:pic>
        <p:nvPicPr>
          <p:cNvPr id="21" name="Picture 20">
            <a:extLst>
              <a:ext uri="{FF2B5EF4-FFF2-40B4-BE49-F238E27FC236}">
                <a16:creationId xmlns:a16="http://schemas.microsoft.com/office/drawing/2014/main" id="{2149B25F-E131-9642-AE17-C4797DD71F54}"/>
              </a:ext>
            </a:extLst>
          </p:cNvPr>
          <p:cNvPicPr>
            <a:picLocks noChangeAspect="1"/>
          </p:cNvPicPr>
          <p:nvPr/>
        </p:nvPicPr>
        <p:blipFill>
          <a:blip r:embed="rId7"/>
          <a:stretch>
            <a:fillRect/>
          </a:stretch>
        </p:blipFill>
        <p:spPr>
          <a:xfrm>
            <a:off x="666247" y="1209953"/>
            <a:ext cx="2246595" cy="543133"/>
          </a:xfrm>
          <a:prstGeom prst="rect">
            <a:avLst/>
          </a:prstGeom>
        </p:spPr>
      </p:pic>
      <p:sp>
        <p:nvSpPr>
          <p:cNvPr id="27" name="Rectangle 26">
            <a:extLst>
              <a:ext uri="{FF2B5EF4-FFF2-40B4-BE49-F238E27FC236}">
                <a16:creationId xmlns:a16="http://schemas.microsoft.com/office/drawing/2014/main" id="{372C6A57-7455-714D-A029-00D310F6B4FC}"/>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19317296"/>
      </p:ext>
    </p:extLst>
  </p:cSld>
  <p:clrMapOvr>
    <a:masterClrMapping/>
  </p:clrMapOvr>
  <mc:AlternateContent xmlns:mc="http://schemas.openxmlformats.org/markup-compatibility/2006" xmlns:p14="http://schemas.microsoft.com/office/powerpoint/2010/main">
    <mc:Choice Requires="p14">
      <p:transition spd="slow" p14:dur="2000" advTm="45048"/>
    </mc:Choice>
    <mc:Fallback xmlns="">
      <p:transition spd="slow" advTm="450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903233" y="2935776"/>
            <a:ext cx="4919044"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t>Personal shopping lists</a:t>
            </a:r>
          </a:p>
          <a:p>
            <a:pPr marL="285750" indent="-285750">
              <a:buClr>
                <a:srgbClr val="8EF4E2"/>
              </a:buClr>
              <a:buFont typeface="Arial" panose="020B0604020202020204" pitchFamily="34" charset="0"/>
              <a:buChar char="•"/>
            </a:pPr>
            <a:r>
              <a:rPr lang="en-US" sz="2000" dirty="0"/>
              <a:t>To add items, scan a barcode or key in</a:t>
            </a:r>
          </a:p>
          <a:p>
            <a:pPr marL="285750" indent="-285750">
              <a:buClr>
                <a:srgbClr val="8EF4E2"/>
              </a:buClr>
              <a:buFont typeface="Arial" panose="020B0604020202020204" pitchFamily="34" charset="0"/>
              <a:buChar char="•"/>
            </a:pPr>
            <a:r>
              <a:rPr lang="en-US" sz="2000" dirty="0"/>
              <a:t>Share with other users </a:t>
            </a:r>
          </a:p>
          <a:p>
            <a:pPr marL="285750" indent="-285750">
              <a:buClr>
                <a:srgbClr val="8EF4E2"/>
              </a:buClr>
              <a:buFont typeface="Arial" panose="020B0604020202020204" pitchFamily="34" charset="0"/>
              <a:buChar char="•"/>
            </a:pPr>
            <a:r>
              <a:rPr lang="en-US" sz="2000" dirty="0"/>
              <a:t>When you add an item to the basket, </a:t>
            </a:r>
            <a:br>
              <a:rPr lang="en-US" sz="2000" dirty="0"/>
            </a:br>
            <a:r>
              <a:rPr lang="en-US" sz="2000" dirty="0"/>
              <a:t>it is deleted from shopping list</a:t>
            </a:r>
          </a:p>
          <a:p>
            <a:pPr marL="285750" indent="-285750">
              <a:buClr>
                <a:srgbClr val="8EF4E2"/>
              </a:buClr>
              <a:buFont typeface="Arial" panose="020B0604020202020204" pitchFamily="34" charset="0"/>
              <a:buChar char="•"/>
            </a:pPr>
            <a:r>
              <a:rPr lang="en-US" sz="2000" dirty="0"/>
              <a:t>Items in shopping list can include item location and can be sorted by location</a:t>
            </a:r>
          </a:p>
          <a:p>
            <a:pPr marL="285750" indent="-285750">
              <a:buFont typeface="Arial" panose="020B0604020202020204" pitchFamily="34" charset="0"/>
              <a:buChar char="•"/>
            </a:pPr>
            <a:endParaRPr lang="en-US" sz="1800" dirty="0"/>
          </a:p>
        </p:txBody>
      </p:sp>
      <p:sp>
        <p:nvSpPr>
          <p:cNvPr id="10" name="Rectangle 9"/>
          <p:cNvSpPr/>
          <p:nvPr/>
        </p:nvSpPr>
        <p:spPr>
          <a:xfrm>
            <a:off x="404684" y="-826742"/>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11" name="Straight Connector 10">
            <a:extLst>
              <a:ext uri="{FF2B5EF4-FFF2-40B4-BE49-F238E27FC236}">
                <a16:creationId xmlns:a16="http://schemas.microsoft.com/office/drawing/2014/main" id="{8E8525A3-3E4E-8E4F-B90D-DC202787393F}"/>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8AF9C1-69D2-DC46-B603-149337FAE786}"/>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15" name="Picture 14">
            <a:extLst>
              <a:ext uri="{FF2B5EF4-FFF2-40B4-BE49-F238E27FC236}">
                <a16:creationId xmlns:a16="http://schemas.microsoft.com/office/drawing/2014/main" id="{82E09DBD-E12C-1E4B-94F9-FF5656D023BE}"/>
              </a:ext>
            </a:extLst>
          </p:cNvPr>
          <p:cNvPicPr>
            <a:picLocks noChangeAspect="1"/>
          </p:cNvPicPr>
          <p:nvPr/>
        </p:nvPicPr>
        <p:blipFill>
          <a:blip r:embed="rId3"/>
          <a:stretch>
            <a:fillRect/>
          </a:stretch>
        </p:blipFill>
        <p:spPr>
          <a:xfrm>
            <a:off x="8829246" y="0"/>
            <a:ext cx="3362754" cy="6858000"/>
          </a:xfrm>
          <a:prstGeom prst="rect">
            <a:avLst/>
          </a:prstGeom>
        </p:spPr>
      </p:pic>
      <p:pic>
        <p:nvPicPr>
          <p:cNvPr id="23" name="Picture 22">
            <a:extLst>
              <a:ext uri="{FF2B5EF4-FFF2-40B4-BE49-F238E27FC236}">
                <a16:creationId xmlns:a16="http://schemas.microsoft.com/office/drawing/2014/main" id="{D7CDD53B-6ECE-B94D-AD13-DB1F1CB0B9E5}"/>
              </a:ext>
            </a:extLst>
          </p:cNvPr>
          <p:cNvPicPr>
            <a:picLocks noChangeAspect="1"/>
          </p:cNvPicPr>
          <p:nvPr/>
        </p:nvPicPr>
        <p:blipFill>
          <a:blip r:embed="rId4"/>
          <a:srcRect/>
          <a:stretch/>
        </p:blipFill>
        <p:spPr>
          <a:xfrm>
            <a:off x="9118059" y="3075730"/>
            <a:ext cx="2658586" cy="3943569"/>
          </a:xfrm>
          <a:prstGeom prst="rect">
            <a:avLst/>
          </a:prstGeom>
        </p:spPr>
      </p:pic>
      <p:pic>
        <p:nvPicPr>
          <p:cNvPr id="24" name="Picture 23">
            <a:extLst>
              <a:ext uri="{FF2B5EF4-FFF2-40B4-BE49-F238E27FC236}">
                <a16:creationId xmlns:a16="http://schemas.microsoft.com/office/drawing/2014/main" id="{7DD356BD-D830-774D-A31B-A7843BA47CD0}"/>
              </a:ext>
            </a:extLst>
          </p:cNvPr>
          <p:cNvPicPr>
            <a:picLocks noChangeAspect="1"/>
          </p:cNvPicPr>
          <p:nvPr/>
        </p:nvPicPr>
        <p:blipFill>
          <a:blip r:embed="rId5"/>
          <a:srcRect/>
          <a:stretch/>
        </p:blipFill>
        <p:spPr>
          <a:xfrm>
            <a:off x="9077076" y="-294468"/>
            <a:ext cx="2658586" cy="3943569"/>
          </a:xfrm>
          <a:prstGeom prst="rect">
            <a:avLst/>
          </a:prstGeom>
        </p:spPr>
      </p:pic>
      <p:pic>
        <p:nvPicPr>
          <p:cNvPr id="25" name="Picture 24">
            <a:extLst>
              <a:ext uri="{FF2B5EF4-FFF2-40B4-BE49-F238E27FC236}">
                <a16:creationId xmlns:a16="http://schemas.microsoft.com/office/drawing/2014/main" id="{6FC7196B-7CCA-6A48-BE23-EF7EC43837A8}"/>
              </a:ext>
            </a:extLst>
          </p:cNvPr>
          <p:cNvPicPr>
            <a:picLocks noChangeAspect="1"/>
          </p:cNvPicPr>
          <p:nvPr/>
        </p:nvPicPr>
        <p:blipFill>
          <a:blip r:embed="rId6"/>
          <a:srcRect/>
          <a:stretch/>
        </p:blipFill>
        <p:spPr>
          <a:xfrm>
            <a:off x="7249199" y="1471261"/>
            <a:ext cx="2658586" cy="3943569"/>
          </a:xfrm>
          <a:prstGeom prst="rect">
            <a:avLst/>
          </a:prstGeom>
        </p:spPr>
      </p:pic>
      <p:sp>
        <p:nvSpPr>
          <p:cNvPr id="26" name="Title 1">
            <a:extLst>
              <a:ext uri="{FF2B5EF4-FFF2-40B4-BE49-F238E27FC236}">
                <a16:creationId xmlns:a16="http://schemas.microsoft.com/office/drawing/2014/main" id="{FAEAF057-73B3-3F4D-A9B6-A8B28EB91DB6}"/>
              </a:ext>
            </a:extLst>
          </p:cNvPr>
          <p:cNvSpPr txBox="1">
            <a:spLocks/>
          </p:cNvSpPr>
          <p:nvPr/>
        </p:nvSpPr>
        <p:spPr>
          <a:xfrm>
            <a:off x="905461" y="2025584"/>
            <a:ext cx="6535208" cy="717842"/>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900" dirty="0"/>
              <a:t>Shopping lists</a:t>
            </a:r>
          </a:p>
        </p:txBody>
      </p:sp>
      <p:pic>
        <p:nvPicPr>
          <p:cNvPr id="28" name="Picture 27">
            <a:extLst>
              <a:ext uri="{FF2B5EF4-FFF2-40B4-BE49-F238E27FC236}">
                <a16:creationId xmlns:a16="http://schemas.microsoft.com/office/drawing/2014/main" id="{324EA966-3CE2-A646-A3E6-BCC8E9806F2C}"/>
              </a:ext>
            </a:extLst>
          </p:cNvPr>
          <p:cNvPicPr>
            <a:picLocks noChangeAspect="1"/>
          </p:cNvPicPr>
          <p:nvPr/>
        </p:nvPicPr>
        <p:blipFill>
          <a:blip r:embed="rId7"/>
          <a:stretch>
            <a:fillRect/>
          </a:stretch>
        </p:blipFill>
        <p:spPr>
          <a:xfrm>
            <a:off x="666247" y="1209953"/>
            <a:ext cx="2246595" cy="543133"/>
          </a:xfrm>
          <a:prstGeom prst="rect">
            <a:avLst/>
          </a:prstGeom>
        </p:spPr>
      </p:pic>
      <p:sp>
        <p:nvSpPr>
          <p:cNvPr id="31" name="Rectangle 30">
            <a:extLst>
              <a:ext uri="{FF2B5EF4-FFF2-40B4-BE49-F238E27FC236}">
                <a16:creationId xmlns:a16="http://schemas.microsoft.com/office/drawing/2014/main" id="{03149835-89BA-7246-A147-49706A2FDE97}"/>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580090822"/>
      </p:ext>
    </p:extLst>
  </p:cSld>
  <p:clrMapOvr>
    <a:masterClrMapping/>
  </p:clrMapOvr>
  <mc:AlternateContent xmlns:mc="http://schemas.openxmlformats.org/markup-compatibility/2006" xmlns:p14="http://schemas.microsoft.com/office/powerpoint/2010/main">
    <mc:Choice Requires="p14">
      <p:transition spd="slow" p14:dur="2000" advTm="76261"/>
    </mc:Choice>
    <mc:Fallback xmlns="">
      <p:transition spd="slow" advTm="7626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801278" y="2900185"/>
            <a:ext cx="4836306"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t>See shopping history:</a:t>
            </a:r>
          </a:p>
          <a:p>
            <a:pPr>
              <a:buClr>
                <a:srgbClr val="8EF4E2"/>
              </a:buClr>
            </a:pPr>
            <a:r>
              <a:rPr lang="en-US" sz="2000" dirty="0"/>
              <a:t>Past purchases</a:t>
            </a:r>
          </a:p>
          <a:p>
            <a:pPr marL="285750" indent="-285750">
              <a:buClr>
                <a:srgbClr val="8EF4E2"/>
              </a:buClr>
              <a:buFont typeface="Arial" panose="020B0604020202020204" pitchFamily="34" charset="0"/>
              <a:buChar char="•"/>
            </a:pPr>
            <a:r>
              <a:rPr lang="en-US" sz="2000" dirty="0"/>
              <a:t>Total amount per transaction per day</a:t>
            </a:r>
          </a:p>
          <a:p>
            <a:pPr marL="285750" indent="-285750">
              <a:buClr>
                <a:srgbClr val="8EF4E2"/>
              </a:buClr>
              <a:buFont typeface="Arial" panose="020B0604020202020204" pitchFamily="34" charset="0"/>
              <a:buChar char="•"/>
            </a:pPr>
            <a:r>
              <a:rPr lang="en-US" sz="2000" dirty="0"/>
              <a:t>Details per transaction</a:t>
            </a:r>
          </a:p>
          <a:p>
            <a:pPr marL="742939" lvl="1" indent="-285750">
              <a:buClr>
                <a:srgbClr val="8EF4E2"/>
              </a:buClr>
              <a:buFont typeface="Arial" panose="020B0604020202020204" pitchFamily="34" charset="0"/>
              <a:buChar char="•"/>
            </a:pPr>
            <a:r>
              <a:rPr lang="en-US" sz="1800" dirty="0"/>
              <a:t>Item</a:t>
            </a:r>
          </a:p>
          <a:p>
            <a:pPr marL="742939" lvl="1" indent="-285750">
              <a:buClr>
                <a:srgbClr val="8EF4E2"/>
              </a:buClr>
              <a:buFont typeface="Arial" panose="020B0604020202020204" pitchFamily="34" charset="0"/>
              <a:buChar char="•"/>
            </a:pPr>
            <a:r>
              <a:rPr lang="en-US" sz="1800" dirty="0"/>
              <a:t>Quantity</a:t>
            </a:r>
          </a:p>
          <a:p>
            <a:pPr marL="742939" lvl="1" indent="-285750">
              <a:buClr>
                <a:srgbClr val="8EF4E2"/>
              </a:buClr>
              <a:buFont typeface="Arial" panose="020B0604020202020204" pitchFamily="34" charset="0"/>
              <a:buChar char="•"/>
            </a:pPr>
            <a:r>
              <a:rPr lang="en-US" sz="1800" dirty="0"/>
              <a:t>amount</a:t>
            </a:r>
          </a:p>
          <a:p>
            <a:pPr marL="285750" indent="-285750">
              <a:buFont typeface="Arial" panose="020B0604020202020204" pitchFamily="34" charset="0"/>
              <a:buChar char="•"/>
            </a:pPr>
            <a:endParaRPr lang="en-US" sz="1800" dirty="0"/>
          </a:p>
        </p:txBody>
      </p:sp>
      <p:sp>
        <p:nvSpPr>
          <p:cNvPr id="9" name="Rectangle 8"/>
          <p:cNvSpPr/>
          <p:nvPr/>
        </p:nvSpPr>
        <p:spPr>
          <a:xfrm>
            <a:off x="266184" y="-1192647"/>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10" name="Straight Connector 9">
            <a:extLst>
              <a:ext uri="{FF2B5EF4-FFF2-40B4-BE49-F238E27FC236}">
                <a16:creationId xmlns:a16="http://schemas.microsoft.com/office/drawing/2014/main" id="{A78C3BE8-62B9-0745-A11D-E875FCA85D27}"/>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0C9BBB-F3E8-C641-8C96-DC70EBB22258}"/>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pic>
        <p:nvPicPr>
          <p:cNvPr id="13" name="Picture 12">
            <a:extLst>
              <a:ext uri="{FF2B5EF4-FFF2-40B4-BE49-F238E27FC236}">
                <a16:creationId xmlns:a16="http://schemas.microsoft.com/office/drawing/2014/main" id="{6AE928BF-AA14-9648-ADF8-843DA1707882}"/>
              </a:ext>
            </a:extLst>
          </p:cNvPr>
          <p:cNvPicPr>
            <a:picLocks noChangeAspect="1"/>
          </p:cNvPicPr>
          <p:nvPr/>
        </p:nvPicPr>
        <p:blipFill>
          <a:blip r:embed="rId3"/>
          <a:stretch>
            <a:fillRect/>
          </a:stretch>
        </p:blipFill>
        <p:spPr>
          <a:xfrm>
            <a:off x="7997129" y="-2924"/>
            <a:ext cx="4194871" cy="68580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5272704-1B1D-BD47-AAC4-DEE1B372F1BA}"/>
              </a:ext>
            </a:extLst>
          </p:cNvPr>
          <p:cNvPicPr>
            <a:picLocks noChangeAspect="1"/>
          </p:cNvPicPr>
          <p:nvPr/>
        </p:nvPicPr>
        <p:blipFill>
          <a:blip r:embed="rId4"/>
          <a:stretch>
            <a:fillRect/>
          </a:stretch>
        </p:blipFill>
        <p:spPr>
          <a:xfrm>
            <a:off x="8459774" y="2512831"/>
            <a:ext cx="3850553" cy="5711654"/>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806814B4-D866-A34C-90B2-5A342BA37B2C}"/>
              </a:ext>
            </a:extLst>
          </p:cNvPr>
          <p:cNvPicPr>
            <a:picLocks noChangeAspect="1"/>
          </p:cNvPicPr>
          <p:nvPr/>
        </p:nvPicPr>
        <p:blipFill>
          <a:blip r:embed="rId5"/>
          <a:stretch>
            <a:fillRect/>
          </a:stretch>
        </p:blipFill>
        <p:spPr>
          <a:xfrm>
            <a:off x="5755911" y="570249"/>
            <a:ext cx="3850553" cy="5711654"/>
          </a:xfrm>
          <a:prstGeom prst="rect">
            <a:avLst/>
          </a:prstGeom>
        </p:spPr>
      </p:pic>
      <p:sp>
        <p:nvSpPr>
          <p:cNvPr id="17" name="Title 1">
            <a:extLst>
              <a:ext uri="{FF2B5EF4-FFF2-40B4-BE49-F238E27FC236}">
                <a16:creationId xmlns:a16="http://schemas.microsoft.com/office/drawing/2014/main" id="{AA35ACF2-C437-6847-B372-F92C38B99D4C}"/>
              </a:ext>
            </a:extLst>
          </p:cNvPr>
          <p:cNvSpPr txBox="1">
            <a:spLocks/>
          </p:cNvSpPr>
          <p:nvPr/>
        </p:nvSpPr>
        <p:spPr>
          <a:xfrm>
            <a:off x="905461" y="2025584"/>
            <a:ext cx="6535208" cy="717842"/>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3900" dirty="0"/>
              <a:t>Shopping history</a:t>
            </a:r>
          </a:p>
        </p:txBody>
      </p:sp>
      <p:pic>
        <p:nvPicPr>
          <p:cNvPr id="19" name="Picture 18">
            <a:extLst>
              <a:ext uri="{FF2B5EF4-FFF2-40B4-BE49-F238E27FC236}">
                <a16:creationId xmlns:a16="http://schemas.microsoft.com/office/drawing/2014/main" id="{3A2E4802-5A08-0745-ABC1-A49314629BD1}"/>
              </a:ext>
            </a:extLst>
          </p:cNvPr>
          <p:cNvPicPr>
            <a:picLocks noChangeAspect="1"/>
          </p:cNvPicPr>
          <p:nvPr/>
        </p:nvPicPr>
        <p:blipFill>
          <a:blip r:embed="rId6"/>
          <a:stretch>
            <a:fillRect/>
          </a:stretch>
        </p:blipFill>
        <p:spPr>
          <a:xfrm>
            <a:off x="666247" y="1209953"/>
            <a:ext cx="2246595" cy="543133"/>
          </a:xfrm>
          <a:prstGeom prst="rect">
            <a:avLst/>
          </a:prstGeom>
        </p:spPr>
      </p:pic>
      <p:sp>
        <p:nvSpPr>
          <p:cNvPr id="22" name="Rectangle 21">
            <a:extLst>
              <a:ext uri="{FF2B5EF4-FFF2-40B4-BE49-F238E27FC236}">
                <a16:creationId xmlns:a16="http://schemas.microsoft.com/office/drawing/2014/main" id="{C18EB60E-6F9B-1E43-8518-423077091FCA}"/>
              </a:ext>
            </a:extLst>
          </p:cNvPr>
          <p:cNvSpPr/>
          <p:nvPr/>
        </p:nvSpPr>
        <p:spPr>
          <a:xfrm>
            <a:off x="522816" y="223261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258332806"/>
      </p:ext>
    </p:extLst>
  </p:cSld>
  <p:clrMapOvr>
    <a:masterClrMapping/>
  </p:clrMapOvr>
  <mc:AlternateContent xmlns:mc="http://schemas.openxmlformats.org/markup-compatibility/2006" xmlns:p14="http://schemas.microsoft.com/office/powerpoint/2010/main">
    <mc:Choice Requires="p14">
      <p:transition spd="slow" p14:dur="2000" advTm="42907"/>
    </mc:Choice>
    <mc:Fallback xmlns="">
      <p:transition spd="slow" advTm="4290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5" y="550571"/>
            <a:ext cx="6535208" cy="717842"/>
          </a:xfrm>
        </p:spPr>
        <p:txBody>
          <a:bodyPr>
            <a:normAutofit/>
          </a:bodyPr>
          <a:lstStyle/>
          <a:p>
            <a:r>
              <a:rPr lang="en-US" dirty="0"/>
              <a:t>Security considerations</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619114" y="1408822"/>
            <a:ext cx="5476881" cy="4544892"/>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EF4E2"/>
              </a:buClr>
              <a:buNone/>
            </a:pPr>
            <a:r>
              <a:rPr lang="en-US" sz="2000" dirty="0"/>
              <a:t>Security issues</a:t>
            </a:r>
          </a:p>
          <a:p>
            <a:pPr marL="742939" lvl="1" indent="-285750">
              <a:buClr>
                <a:srgbClr val="8EF4E2"/>
              </a:buClr>
              <a:buFont typeface="Arial" panose="020B0604020202020204" pitchFamily="34" charset="0"/>
              <a:buChar char="•"/>
            </a:pPr>
            <a:r>
              <a:rPr lang="en-US" sz="1600" dirty="0"/>
              <a:t>Is the customer scanning </a:t>
            </a:r>
            <a:br>
              <a:rPr lang="en-US" sz="1600" dirty="0"/>
            </a:br>
            <a:r>
              <a:rPr lang="en-US" sz="1600" dirty="0"/>
              <a:t>the right items and quantities? </a:t>
            </a:r>
          </a:p>
          <a:p>
            <a:pPr marL="742939" lvl="1" indent="-285750">
              <a:buClr>
                <a:srgbClr val="8EF4E2"/>
              </a:buClr>
              <a:buFont typeface="Arial" panose="020B0604020202020204" pitchFamily="34" charset="0"/>
              <a:buChar char="•"/>
            </a:pPr>
            <a:r>
              <a:rPr lang="en-US" sz="1600" dirty="0"/>
              <a:t>Is everything paid for when </a:t>
            </a:r>
            <a:br>
              <a:rPr lang="en-US" sz="1600" dirty="0"/>
            </a:br>
            <a:r>
              <a:rPr lang="en-US" sz="1600" dirty="0"/>
              <a:t>the customer leaves</a:t>
            </a:r>
            <a:r>
              <a:rPr lang="en-US" sz="1400" dirty="0"/>
              <a:t>?</a:t>
            </a:r>
          </a:p>
          <a:p>
            <a:pPr marL="0" indent="0">
              <a:buClr>
                <a:srgbClr val="8EF4E2"/>
              </a:buClr>
              <a:buNone/>
            </a:pPr>
            <a:r>
              <a:rPr lang="en-US" sz="2000" dirty="0"/>
              <a:t>are dealt with depending </a:t>
            </a:r>
            <a:br>
              <a:rPr lang="en-US" sz="2000" dirty="0"/>
            </a:br>
            <a:r>
              <a:rPr lang="en-US" sz="2000" dirty="0"/>
              <a:t>on the retailers’ specific processes</a:t>
            </a:r>
          </a:p>
          <a:p>
            <a:pPr marL="0" indent="0">
              <a:buClr>
                <a:srgbClr val="8EF4E2"/>
              </a:buClr>
              <a:buNone/>
            </a:pPr>
            <a:r>
              <a:rPr lang="is-IS" sz="2000" dirty="0"/>
              <a:t>Today, in the app</a:t>
            </a:r>
            <a:endParaRPr lang="en-US" sz="2000" dirty="0"/>
          </a:p>
          <a:p>
            <a:pPr marL="742939" lvl="1" indent="-285750">
              <a:buClr>
                <a:srgbClr val="8EF4E2"/>
              </a:buClr>
              <a:buFont typeface="Arial" panose="020B0604020202020204" pitchFamily="34" charset="0"/>
              <a:buChar char="•"/>
            </a:pPr>
            <a:r>
              <a:rPr lang="en-US" sz="1800" dirty="0"/>
              <a:t>After payment, two types </a:t>
            </a:r>
            <a:br>
              <a:rPr lang="en-US" sz="1800" dirty="0"/>
            </a:br>
            <a:r>
              <a:rPr lang="en-US" sz="1800" dirty="0"/>
              <a:t>of messages can be displayed:</a:t>
            </a:r>
          </a:p>
          <a:p>
            <a:pPr marL="1200127" lvl="2" indent="-285750">
              <a:buClr>
                <a:srgbClr val="8EF4E2"/>
              </a:buClr>
              <a:buFont typeface="Arial" panose="020B0604020202020204" pitchFamily="34" charset="0"/>
              <a:buChar char="•"/>
            </a:pPr>
            <a:r>
              <a:rPr lang="en-US" sz="1600" dirty="0"/>
              <a:t>Customer can leave</a:t>
            </a:r>
          </a:p>
          <a:p>
            <a:pPr marL="1200127" lvl="2" indent="-285750">
              <a:buClr>
                <a:srgbClr val="8EF4E2"/>
              </a:buClr>
              <a:buFont typeface="Arial" panose="020B0604020202020204" pitchFamily="34" charset="0"/>
              <a:buChar char="•"/>
            </a:pPr>
            <a:r>
              <a:rPr lang="en-US" sz="1600" dirty="0"/>
              <a:t>A store employee must first verify payment</a:t>
            </a:r>
          </a:p>
          <a:p>
            <a:pPr marL="742939" lvl="1" indent="-285750">
              <a:buClr>
                <a:srgbClr val="8EF4E2"/>
              </a:buClr>
              <a:buFont typeface="Arial" panose="020B0604020202020204" pitchFamily="34" charset="0"/>
              <a:buChar char="•"/>
            </a:pPr>
            <a:r>
              <a:rPr lang="en-US" sz="1800" dirty="0"/>
              <a:t>You can include a QR code </a:t>
            </a:r>
            <a:br>
              <a:rPr lang="en-US" sz="1800" dirty="0"/>
            </a:br>
            <a:r>
              <a:rPr lang="en-US" sz="1800" dirty="0"/>
              <a:t>to open a gate to leave</a:t>
            </a:r>
          </a:p>
          <a:p>
            <a:pPr marL="0" indent="0">
              <a:buClr>
                <a:srgbClr val="8EF4E2"/>
              </a:buClr>
              <a:buNone/>
            </a:pPr>
            <a:r>
              <a:rPr lang="en-US" sz="2000" dirty="0"/>
              <a:t>This process will be finalized with each retailer</a:t>
            </a:r>
          </a:p>
        </p:txBody>
      </p:sp>
      <p:pic>
        <p:nvPicPr>
          <p:cNvPr id="7" name="Picture 6">
            <a:extLst>
              <a:ext uri="{FF2B5EF4-FFF2-40B4-BE49-F238E27FC236}">
                <a16:creationId xmlns:a16="http://schemas.microsoft.com/office/drawing/2014/main" id="{CF9F0C70-AF4E-4255-BEE1-407BFC053800}"/>
              </a:ext>
            </a:extLst>
          </p:cNvPr>
          <p:cNvPicPr>
            <a:picLocks noChangeAspect="1"/>
          </p:cNvPicPr>
          <p:nvPr/>
        </p:nvPicPr>
        <p:blipFill>
          <a:blip r:embed="rId3"/>
          <a:stretch>
            <a:fillRect/>
          </a:stretch>
        </p:blipFill>
        <p:spPr>
          <a:xfrm>
            <a:off x="12919962" y="-1007816"/>
            <a:ext cx="498503" cy="871457"/>
          </a:xfrm>
          <a:prstGeom prst="rect">
            <a:avLst/>
          </a:prstGeom>
        </p:spPr>
      </p:pic>
      <p:sp>
        <p:nvSpPr>
          <p:cNvPr id="9" name="Rectangle 8"/>
          <p:cNvSpPr/>
          <p:nvPr/>
        </p:nvSpPr>
        <p:spPr>
          <a:xfrm>
            <a:off x="0" y="-1192482"/>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10" name="Straight Connector 9">
            <a:extLst>
              <a:ext uri="{FF2B5EF4-FFF2-40B4-BE49-F238E27FC236}">
                <a16:creationId xmlns:a16="http://schemas.microsoft.com/office/drawing/2014/main" id="{944CFB4A-3170-3445-8DB3-48E06F2B3C0A}"/>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A897A9-7C20-624D-AEB3-91B461DEF858}"/>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sp>
        <p:nvSpPr>
          <p:cNvPr id="12" name="Rectangle 11">
            <a:extLst>
              <a:ext uri="{FF2B5EF4-FFF2-40B4-BE49-F238E27FC236}">
                <a16:creationId xmlns:a16="http://schemas.microsoft.com/office/drawing/2014/main" id="{C02BAED2-5611-5541-9D69-F5C4097AED86}"/>
              </a:ext>
            </a:extLst>
          </p:cNvPr>
          <p:cNvSpPr/>
          <p:nvPr/>
        </p:nvSpPr>
        <p:spPr>
          <a:xfrm>
            <a:off x="542875"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3" name="Picture 12">
            <a:extLst>
              <a:ext uri="{FF2B5EF4-FFF2-40B4-BE49-F238E27FC236}">
                <a16:creationId xmlns:a16="http://schemas.microsoft.com/office/drawing/2014/main" id="{DDF0387F-30BD-FE45-BD80-22EC0B88F133}"/>
              </a:ext>
            </a:extLst>
          </p:cNvPr>
          <p:cNvPicPr>
            <a:picLocks noChangeAspect="1"/>
          </p:cNvPicPr>
          <p:nvPr/>
        </p:nvPicPr>
        <p:blipFill>
          <a:blip r:embed="rId4"/>
          <a:stretch>
            <a:fillRect/>
          </a:stretch>
        </p:blipFill>
        <p:spPr>
          <a:xfrm>
            <a:off x="7997129" y="-2924"/>
            <a:ext cx="4194871" cy="6858000"/>
          </a:xfrm>
          <a:prstGeom prst="rect">
            <a:avLst/>
          </a:prstGeom>
        </p:spPr>
      </p:pic>
      <p:pic>
        <p:nvPicPr>
          <p:cNvPr id="14" name="Picture 13">
            <a:extLst>
              <a:ext uri="{FF2B5EF4-FFF2-40B4-BE49-F238E27FC236}">
                <a16:creationId xmlns:a16="http://schemas.microsoft.com/office/drawing/2014/main" id="{B981EDBC-86B7-1F4A-AF1E-CF05FFA2D4A1}"/>
              </a:ext>
            </a:extLst>
          </p:cNvPr>
          <p:cNvPicPr>
            <a:picLocks noChangeAspect="1"/>
          </p:cNvPicPr>
          <p:nvPr/>
        </p:nvPicPr>
        <p:blipFill>
          <a:blip r:embed="rId5"/>
          <a:srcRect/>
          <a:stretch/>
        </p:blipFill>
        <p:spPr>
          <a:xfrm>
            <a:off x="8459774" y="2303281"/>
            <a:ext cx="3850553" cy="5711653"/>
          </a:xfrm>
          <a:prstGeom prst="rect">
            <a:avLst/>
          </a:prstGeom>
        </p:spPr>
      </p:pic>
      <p:pic>
        <p:nvPicPr>
          <p:cNvPr id="15" name="Picture 14">
            <a:extLst>
              <a:ext uri="{FF2B5EF4-FFF2-40B4-BE49-F238E27FC236}">
                <a16:creationId xmlns:a16="http://schemas.microsoft.com/office/drawing/2014/main" id="{FC6DEC1F-E632-9D48-A530-0B4121B72807}"/>
              </a:ext>
            </a:extLst>
          </p:cNvPr>
          <p:cNvPicPr>
            <a:picLocks noChangeAspect="1"/>
          </p:cNvPicPr>
          <p:nvPr/>
        </p:nvPicPr>
        <p:blipFill>
          <a:blip r:embed="rId6"/>
          <a:srcRect/>
          <a:stretch/>
        </p:blipFill>
        <p:spPr>
          <a:xfrm>
            <a:off x="5755911" y="570249"/>
            <a:ext cx="3850553" cy="5711653"/>
          </a:xfrm>
          <a:prstGeom prst="rect">
            <a:avLst/>
          </a:prstGeom>
        </p:spPr>
      </p:pic>
    </p:spTree>
    <p:extLst>
      <p:ext uri="{BB962C8B-B14F-4D97-AF65-F5344CB8AC3E}">
        <p14:creationId xmlns:p14="http://schemas.microsoft.com/office/powerpoint/2010/main" val="3492784880"/>
      </p:ext>
    </p:extLst>
  </p:cSld>
  <p:clrMapOvr>
    <a:masterClrMapping/>
  </p:clrMapOvr>
  <mc:AlternateContent xmlns:mc="http://schemas.openxmlformats.org/markup-compatibility/2006" xmlns:p14="http://schemas.microsoft.com/office/powerpoint/2010/main">
    <mc:Choice Requires="p14">
      <p:transition spd="slow" p14:dur="2000" advTm="81231"/>
    </mc:Choice>
    <mc:Fallback xmlns="">
      <p:transition spd="slow" advTm="8123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 holding, table&#10;&#10;Description automatically generated">
            <a:extLst>
              <a:ext uri="{FF2B5EF4-FFF2-40B4-BE49-F238E27FC236}">
                <a16:creationId xmlns:a16="http://schemas.microsoft.com/office/drawing/2014/main" id="{4451D5D3-81DA-4E67-914F-72D2E6751304}"/>
              </a:ext>
            </a:extLst>
          </p:cNvPr>
          <p:cNvPicPr>
            <a:picLocks noChangeAspect="1"/>
          </p:cNvPicPr>
          <p:nvPr/>
        </p:nvPicPr>
        <p:blipFill>
          <a:blip r:embed="rId3"/>
          <a:stretch>
            <a:fillRect/>
          </a:stretch>
        </p:blipFill>
        <p:spPr>
          <a:xfrm>
            <a:off x="542875" y="0"/>
            <a:ext cx="3842991" cy="6893086"/>
          </a:xfrm>
          <a:prstGeom prst="rect">
            <a:avLst/>
          </a:prstGeom>
        </p:spPr>
      </p:pic>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5113385" y="1372650"/>
            <a:ext cx="6535208" cy="717842"/>
          </a:xfrm>
        </p:spPr>
        <p:txBody>
          <a:bodyPr>
            <a:normAutofit/>
          </a:bodyPr>
          <a:lstStyle/>
          <a:p>
            <a:r>
              <a:rPr lang="en-US" dirty="0"/>
              <a:t>Were do we go from here?</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5082077" y="2233368"/>
            <a:ext cx="6105035"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8EF4E2"/>
              </a:buClr>
              <a:buFont typeface="Arial" panose="020B0604020202020204" pitchFamily="34" charset="0"/>
              <a:buChar char="•"/>
            </a:pPr>
            <a:r>
              <a:rPr lang="en-US" sz="2000" dirty="0"/>
              <a:t>Send your feedback – we love it..</a:t>
            </a:r>
          </a:p>
          <a:p>
            <a:pPr marL="742939" lvl="1" indent="-285750">
              <a:buClr>
                <a:srgbClr val="8EF4E2"/>
              </a:buClr>
              <a:buFont typeface="Arial" panose="020B0604020202020204" pitchFamily="34" charset="0"/>
              <a:buChar char="•"/>
            </a:pPr>
            <a:r>
              <a:rPr lang="en-US" sz="1800" dirty="0"/>
              <a:t>Add click-and-collect?</a:t>
            </a:r>
          </a:p>
          <a:p>
            <a:pPr marL="742939" lvl="1" indent="-285750">
              <a:buClr>
                <a:srgbClr val="8EF4E2"/>
              </a:buClr>
              <a:buFont typeface="Arial" panose="020B0604020202020204" pitchFamily="34" charset="0"/>
              <a:buChar char="•"/>
            </a:pPr>
            <a:r>
              <a:rPr lang="en-US" sz="1800" dirty="0"/>
              <a:t>Add recipes?</a:t>
            </a:r>
          </a:p>
          <a:p>
            <a:pPr marL="742939" lvl="1" indent="-285750">
              <a:buClr>
                <a:srgbClr val="8EF4E2"/>
              </a:buClr>
              <a:buFont typeface="Arial" panose="020B0604020202020204" pitchFamily="34" charset="0"/>
              <a:buChar char="•"/>
            </a:pPr>
            <a:r>
              <a:rPr lang="en-US" sz="1800" dirty="0"/>
              <a:t>Face ID recognition to identify customer and age?</a:t>
            </a:r>
          </a:p>
          <a:p>
            <a:pPr marL="742939" lvl="1" indent="-285750">
              <a:buClr>
                <a:srgbClr val="8EF4E2"/>
              </a:buClr>
              <a:buFont typeface="Arial" panose="020B0604020202020204" pitchFamily="34" charset="0"/>
              <a:buChar char="•"/>
            </a:pPr>
            <a:r>
              <a:rPr lang="en-US" sz="1800" dirty="0"/>
              <a:t>And more wild ideas…</a:t>
            </a:r>
          </a:p>
          <a:p>
            <a:pPr marL="285750" indent="-285750">
              <a:buClr>
                <a:srgbClr val="8EF4E2"/>
              </a:buClr>
              <a:buFont typeface="Arial" panose="020B0604020202020204" pitchFamily="34" charset="0"/>
              <a:buChar char="•"/>
            </a:pPr>
            <a:r>
              <a:rPr lang="en-US" sz="2000" dirty="0"/>
              <a:t>Finalize version one based </a:t>
            </a:r>
            <a:br>
              <a:rPr lang="en-US" sz="2000" dirty="0"/>
            </a:br>
            <a:r>
              <a:rPr lang="en-US" sz="2000" dirty="0"/>
              <a:t>on ideas and trial prototypes</a:t>
            </a:r>
          </a:p>
          <a:p>
            <a:pPr marL="285750" indent="-285750">
              <a:buClr>
                <a:srgbClr val="8EF4E2"/>
              </a:buClr>
              <a:buFont typeface="Arial" panose="020B0604020202020204" pitchFamily="34" charset="0"/>
              <a:buChar char="•"/>
            </a:pPr>
            <a:r>
              <a:rPr lang="en-US" sz="2000" dirty="0"/>
              <a:t>Go for a pilot for rollout – anyone interested?</a:t>
            </a:r>
          </a:p>
          <a:p>
            <a:pPr marL="285750" indent="-285750">
              <a:buClr>
                <a:srgbClr val="8EF4E2"/>
              </a:buClr>
              <a:buFont typeface="Arial" panose="020B0604020202020204" pitchFamily="34" charset="0"/>
              <a:buChar char="•"/>
            </a:pPr>
            <a:endParaRPr lang="en-US" sz="1800" dirty="0"/>
          </a:p>
          <a:p>
            <a:pPr marL="285750" indent="-285750">
              <a:buClr>
                <a:srgbClr val="8EF4E2"/>
              </a:buClr>
              <a:buFont typeface="Arial" panose="020B0604020202020204" pitchFamily="34" charset="0"/>
              <a:buChar char="•"/>
            </a:pPr>
            <a:r>
              <a:rPr lang="en-US" sz="2000" dirty="0"/>
              <a:t>Stay tuned …</a:t>
            </a:r>
          </a:p>
          <a:p>
            <a:pPr marL="285750" indent="-285750">
              <a:buClr>
                <a:srgbClr val="8EF4E2"/>
              </a:buClr>
              <a:buFont typeface="Arial" panose="020B0604020202020204" pitchFamily="34" charset="0"/>
              <a:buChar char="•"/>
            </a:pPr>
            <a:endParaRPr lang="en-US" sz="1800" dirty="0"/>
          </a:p>
        </p:txBody>
      </p:sp>
      <p:pic>
        <p:nvPicPr>
          <p:cNvPr id="7" name="Picture 6">
            <a:extLst>
              <a:ext uri="{FF2B5EF4-FFF2-40B4-BE49-F238E27FC236}">
                <a16:creationId xmlns:a16="http://schemas.microsoft.com/office/drawing/2014/main" id="{CF9F0C70-AF4E-4255-BEE1-407BFC053800}"/>
              </a:ext>
            </a:extLst>
          </p:cNvPr>
          <p:cNvPicPr>
            <a:picLocks noChangeAspect="1"/>
          </p:cNvPicPr>
          <p:nvPr/>
        </p:nvPicPr>
        <p:blipFill>
          <a:blip r:embed="rId4"/>
          <a:stretch>
            <a:fillRect/>
          </a:stretch>
        </p:blipFill>
        <p:spPr>
          <a:xfrm>
            <a:off x="8380989" y="-962269"/>
            <a:ext cx="498503" cy="871457"/>
          </a:xfrm>
          <a:prstGeom prst="rect">
            <a:avLst/>
          </a:prstGeom>
        </p:spPr>
      </p:pic>
      <p:sp>
        <p:nvSpPr>
          <p:cNvPr id="8" name="Rectangle 7"/>
          <p:cNvSpPr/>
          <p:nvPr/>
        </p:nvSpPr>
        <p:spPr>
          <a:xfrm>
            <a:off x="266184" y="-526540"/>
            <a:ext cx="2929054" cy="369332"/>
          </a:xfrm>
          <a:prstGeom prst="rect">
            <a:avLst/>
          </a:prstGeom>
        </p:spPr>
        <p:txBody>
          <a:bodyPr wrap="square">
            <a:spAutoFit/>
          </a:bodyPr>
          <a:lstStyle/>
          <a:p>
            <a:r>
              <a:rPr lang="is-IS" b="1" dirty="0">
                <a:solidFill>
                  <a:srgbClr val="92D050"/>
                </a:solidFill>
              </a:rPr>
              <a:t>! LS Central ScanPayGo</a:t>
            </a:r>
            <a:endParaRPr lang="en-US" b="1" dirty="0">
              <a:solidFill>
                <a:srgbClr val="92D050"/>
              </a:solidFill>
            </a:endParaRPr>
          </a:p>
        </p:txBody>
      </p:sp>
      <p:cxnSp>
        <p:nvCxnSpPr>
          <p:cNvPr id="9" name="Straight Connector 8">
            <a:extLst>
              <a:ext uri="{FF2B5EF4-FFF2-40B4-BE49-F238E27FC236}">
                <a16:creationId xmlns:a16="http://schemas.microsoft.com/office/drawing/2014/main" id="{A6828BA8-3A80-4E4F-AB2A-AAEAFB104402}"/>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B79FA9-CE33-CC49-9738-D01CFA89D0A8}"/>
              </a:ext>
            </a:extLst>
          </p:cNvPr>
          <p:cNvSpPr txBox="1"/>
          <p:nvPr/>
        </p:nvSpPr>
        <p:spPr>
          <a:xfrm rot="-5400000">
            <a:off x="-743983" y="5607441"/>
            <a:ext cx="2020335" cy="276999"/>
          </a:xfrm>
          <a:prstGeom prst="rect">
            <a:avLst/>
          </a:prstGeom>
          <a:noFill/>
        </p:spPr>
        <p:txBody>
          <a:bodyPr wrap="square" rtlCol="0">
            <a:spAutoFit/>
          </a:bodyPr>
          <a:lstStyle/>
          <a:p>
            <a:r>
              <a:rPr lang="is-IS" sz="1200" b="1" dirty="0">
                <a:solidFill>
                  <a:schemeClr val="bg1"/>
                </a:solidFill>
              </a:rPr>
              <a:t>LS Central ScanPayGo</a:t>
            </a:r>
            <a:endParaRPr lang="en-US" sz="1200" b="1" dirty="0">
              <a:solidFill>
                <a:schemeClr val="bg1"/>
              </a:solidFill>
            </a:endParaRPr>
          </a:p>
        </p:txBody>
      </p:sp>
      <p:sp>
        <p:nvSpPr>
          <p:cNvPr id="12" name="Rectangle 11">
            <a:extLst>
              <a:ext uri="{FF2B5EF4-FFF2-40B4-BE49-F238E27FC236}">
                <a16:creationId xmlns:a16="http://schemas.microsoft.com/office/drawing/2014/main" id="{D9EAA2C4-E7B6-1546-8055-A4D69664BD56}"/>
              </a:ext>
            </a:extLst>
          </p:cNvPr>
          <p:cNvSpPr/>
          <p:nvPr/>
        </p:nvSpPr>
        <p:spPr>
          <a:xfrm>
            <a:off x="542875"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966460223"/>
      </p:ext>
    </p:extLst>
  </p:cSld>
  <p:clrMapOvr>
    <a:masterClrMapping/>
  </p:clrMapOvr>
  <mc:AlternateContent xmlns:mc="http://schemas.openxmlformats.org/markup-compatibility/2006" xmlns:p14="http://schemas.microsoft.com/office/powerpoint/2010/main">
    <mc:Choice Requires="p14">
      <p:transition spd="slow" p14:dur="2000" advTm="85870"/>
    </mc:Choice>
    <mc:Fallback xmlns="">
      <p:transition spd="slow" advTm="858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flying through the air on a cloudy day&#10;&#10;Description automatically generated">
            <a:extLst>
              <a:ext uri="{FF2B5EF4-FFF2-40B4-BE49-F238E27FC236}">
                <a16:creationId xmlns:a16="http://schemas.microsoft.com/office/drawing/2014/main" id="{441CCF5E-549B-3542-AD0E-55ED35EECBBC}"/>
              </a:ext>
            </a:extLst>
          </p:cNvPr>
          <p:cNvPicPr>
            <a:picLocks noGrp="1" noChangeAspect="1"/>
          </p:cNvPicPr>
          <p:nvPr>
            <p:ph type="pic" sz="quarter" idx="10"/>
          </p:nvPr>
        </p:nvPicPr>
        <p:blipFill rotWithShape="1">
          <a:blip r:embed="rId3"/>
          <a:srcRect l="15858" t="52876" r="18750"/>
          <a:stretch/>
        </p:blipFill>
        <p:spPr>
          <a:xfrm>
            <a:off x="5054601" y="0"/>
            <a:ext cx="7137399" cy="6857999"/>
          </a:xfrm>
        </p:spPr>
      </p:pic>
      <p:sp>
        <p:nvSpPr>
          <p:cNvPr id="2" name="Text Placeholder 1">
            <a:extLst>
              <a:ext uri="{FF2B5EF4-FFF2-40B4-BE49-F238E27FC236}">
                <a16:creationId xmlns:a16="http://schemas.microsoft.com/office/drawing/2014/main" id="{53A62AAD-3FF9-448E-A203-D5B13774E3BF}"/>
              </a:ext>
            </a:extLst>
          </p:cNvPr>
          <p:cNvSpPr>
            <a:spLocks noGrp="1"/>
          </p:cNvSpPr>
          <p:nvPr>
            <p:ph type="body" sz="quarter" idx="11"/>
          </p:nvPr>
        </p:nvSpPr>
        <p:spPr/>
        <p:txBody>
          <a:bodyPr/>
          <a:lstStyle/>
          <a:p>
            <a:pPr marL="0" indent="0">
              <a:buNone/>
            </a:pPr>
            <a:r>
              <a:rPr lang="en-US" sz="4800" b="1" dirty="0"/>
              <a:t>Questions?</a:t>
            </a:r>
          </a:p>
        </p:txBody>
      </p:sp>
    </p:spTree>
    <p:extLst>
      <p:ext uri="{BB962C8B-B14F-4D97-AF65-F5344CB8AC3E}">
        <p14:creationId xmlns:p14="http://schemas.microsoft.com/office/powerpoint/2010/main" val="360011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2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6E05038-F13F-D744-B07E-5C4A3551265E}"/>
              </a:ext>
            </a:extLst>
          </p:cNvPr>
          <p:cNvSpPr txBox="1"/>
          <p:nvPr/>
        </p:nvSpPr>
        <p:spPr>
          <a:xfrm>
            <a:off x="748826" y="553656"/>
            <a:ext cx="10943200" cy="646331"/>
          </a:xfrm>
          <a:prstGeom prst="rect">
            <a:avLst/>
          </a:prstGeom>
          <a:noFill/>
        </p:spPr>
        <p:txBody>
          <a:bodyPr wrap="square" rtlCol="0">
            <a:spAutoFit/>
          </a:bodyPr>
          <a:lstStyle/>
          <a:p>
            <a:r>
              <a:rPr lang="en-US" sz="3600" dirty="0">
                <a:solidFill>
                  <a:schemeClr val="bg1"/>
                </a:solidFill>
                <a:latin typeface="+mj-lt"/>
              </a:rPr>
              <a:t>Mobile apps for LS Central</a:t>
            </a:r>
          </a:p>
        </p:txBody>
      </p:sp>
      <p:sp>
        <p:nvSpPr>
          <p:cNvPr id="59" name="Text Placeholder 3">
            <a:extLst>
              <a:ext uri="{FF2B5EF4-FFF2-40B4-BE49-F238E27FC236}">
                <a16:creationId xmlns:a16="http://schemas.microsoft.com/office/drawing/2014/main" id="{A2FF167F-8F0E-406D-8897-B556BAAC3FC8}"/>
              </a:ext>
            </a:extLst>
          </p:cNvPr>
          <p:cNvSpPr txBox="1">
            <a:spLocks/>
          </p:cNvSpPr>
          <p:nvPr/>
        </p:nvSpPr>
        <p:spPr>
          <a:xfrm>
            <a:off x="930002" y="2741843"/>
            <a:ext cx="5538222" cy="3663316"/>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ea typeface="+mn-ea"/>
                <a:cs typeface="+mn-cs"/>
              </a:rPr>
              <a:t>Mobile POS</a:t>
            </a:r>
          </a:p>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lang="en-US" sz="2400" b="1" dirty="0">
                <a:solidFill>
                  <a:prstClr val="white"/>
                </a:solidFill>
              </a:rPr>
              <a:t>Mobile inventory</a:t>
            </a:r>
          </a:p>
          <a:p>
            <a:pPr marL="285750" indent="-285750">
              <a:buClr>
                <a:srgbClr val="8EF4E2"/>
              </a:buClr>
              <a:buFont typeface="Arial" panose="020B0604020202020204" pitchFamily="34" charset="0"/>
              <a:buChar char="•"/>
              <a:defRPr/>
            </a:pPr>
            <a:r>
              <a:rPr lang="en-US" sz="2400" b="1" dirty="0">
                <a:solidFill>
                  <a:prstClr val="white"/>
                </a:solidFill>
              </a:rPr>
              <a:t>LS Central </a:t>
            </a:r>
            <a:r>
              <a:rPr lang="en-US" sz="2400" b="1" dirty="0" err="1">
                <a:solidFill>
                  <a:prstClr val="white"/>
                </a:solidFill>
              </a:rPr>
              <a:t>AppShell</a:t>
            </a:r>
            <a:endParaRPr lang="en-US" sz="2400" b="1" dirty="0">
              <a:solidFill>
                <a:prstClr val="white"/>
              </a:solidFill>
            </a:endParaRPr>
          </a:p>
          <a:p>
            <a:pPr marL="285750" indent="-285750">
              <a:buClr>
                <a:srgbClr val="8EF4E2"/>
              </a:buClr>
              <a:buFont typeface="Arial" panose="020B0604020202020204" pitchFamily="34" charset="0"/>
              <a:buChar char="•"/>
              <a:defRPr/>
            </a:pPr>
            <a:r>
              <a:rPr lang="en-US" sz="2400" b="1" dirty="0">
                <a:solidFill>
                  <a:prstClr val="white"/>
                </a:solidFill>
              </a:rPr>
              <a:t>LS Central </a:t>
            </a:r>
            <a:r>
              <a:rPr lang="en-US" sz="2400" b="1" dirty="0" err="1">
                <a:solidFill>
                  <a:prstClr val="white"/>
                </a:solidFill>
              </a:rPr>
              <a:t>ScanPayGo</a:t>
            </a:r>
            <a:r>
              <a:rPr lang="en-US" sz="2400" b="1" dirty="0">
                <a:solidFill>
                  <a:prstClr val="white"/>
                </a:solidFill>
              </a:rPr>
              <a:t> *</a:t>
            </a:r>
          </a:p>
          <a:p>
            <a:pPr marL="285750" indent="-285750">
              <a:buClr>
                <a:srgbClr val="8EF4E2"/>
              </a:buClr>
              <a:buFont typeface="Arial" panose="020B0604020202020204" pitchFamily="34" charset="0"/>
              <a:buChar char="•"/>
              <a:defRPr/>
            </a:pPr>
            <a:endParaRPr lang="en-US" sz="2400" b="1" dirty="0">
              <a:solidFill>
                <a:prstClr val="white"/>
              </a:solidFill>
            </a:endParaRPr>
          </a:p>
          <a:p>
            <a:pPr>
              <a:buClr>
                <a:srgbClr val="8EF4E2"/>
              </a:buClr>
              <a:buFont typeface="Wingdings" panose="05000000000000000000" pitchFamily="2" charset="2"/>
              <a:buChar char="Ø"/>
              <a:defRPr/>
            </a:pPr>
            <a:r>
              <a:rPr lang="en-US" sz="2400" dirty="0">
                <a:solidFill>
                  <a:prstClr val="white"/>
                </a:solidFill>
              </a:rPr>
              <a:t> Developed to support </a:t>
            </a:r>
            <a:br>
              <a:rPr lang="en-US" sz="2400" dirty="0">
                <a:solidFill>
                  <a:prstClr val="white"/>
                </a:solidFill>
              </a:rPr>
            </a:br>
            <a:r>
              <a:rPr lang="en-US" sz="2400" dirty="0">
                <a:solidFill>
                  <a:prstClr val="white"/>
                </a:solidFill>
              </a:rPr>
              <a:t> business processes</a:t>
            </a:r>
            <a:endParaRPr lang="en-US" sz="2400" b="1" dirty="0">
              <a:solidFill>
                <a:prstClr val="white"/>
              </a:solidFill>
            </a:endParaRPr>
          </a:p>
        </p:txBody>
      </p:sp>
      <p:cxnSp>
        <p:nvCxnSpPr>
          <p:cNvPr id="65" name="Straight Connector 64">
            <a:extLst>
              <a:ext uri="{FF2B5EF4-FFF2-40B4-BE49-F238E27FC236}">
                <a16:creationId xmlns:a16="http://schemas.microsoft.com/office/drawing/2014/main" id="{E932DB1A-984D-43C9-BAFA-DF7D825AB964}"/>
              </a:ext>
            </a:extLst>
          </p:cNvPr>
          <p:cNvCxnSpPr>
            <a:cxnSpLocks/>
          </p:cNvCxnSpPr>
          <p:nvPr/>
        </p:nvCxnSpPr>
        <p:spPr>
          <a:xfrm>
            <a:off x="6432308" y="2154748"/>
            <a:ext cx="35916" cy="32856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B56A7CD-9DE1-C645-B7D4-8284FEE35B62}"/>
              </a:ext>
            </a:extLst>
          </p:cNvPr>
          <p:cNvGrpSpPr/>
          <p:nvPr/>
        </p:nvGrpSpPr>
        <p:grpSpPr>
          <a:xfrm>
            <a:off x="6937674" y="2307890"/>
            <a:ext cx="4121593" cy="1789154"/>
            <a:chOff x="677609" y="2238253"/>
            <a:chExt cx="4121593" cy="1789154"/>
          </a:xfrm>
        </p:grpSpPr>
        <p:pic>
          <p:nvPicPr>
            <p:cNvPr id="23" name="Graphic 22">
              <a:extLst>
                <a:ext uri="{FF2B5EF4-FFF2-40B4-BE49-F238E27FC236}">
                  <a16:creationId xmlns:a16="http://schemas.microsoft.com/office/drawing/2014/main" id="{A4A5911C-165E-7644-8EB7-9BF1099CC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882" y="3329370"/>
              <a:ext cx="698037" cy="698037"/>
            </a:xfrm>
            <a:prstGeom prst="rect">
              <a:avLst/>
            </a:prstGeom>
          </p:spPr>
        </p:pic>
        <p:pic>
          <p:nvPicPr>
            <p:cNvPr id="28" name="Graphic 27">
              <a:extLst>
                <a:ext uri="{FF2B5EF4-FFF2-40B4-BE49-F238E27FC236}">
                  <a16:creationId xmlns:a16="http://schemas.microsoft.com/office/drawing/2014/main" id="{5315BE35-F7F1-7848-821D-1A62E4341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845" y="2238253"/>
              <a:ext cx="1007178" cy="1007178"/>
            </a:xfrm>
            <a:prstGeom prst="rect">
              <a:avLst/>
            </a:prstGeom>
          </p:spPr>
        </p:pic>
        <p:pic>
          <p:nvPicPr>
            <p:cNvPr id="85" name="Graphic 84">
              <a:extLst>
                <a:ext uri="{FF2B5EF4-FFF2-40B4-BE49-F238E27FC236}">
                  <a16:creationId xmlns:a16="http://schemas.microsoft.com/office/drawing/2014/main" id="{B18871EC-23EB-7949-9CDC-47DE109990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8267" y="3293813"/>
              <a:ext cx="620935" cy="620935"/>
            </a:xfrm>
            <a:prstGeom prst="rect">
              <a:avLst/>
            </a:prstGeom>
          </p:spPr>
        </p:pic>
        <p:cxnSp>
          <p:nvCxnSpPr>
            <p:cNvPr id="89" name="Straight Arrow Connector 88">
              <a:extLst>
                <a:ext uri="{FF2B5EF4-FFF2-40B4-BE49-F238E27FC236}">
                  <a16:creationId xmlns:a16="http://schemas.microsoft.com/office/drawing/2014/main" id="{5C21268B-002A-D94E-A60A-7C3F14046C4B}"/>
                </a:ext>
              </a:extLst>
            </p:cNvPr>
            <p:cNvCxnSpPr>
              <a:cxnSpLocks/>
            </p:cNvCxnSpPr>
            <p:nvPr/>
          </p:nvCxnSpPr>
          <p:spPr>
            <a:xfrm flipV="1">
              <a:off x="1585578" y="2926913"/>
              <a:ext cx="767483" cy="328128"/>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004A445-5A86-4210-8981-3EC709BF5D95}"/>
                </a:ext>
              </a:extLst>
            </p:cNvPr>
            <p:cNvCxnSpPr>
              <a:cxnSpLocks/>
            </p:cNvCxnSpPr>
            <p:nvPr/>
          </p:nvCxnSpPr>
          <p:spPr>
            <a:xfrm>
              <a:off x="3547479" y="2920796"/>
              <a:ext cx="630788" cy="276808"/>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1FEC45D-1400-40EC-AF95-589390968E5B}"/>
                </a:ext>
              </a:extLst>
            </p:cNvPr>
            <p:cNvPicPr>
              <a:picLocks noChangeAspect="1"/>
            </p:cNvPicPr>
            <p:nvPr/>
          </p:nvPicPr>
          <p:blipFill>
            <a:blip r:embed="rId9"/>
            <a:stretch>
              <a:fillRect/>
            </a:stretch>
          </p:blipFill>
          <p:spPr>
            <a:xfrm>
              <a:off x="677609" y="3846096"/>
              <a:ext cx="120317" cy="120317"/>
            </a:xfrm>
            <a:prstGeom prst="rect">
              <a:avLst/>
            </a:prstGeom>
          </p:spPr>
        </p:pic>
        <p:pic>
          <p:nvPicPr>
            <p:cNvPr id="15" name="Picture 14">
              <a:extLst>
                <a:ext uri="{FF2B5EF4-FFF2-40B4-BE49-F238E27FC236}">
                  <a16:creationId xmlns:a16="http://schemas.microsoft.com/office/drawing/2014/main" id="{32CE96AE-BB2E-4874-8C93-EDF592B05C2D}"/>
                </a:ext>
              </a:extLst>
            </p:cNvPr>
            <p:cNvPicPr>
              <a:picLocks noChangeAspect="1"/>
            </p:cNvPicPr>
            <p:nvPr/>
          </p:nvPicPr>
          <p:blipFill>
            <a:blip r:embed="rId10"/>
            <a:stretch>
              <a:fillRect/>
            </a:stretch>
          </p:blipFill>
          <p:spPr>
            <a:xfrm>
              <a:off x="688821" y="3347603"/>
              <a:ext cx="150004" cy="150004"/>
            </a:xfrm>
            <a:prstGeom prst="rect">
              <a:avLst/>
            </a:prstGeom>
          </p:spPr>
        </p:pic>
        <p:pic>
          <p:nvPicPr>
            <p:cNvPr id="16" name="Picture 15">
              <a:extLst>
                <a:ext uri="{FF2B5EF4-FFF2-40B4-BE49-F238E27FC236}">
                  <a16:creationId xmlns:a16="http://schemas.microsoft.com/office/drawing/2014/main" id="{366CD895-0FB7-4DE2-9441-EB82DE026DC4}"/>
                </a:ext>
              </a:extLst>
            </p:cNvPr>
            <p:cNvPicPr>
              <a:picLocks noChangeAspect="1"/>
            </p:cNvPicPr>
            <p:nvPr/>
          </p:nvPicPr>
          <p:blipFill>
            <a:blip r:embed="rId11"/>
            <a:stretch>
              <a:fillRect/>
            </a:stretch>
          </p:blipFill>
          <p:spPr>
            <a:xfrm>
              <a:off x="685073" y="3593048"/>
              <a:ext cx="141061" cy="141061"/>
            </a:xfrm>
            <a:prstGeom prst="rect">
              <a:avLst/>
            </a:prstGeom>
          </p:spPr>
        </p:pic>
      </p:grpSp>
      <p:sp>
        <p:nvSpPr>
          <p:cNvPr id="4" name="Rectangle 3">
            <a:extLst>
              <a:ext uri="{FF2B5EF4-FFF2-40B4-BE49-F238E27FC236}">
                <a16:creationId xmlns:a16="http://schemas.microsoft.com/office/drawing/2014/main" id="{D3830BF9-DAC8-FE49-8696-E8981A77F6CB}"/>
              </a:ext>
            </a:extLst>
          </p:cNvPr>
          <p:cNvSpPr/>
          <p:nvPr/>
        </p:nvSpPr>
        <p:spPr>
          <a:xfrm>
            <a:off x="930003" y="6405159"/>
            <a:ext cx="1027397" cy="276999"/>
          </a:xfrm>
          <a:prstGeom prst="rect">
            <a:avLst/>
          </a:prstGeom>
        </p:spPr>
        <p:txBody>
          <a:bodyPr wrap="none">
            <a:spAutoFit/>
          </a:bodyPr>
          <a:lstStyle/>
          <a:p>
            <a:pPr lvl="0">
              <a:defRPr/>
            </a:pPr>
            <a:r>
              <a:rPr lang="en-US" sz="1200" dirty="0">
                <a:solidFill>
                  <a:prstClr val="white"/>
                </a:solidFill>
              </a:rPr>
              <a:t>* unreleased</a:t>
            </a:r>
          </a:p>
        </p:txBody>
      </p:sp>
      <p:cxnSp>
        <p:nvCxnSpPr>
          <p:cNvPr id="20" name="Straight Connector 19">
            <a:extLst>
              <a:ext uri="{FF2B5EF4-FFF2-40B4-BE49-F238E27FC236}">
                <a16:creationId xmlns:a16="http://schemas.microsoft.com/office/drawing/2014/main" id="{64F37665-3F8B-D94C-93A6-270A963D5CC2}"/>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6CCAA3D-645C-6F4A-A515-688AB4511019}"/>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1237489257"/>
      </p:ext>
    </p:extLst>
  </p:cSld>
  <p:clrMapOvr>
    <a:masterClrMapping/>
  </p:clrMapOvr>
  <mc:AlternateContent xmlns:mc="http://schemas.openxmlformats.org/markup-compatibility/2006" xmlns:p14="http://schemas.microsoft.com/office/powerpoint/2010/main">
    <mc:Choice Requires="p14">
      <p:transition spd="slow" p14:dur="2000" advTm="78705"/>
    </mc:Choice>
    <mc:Fallback xmlns="">
      <p:transition spd="slow" advTm="787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D4F6490-7DD7-9348-84B9-3CAF79CF8D41}"/>
              </a:ext>
            </a:extLst>
          </p:cNvPr>
          <p:cNvGrpSpPr/>
          <p:nvPr/>
        </p:nvGrpSpPr>
        <p:grpSpPr>
          <a:xfrm>
            <a:off x="1917352" y="2640784"/>
            <a:ext cx="1291570" cy="2588495"/>
            <a:chOff x="3143672" y="1846720"/>
            <a:chExt cx="1579006" cy="3164559"/>
          </a:xfrm>
        </p:grpSpPr>
        <p:pic>
          <p:nvPicPr>
            <p:cNvPr id="9" name="Picture 8">
              <a:extLst>
                <a:ext uri="{FF2B5EF4-FFF2-40B4-BE49-F238E27FC236}">
                  <a16:creationId xmlns:a16="http://schemas.microsoft.com/office/drawing/2014/main" id="{E29C3D46-26FE-D14F-95EF-1DD6FB246A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8258" y="1979769"/>
              <a:ext cx="1483543" cy="2637407"/>
            </a:xfrm>
            <a:prstGeom prst="rect">
              <a:avLst/>
            </a:prstGeom>
          </p:spPr>
        </p:pic>
        <p:pic>
          <p:nvPicPr>
            <p:cNvPr id="11" name="Picture 10">
              <a:extLst>
                <a:ext uri="{FF2B5EF4-FFF2-40B4-BE49-F238E27FC236}">
                  <a16:creationId xmlns:a16="http://schemas.microsoft.com/office/drawing/2014/main" id="{9351141C-DC15-C54B-B617-E93693B93E7A}"/>
                </a:ext>
              </a:extLst>
            </p:cNvPr>
            <p:cNvPicPr>
              <a:picLocks noChangeAspect="1"/>
            </p:cNvPicPr>
            <p:nvPr/>
          </p:nvPicPr>
          <p:blipFill>
            <a:blip r:embed="rId5"/>
            <a:stretch>
              <a:fillRect/>
            </a:stretch>
          </p:blipFill>
          <p:spPr>
            <a:xfrm>
              <a:off x="3143672" y="1846720"/>
              <a:ext cx="1579006" cy="3164559"/>
            </a:xfrm>
            <a:prstGeom prst="rect">
              <a:avLst/>
            </a:prstGeom>
          </p:spPr>
        </p:pic>
      </p:grpSp>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883077" y="550571"/>
            <a:ext cx="6535208" cy="717842"/>
          </a:xfrm>
        </p:spPr>
        <p:txBody>
          <a:bodyPr>
            <a:normAutofit/>
          </a:bodyPr>
          <a:lstStyle/>
          <a:p>
            <a:r>
              <a:rPr lang="en-US" dirty="0"/>
              <a:t>The apps</a:t>
            </a:r>
          </a:p>
        </p:txBody>
      </p:sp>
      <p:sp>
        <p:nvSpPr>
          <p:cNvPr id="13" name="TextBox 12">
            <a:extLst>
              <a:ext uri="{FF2B5EF4-FFF2-40B4-BE49-F238E27FC236}">
                <a16:creationId xmlns:a16="http://schemas.microsoft.com/office/drawing/2014/main" id="{9AB1DEEC-BC21-45F7-AF26-682B0BCBA6DE}"/>
              </a:ext>
            </a:extLst>
          </p:cNvPr>
          <p:cNvSpPr txBox="1"/>
          <p:nvPr/>
        </p:nvSpPr>
        <p:spPr>
          <a:xfrm>
            <a:off x="1674442" y="5310737"/>
            <a:ext cx="17558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LS Central </a:t>
            </a:r>
            <a:r>
              <a:rPr kumimoji="0" lang="en-US" sz="1200" b="0" i="0" u="none" strike="noStrike" kern="1200" cap="none" spc="0" normalizeH="0" baseline="0" noProof="0" dirty="0" err="1">
                <a:ln>
                  <a:noFill/>
                </a:ln>
                <a:solidFill>
                  <a:prstClr val="white"/>
                </a:solidFill>
                <a:effectLst/>
                <a:uLnTx/>
                <a:uFillTx/>
                <a:latin typeface="Segoe UI"/>
                <a:ea typeface="+mn-ea"/>
                <a:cs typeface="+mn-cs"/>
              </a:rPr>
              <a:t>AppShell</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BEF4E9F7-8A8D-4632-BA6E-58D1F5740424}"/>
              </a:ext>
            </a:extLst>
          </p:cNvPr>
          <p:cNvSpPr txBox="1"/>
          <p:nvPr/>
        </p:nvSpPr>
        <p:spPr>
          <a:xfrm>
            <a:off x="3858401" y="5360196"/>
            <a:ext cx="17558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Mobile POS</a:t>
            </a:r>
          </a:p>
        </p:txBody>
      </p:sp>
      <p:sp>
        <p:nvSpPr>
          <p:cNvPr id="23" name="TextBox 22">
            <a:extLst>
              <a:ext uri="{FF2B5EF4-FFF2-40B4-BE49-F238E27FC236}">
                <a16:creationId xmlns:a16="http://schemas.microsoft.com/office/drawing/2014/main" id="{A3966A3B-6017-470C-9C54-28E833F8B25D}"/>
              </a:ext>
            </a:extLst>
          </p:cNvPr>
          <p:cNvSpPr txBox="1"/>
          <p:nvPr/>
        </p:nvSpPr>
        <p:spPr>
          <a:xfrm>
            <a:off x="6273791" y="5419818"/>
            <a:ext cx="17558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Mobile Inventory</a:t>
            </a:r>
          </a:p>
        </p:txBody>
      </p:sp>
      <p:pic>
        <p:nvPicPr>
          <p:cNvPr id="30" name="Picture 29">
            <a:extLst>
              <a:ext uri="{FF2B5EF4-FFF2-40B4-BE49-F238E27FC236}">
                <a16:creationId xmlns:a16="http://schemas.microsoft.com/office/drawing/2014/main" id="{D40C7A5A-21BD-40C2-BEA4-43A120A312F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5967" r="25034"/>
          <a:stretch/>
        </p:blipFill>
        <p:spPr>
          <a:xfrm>
            <a:off x="3983938" y="2359881"/>
            <a:ext cx="1514837" cy="3091546"/>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851F6A46-056C-4BDD-9F52-4F988D835F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0681" y="2871580"/>
            <a:ext cx="1181349" cy="2101227"/>
          </a:xfrm>
          <a:prstGeom prst="rect">
            <a:avLst/>
          </a:prstGeom>
        </p:spPr>
      </p:pic>
      <p:sp>
        <p:nvSpPr>
          <p:cNvPr id="33" name="TextBox 32">
            <a:extLst>
              <a:ext uri="{FF2B5EF4-FFF2-40B4-BE49-F238E27FC236}">
                <a16:creationId xmlns:a16="http://schemas.microsoft.com/office/drawing/2014/main" id="{532AD978-64FD-4FDD-B671-74423E9FFD2E}"/>
              </a:ext>
            </a:extLst>
          </p:cNvPr>
          <p:cNvSpPr txBox="1"/>
          <p:nvPr/>
        </p:nvSpPr>
        <p:spPr>
          <a:xfrm>
            <a:off x="8319030" y="5380791"/>
            <a:ext cx="17558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LS Central </a:t>
            </a:r>
            <a:r>
              <a:rPr kumimoji="0" lang="en-US" sz="1200" b="0" i="0" u="none" strike="noStrike" kern="1200" cap="none" spc="0" normalizeH="0" baseline="0" noProof="0" dirty="0" err="1">
                <a:ln>
                  <a:noFill/>
                </a:ln>
                <a:solidFill>
                  <a:prstClr val="white"/>
                </a:solidFill>
                <a:effectLst/>
                <a:uLnTx/>
                <a:uFillTx/>
                <a:latin typeface="Segoe UI"/>
                <a:ea typeface="+mn-ea"/>
                <a:cs typeface="+mn-cs"/>
              </a:rPr>
              <a:t>ScanPayGo</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E00180F7-8B65-4A5D-B858-62C1FE21E381}"/>
              </a:ext>
            </a:extLst>
          </p:cNvPr>
          <p:cNvSpPr/>
          <p:nvPr/>
        </p:nvSpPr>
        <p:spPr>
          <a:xfrm>
            <a:off x="1448506" y="1996649"/>
            <a:ext cx="4127758" cy="3661142"/>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3F638F0E-6C79-43AE-AE67-1F00318B0B7B}"/>
              </a:ext>
            </a:extLst>
          </p:cNvPr>
          <p:cNvSpPr/>
          <p:nvPr/>
        </p:nvSpPr>
        <p:spPr>
          <a:xfrm>
            <a:off x="6058059" y="1996649"/>
            <a:ext cx="1966120" cy="3661142"/>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A79785FC-6BB2-49A3-A220-57180E8B6EE2}"/>
              </a:ext>
            </a:extLst>
          </p:cNvPr>
          <p:cNvSpPr/>
          <p:nvPr/>
        </p:nvSpPr>
        <p:spPr>
          <a:xfrm>
            <a:off x="8242987" y="2006802"/>
            <a:ext cx="1907967" cy="3661141"/>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49AA62B6-4D29-4856-8AA5-E8BE033EC359}"/>
              </a:ext>
            </a:extLst>
          </p:cNvPr>
          <p:cNvPicPr>
            <a:picLocks noChangeAspect="1"/>
          </p:cNvPicPr>
          <p:nvPr/>
        </p:nvPicPr>
        <p:blipFill>
          <a:blip r:embed="rId8"/>
          <a:stretch>
            <a:fillRect/>
          </a:stretch>
        </p:blipFill>
        <p:spPr>
          <a:xfrm>
            <a:off x="8363433" y="2285522"/>
            <a:ext cx="1667073" cy="2914291"/>
          </a:xfrm>
          <a:prstGeom prst="rect">
            <a:avLst/>
          </a:prstGeom>
        </p:spPr>
      </p:pic>
      <p:pic>
        <p:nvPicPr>
          <p:cNvPr id="28" name="Picture 27">
            <a:extLst>
              <a:ext uri="{FF2B5EF4-FFF2-40B4-BE49-F238E27FC236}">
                <a16:creationId xmlns:a16="http://schemas.microsoft.com/office/drawing/2014/main" id="{3CD053B7-CC8A-4709-A9A9-3564A8F524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7376" y="2064532"/>
            <a:ext cx="1396646" cy="3366955"/>
          </a:xfrm>
          <a:prstGeom prst="rect">
            <a:avLst/>
          </a:prstGeom>
        </p:spPr>
      </p:pic>
      <p:pic>
        <p:nvPicPr>
          <p:cNvPr id="29" name="Picture 28" descr="A screenshot of a cell phone&#10;&#10;Description automatically generated">
            <a:extLst>
              <a:ext uri="{FF2B5EF4-FFF2-40B4-BE49-F238E27FC236}">
                <a16:creationId xmlns:a16="http://schemas.microsoft.com/office/drawing/2014/main" id="{774A2486-ACC6-4C33-B885-9E3D7EF19B0E}"/>
              </a:ext>
            </a:extLst>
          </p:cNvPr>
          <p:cNvPicPr>
            <a:picLocks noChangeAspect="1"/>
          </p:cNvPicPr>
          <p:nvPr/>
        </p:nvPicPr>
        <p:blipFill>
          <a:blip r:embed="rId10"/>
          <a:stretch>
            <a:fillRect/>
          </a:stretch>
        </p:blipFill>
        <p:spPr>
          <a:xfrm>
            <a:off x="6478743" y="2241214"/>
            <a:ext cx="1293911" cy="2731593"/>
          </a:xfrm>
          <a:prstGeom prst="rect">
            <a:avLst/>
          </a:prstGeom>
        </p:spPr>
      </p:pic>
      <p:cxnSp>
        <p:nvCxnSpPr>
          <p:cNvPr id="25" name="Straight Connector 24">
            <a:extLst>
              <a:ext uri="{FF2B5EF4-FFF2-40B4-BE49-F238E27FC236}">
                <a16:creationId xmlns:a16="http://schemas.microsoft.com/office/drawing/2014/main" id="{2A04AB0B-7797-A645-99CF-A9E6D911CF44}"/>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A848999-21E6-DB4E-ABF5-5B1C79CE9815}"/>
              </a:ext>
            </a:extLst>
          </p:cNvPr>
          <p:cNvGrpSpPr/>
          <p:nvPr/>
        </p:nvGrpSpPr>
        <p:grpSpPr>
          <a:xfrm>
            <a:off x="1700033" y="2575342"/>
            <a:ext cx="313661" cy="313661"/>
            <a:chOff x="2062716" y="2195623"/>
            <a:chExt cx="313661" cy="313661"/>
          </a:xfrm>
        </p:grpSpPr>
        <p:sp>
          <p:nvSpPr>
            <p:cNvPr id="2" name="Oval 1">
              <a:extLst>
                <a:ext uri="{FF2B5EF4-FFF2-40B4-BE49-F238E27FC236}">
                  <a16:creationId xmlns:a16="http://schemas.microsoft.com/office/drawing/2014/main" id="{8143D300-9B42-C846-83DE-F09EB9B71BC6}"/>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5" name="Picture 14">
              <a:extLst>
                <a:ext uri="{FF2B5EF4-FFF2-40B4-BE49-F238E27FC236}">
                  <a16:creationId xmlns:a16="http://schemas.microsoft.com/office/drawing/2014/main" id="{E774EEE8-5109-4BDA-AED8-43C8161526A4}"/>
                </a:ext>
              </a:extLst>
            </p:cNvPr>
            <p:cNvPicPr>
              <a:picLocks noChangeAspect="1"/>
            </p:cNvPicPr>
            <p:nvPr/>
          </p:nvPicPr>
          <p:blipFill>
            <a:blip r:embed="rId11"/>
            <a:stretch>
              <a:fillRect/>
            </a:stretch>
          </p:blipFill>
          <p:spPr>
            <a:xfrm>
              <a:off x="2144544" y="2277247"/>
              <a:ext cx="150004" cy="150004"/>
            </a:xfrm>
            <a:prstGeom prst="rect">
              <a:avLst/>
            </a:prstGeom>
          </p:spPr>
        </p:pic>
      </p:grpSp>
      <p:grpSp>
        <p:nvGrpSpPr>
          <p:cNvPr id="3" name="Group 2">
            <a:extLst>
              <a:ext uri="{FF2B5EF4-FFF2-40B4-BE49-F238E27FC236}">
                <a16:creationId xmlns:a16="http://schemas.microsoft.com/office/drawing/2014/main" id="{D94C3B9A-ADF5-ED40-A5BB-5FF4A4CA31BB}"/>
              </a:ext>
            </a:extLst>
          </p:cNvPr>
          <p:cNvGrpSpPr/>
          <p:nvPr/>
        </p:nvGrpSpPr>
        <p:grpSpPr>
          <a:xfrm>
            <a:off x="1701101" y="3293349"/>
            <a:ext cx="313661" cy="313661"/>
            <a:chOff x="3073962" y="2229632"/>
            <a:chExt cx="313661" cy="313661"/>
          </a:xfrm>
        </p:grpSpPr>
        <p:sp>
          <p:nvSpPr>
            <p:cNvPr id="34" name="Oval 33">
              <a:extLst>
                <a:ext uri="{FF2B5EF4-FFF2-40B4-BE49-F238E27FC236}">
                  <a16:creationId xmlns:a16="http://schemas.microsoft.com/office/drawing/2014/main" id="{D07827D4-45B0-9F43-AF02-358D416DE72D}"/>
                </a:ext>
              </a:extLst>
            </p:cNvPr>
            <p:cNvSpPr/>
            <p:nvPr/>
          </p:nvSpPr>
          <p:spPr>
            <a:xfrm>
              <a:off x="3073962" y="2229632"/>
              <a:ext cx="313661" cy="313661"/>
            </a:xfrm>
            <a:prstGeom prst="ellipse">
              <a:avLst/>
            </a:prstGeom>
            <a:solidFill>
              <a:srgbClr val="F05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4" name="Picture 13">
              <a:extLst>
                <a:ext uri="{FF2B5EF4-FFF2-40B4-BE49-F238E27FC236}">
                  <a16:creationId xmlns:a16="http://schemas.microsoft.com/office/drawing/2014/main" id="{BFCE488A-09C6-4871-8BF3-06B7AA91C18C}"/>
                </a:ext>
              </a:extLst>
            </p:cNvPr>
            <p:cNvPicPr>
              <a:picLocks noChangeAspect="1"/>
            </p:cNvPicPr>
            <p:nvPr/>
          </p:nvPicPr>
          <p:blipFill>
            <a:blip r:embed="rId12"/>
            <a:stretch>
              <a:fillRect/>
            </a:stretch>
          </p:blipFill>
          <p:spPr>
            <a:xfrm>
              <a:off x="3170065" y="2326054"/>
              <a:ext cx="120317" cy="120317"/>
            </a:xfrm>
            <a:prstGeom prst="rect">
              <a:avLst/>
            </a:prstGeom>
          </p:spPr>
        </p:pic>
      </p:grpSp>
      <p:grpSp>
        <p:nvGrpSpPr>
          <p:cNvPr id="5" name="Group 4">
            <a:extLst>
              <a:ext uri="{FF2B5EF4-FFF2-40B4-BE49-F238E27FC236}">
                <a16:creationId xmlns:a16="http://schemas.microsoft.com/office/drawing/2014/main" id="{12802015-B312-E944-BA34-43BD56D940AA}"/>
              </a:ext>
            </a:extLst>
          </p:cNvPr>
          <p:cNvGrpSpPr/>
          <p:nvPr/>
        </p:nvGrpSpPr>
        <p:grpSpPr>
          <a:xfrm>
            <a:off x="1703733" y="2946967"/>
            <a:ext cx="313661" cy="313661"/>
            <a:chOff x="2521069" y="2203050"/>
            <a:chExt cx="313661" cy="313661"/>
          </a:xfrm>
        </p:grpSpPr>
        <p:sp>
          <p:nvSpPr>
            <p:cNvPr id="32" name="Oval 31">
              <a:extLst>
                <a:ext uri="{FF2B5EF4-FFF2-40B4-BE49-F238E27FC236}">
                  <a16:creationId xmlns:a16="http://schemas.microsoft.com/office/drawing/2014/main" id="{B3068F24-511B-5346-B546-AAF31254CD98}"/>
                </a:ext>
              </a:extLst>
            </p:cNvPr>
            <p:cNvSpPr/>
            <p:nvPr/>
          </p:nvSpPr>
          <p:spPr>
            <a:xfrm>
              <a:off x="2521069" y="2203050"/>
              <a:ext cx="313661" cy="313661"/>
            </a:xfrm>
            <a:prstGeom prst="ellipse">
              <a:avLst/>
            </a:prstGeom>
            <a:solidFill>
              <a:srgbClr val="8EF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6" name="Picture 15">
              <a:extLst>
                <a:ext uri="{FF2B5EF4-FFF2-40B4-BE49-F238E27FC236}">
                  <a16:creationId xmlns:a16="http://schemas.microsoft.com/office/drawing/2014/main" id="{1C890B9D-CDF1-4396-9E11-8F6EC3F68E84}"/>
                </a:ext>
              </a:extLst>
            </p:cNvPr>
            <p:cNvPicPr>
              <a:picLocks noChangeAspect="1"/>
            </p:cNvPicPr>
            <p:nvPr/>
          </p:nvPicPr>
          <p:blipFill>
            <a:blip r:embed="rId13"/>
            <a:stretch>
              <a:fillRect/>
            </a:stretch>
          </p:blipFill>
          <p:spPr>
            <a:xfrm>
              <a:off x="2607368" y="2277247"/>
              <a:ext cx="141061" cy="141061"/>
            </a:xfrm>
            <a:prstGeom prst="rect">
              <a:avLst/>
            </a:prstGeom>
          </p:spPr>
        </p:pic>
      </p:grpSp>
      <p:grpSp>
        <p:nvGrpSpPr>
          <p:cNvPr id="35" name="Group 34">
            <a:extLst>
              <a:ext uri="{FF2B5EF4-FFF2-40B4-BE49-F238E27FC236}">
                <a16:creationId xmlns:a16="http://schemas.microsoft.com/office/drawing/2014/main" id="{7F20FA8F-EE04-1246-895C-97306654980A}"/>
              </a:ext>
            </a:extLst>
          </p:cNvPr>
          <p:cNvGrpSpPr/>
          <p:nvPr/>
        </p:nvGrpSpPr>
        <p:grpSpPr>
          <a:xfrm>
            <a:off x="3922926" y="2575342"/>
            <a:ext cx="313661" cy="313661"/>
            <a:chOff x="2062716" y="2195623"/>
            <a:chExt cx="313661" cy="313661"/>
          </a:xfrm>
        </p:grpSpPr>
        <p:sp>
          <p:nvSpPr>
            <p:cNvPr id="36" name="Oval 35">
              <a:extLst>
                <a:ext uri="{FF2B5EF4-FFF2-40B4-BE49-F238E27FC236}">
                  <a16:creationId xmlns:a16="http://schemas.microsoft.com/office/drawing/2014/main" id="{7B7F226D-5D83-1947-A758-5279293C2B02}"/>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37" name="Picture 36">
              <a:extLst>
                <a:ext uri="{FF2B5EF4-FFF2-40B4-BE49-F238E27FC236}">
                  <a16:creationId xmlns:a16="http://schemas.microsoft.com/office/drawing/2014/main" id="{E3231051-4412-0547-B06A-49C297DBDA6A}"/>
                </a:ext>
              </a:extLst>
            </p:cNvPr>
            <p:cNvPicPr>
              <a:picLocks noChangeAspect="1"/>
            </p:cNvPicPr>
            <p:nvPr/>
          </p:nvPicPr>
          <p:blipFill>
            <a:blip r:embed="rId11"/>
            <a:stretch>
              <a:fillRect/>
            </a:stretch>
          </p:blipFill>
          <p:spPr>
            <a:xfrm>
              <a:off x="2144544" y="2277247"/>
              <a:ext cx="150004" cy="150004"/>
            </a:xfrm>
            <a:prstGeom prst="rect">
              <a:avLst/>
            </a:prstGeom>
          </p:spPr>
        </p:pic>
      </p:grpSp>
      <p:grpSp>
        <p:nvGrpSpPr>
          <p:cNvPr id="38" name="Group 37">
            <a:extLst>
              <a:ext uri="{FF2B5EF4-FFF2-40B4-BE49-F238E27FC236}">
                <a16:creationId xmlns:a16="http://schemas.microsoft.com/office/drawing/2014/main" id="{44B82386-1AC1-4D4C-9153-7A8AC9D5C25B}"/>
              </a:ext>
            </a:extLst>
          </p:cNvPr>
          <p:cNvGrpSpPr/>
          <p:nvPr/>
        </p:nvGrpSpPr>
        <p:grpSpPr>
          <a:xfrm>
            <a:off x="6218070" y="2136430"/>
            <a:ext cx="313661" cy="313661"/>
            <a:chOff x="2062716" y="2195623"/>
            <a:chExt cx="313661" cy="313661"/>
          </a:xfrm>
        </p:grpSpPr>
        <p:sp>
          <p:nvSpPr>
            <p:cNvPr id="39" name="Oval 38">
              <a:extLst>
                <a:ext uri="{FF2B5EF4-FFF2-40B4-BE49-F238E27FC236}">
                  <a16:creationId xmlns:a16="http://schemas.microsoft.com/office/drawing/2014/main" id="{7FFB4D96-7BBB-AB4A-8717-F6B9B08BECEB}"/>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40" name="Picture 39">
              <a:extLst>
                <a:ext uri="{FF2B5EF4-FFF2-40B4-BE49-F238E27FC236}">
                  <a16:creationId xmlns:a16="http://schemas.microsoft.com/office/drawing/2014/main" id="{7E510906-8F3E-0749-B9FD-ACC361902F67}"/>
                </a:ext>
              </a:extLst>
            </p:cNvPr>
            <p:cNvPicPr>
              <a:picLocks noChangeAspect="1"/>
            </p:cNvPicPr>
            <p:nvPr/>
          </p:nvPicPr>
          <p:blipFill>
            <a:blip r:embed="rId11"/>
            <a:stretch>
              <a:fillRect/>
            </a:stretch>
          </p:blipFill>
          <p:spPr>
            <a:xfrm>
              <a:off x="2144544" y="2277247"/>
              <a:ext cx="150004" cy="150004"/>
            </a:xfrm>
            <a:prstGeom prst="rect">
              <a:avLst/>
            </a:prstGeom>
          </p:spPr>
        </p:pic>
      </p:grpSp>
      <p:sp>
        <p:nvSpPr>
          <p:cNvPr id="41" name="Rectangle 40">
            <a:extLst>
              <a:ext uri="{FF2B5EF4-FFF2-40B4-BE49-F238E27FC236}">
                <a16:creationId xmlns:a16="http://schemas.microsoft.com/office/drawing/2014/main" id="{E5782C40-C1A5-5441-AF8D-3E3900ADD851}"/>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custDataLst>
      <p:tags r:id="rId1"/>
    </p:custDataLst>
    <p:extLst>
      <p:ext uri="{BB962C8B-B14F-4D97-AF65-F5344CB8AC3E}">
        <p14:creationId xmlns:p14="http://schemas.microsoft.com/office/powerpoint/2010/main" val="3521459970"/>
      </p:ext>
    </p:extLst>
  </p:cSld>
  <p:clrMapOvr>
    <a:masterClrMapping/>
  </p:clrMapOvr>
  <mc:AlternateContent xmlns:mc="http://schemas.openxmlformats.org/markup-compatibility/2006" xmlns:p14="http://schemas.microsoft.com/office/powerpoint/2010/main">
    <mc:Choice Requires="p14">
      <p:transition spd="slow" p14:dur="2000" advTm="61193"/>
    </mc:Choice>
    <mc:Fallback xmlns="">
      <p:transition spd="slow" advTm="61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screenshot of a cell phone&#10;&#10;Description automatically generated">
            <a:extLst>
              <a:ext uri="{FF2B5EF4-FFF2-40B4-BE49-F238E27FC236}">
                <a16:creationId xmlns:a16="http://schemas.microsoft.com/office/drawing/2014/main" id="{2DF53186-9A31-8947-8533-64371393A3D6}"/>
              </a:ext>
            </a:extLst>
          </p:cNvPr>
          <p:cNvPicPr>
            <a:picLocks noChangeAspect="1"/>
          </p:cNvPicPr>
          <p:nvPr/>
        </p:nvPicPr>
        <p:blipFill rotWithShape="1">
          <a:blip r:embed="rId3"/>
          <a:srcRect l="4726" t="29994" r="61949" b="4890"/>
          <a:stretch/>
        </p:blipFill>
        <p:spPr>
          <a:xfrm>
            <a:off x="4353743" y="1603693"/>
            <a:ext cx="1923750" cy="3687252"/>
          </a:xfrm>
          <a:prstGeom prst="rect">
            <a:avLst/>
          </a:prstGeom>
        </p:spPr>
      </p:pic>
      <p:pic>
        <p:nvPicPr>
          <p:cNvPr id="85" name="Picture 84" descr="A screenshot of a cell phone&#10;&#10;Description automatically generated">
            <a:extLst>
              <a:ext uri="{FF2B5EF4-FFF2-40B4-BE49-F238E27FC236}">
                <a16:creationId xmlns:a16="http://schemas.microsoft.com/office/drawing/2014/main" id="{70A43CBB-E7C2-5F46-A02B-8885CAC2D340}"/>
              </a:ext>
            </a:extLst>
          </p:cNvPr>
          <p:cNvPicPr>
            <a:picLocks noChangeAspect="1"/>
          </p:cNvPicPr>
          <p:nvPr/>
        </p:nvPicPr>
        <p:blipFill rotWithShape="1">
          <a:blip r:embed="rId3"/>
          <a:srcRect l="55734" t="31716" r="5247" b="4925"/>
          <a:stretch/>
        </p:blipFill>
        <p:spPr>
          <a:xfrm>
            <a:off x="5843714" y="1724229"/>
            <a:ext cx="2252451" cy="3587727"/>
          </a:xfrm>
          <a:prstGeom prst="rect">
            <a:avLst/>
          </a:prstGeom>
        </p:spPr>
      </p:pic>
      <p:sp>
        <p:nvSpPr>
          <p:cNvPr id="4" name="Title 1">
            <a:extLst>
              <a:ext uri="{FF2B5EF4-FFF2-40B4-BE49-F238E27FC236}">
                <a16:creationId xmlns:a16="http://schemas.microsoft.com/office/drawing/2014/main" id="{76C5E174-C0F1-8B4B-9E42-170781AC7FD6}"/>
              </a:ext>
            </a:extLst>
          </p:cNvPr>
          <p:cNvSpPr>
            <a:spLocks noGrp="1"/>
          </p:cNvSpPr>
          <p:nvPr>
            <p:ph type="title" idx="4294967295"/>
          </p:nvPr>
        </p:nvSpPr>
        <p:spPr>
          <a:xfrm>
            <a:off x="4776294" y="658759"/>
            <a:ext cx="3045530" cy="717550"/>
          </a:xfrm>
          <a:prstGeom prst="rect">
            <a:avLst/>
          </a:prstGeom>
        </p:spPr>
        <p:txBody>
          <a:bodyPr>
            <a:normAutofit/>
          </a:bodyPr>
          <a:lstStyle/>
          <a:p>
            <a:pPr algn="ctr"/>
            <a:r>
              <a:rPr lang="en-US" dirty="0">
                <a:solidFill>
                  <a:schemeClr val="bg1"/>
                </a:solidFill>
              </a:rPr>
              <a:t>vs</a:t>
            </a:r>
          </a:p>
        </p:txBody>
      </p:sp>
      <p:cxnSp>
        <p:nvCxnSpPr>
          <p:cNvPr id="20" name="Straight Connector 19">
            <a:extLst>
              <a:ext uri="{FF2B5EF4-FFF2-40B4-BE49-F238E27FC236}">
                <a16:creationId xmlns:a16="http://schemas.microsoft.com/office/drawing/2014/main" id="{4CDC46B3-A7AC-421A-8846-49AEF838048C}"/>
              </a:ext>
            </a:extLst>
          </p:cNvPr>
          <p:cNvCxnSpPr>
            <a:cxnSpLocks/>
          </p:cNvCxnSpPr>
          <p:nvPr/>
        </p:nvCxnSpPr>
        <p:spPr>
          <a:xfrm>
            <a:off x="6299060" y="1978852"/>
            <a:ext cx="0" cy="3078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09911" y="-323166"/>
            <a:ext cx="2511753" cy="646331"/>
          </a:xfrm>
          <a:prstGeom prst="rect">
            <a:avLst/>
          </a:prstGeom>
          <a:noFill/>
        </p:spPr>
        <p:txBody>
          <a:bodyPr wrap="square" rtlCol="0">
            <a:spAutoFit/>
          </a:bodyPr>
          <a:lstStyle/>
          <a:p>
            <a:r>
              <a:rPr lang="is-IS" b="1" dirty="0">
                <a:solidFill>
                  <a:srgbClr val="92D050"/>
                </a:solidFill>
              </a:rPr>
              <a:t>! AppShell</a:t>
            </a:r>
            <a:br>
              <a:rPr lang="is-IS" b="1" dirty="0">
                <a:solidFill>
                  <a:srgbClr val="92D050"/>
                </a:solidFill>
              </a:rPr>
            </a:br>
            <a:r>
              <a:rPr lang="is-IS" b="1" dirty="0">
                <a:solidFill>
                  <a:srgbClr val="92D050"/>
                </a:solidFill>
              </a:rPr>
              <a:t>! Mobile POS</a:t>
            </a:r>
            <a:endParaRPr lang="en-US" b="1" dirty="0">
              <a:solidFill>
                <a:srgbClr val="92D050"/>
              </a:solidFill>
            </a:endParaRPr>
          </a:p>
        </p:txBody>
      </p:sp>
      <p:cxnSp>
        <p:nvCxnSpPr>
          <p:cNvPr id="32" name="Straight Connector 31">
            <a:extLst>
              <a:ext uri="{FF2B5EF4-FFF2-40B4-BE49-F238E27FC236}">
                <a16:creationId xmlns:a16="http://schemas.microsoft.com/office/drawing/2014/main" id="{EC38A291-507C-5E43-AB75-23E792C3C97B}"/>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A41A6D0-38C2-E54B-BCED-453CC52F08FB}"/>
              </a:ext>
            </a:extLst>
          </p:cNvPr>
          <p:cNvSpPr txBox="1"/>
          <p:nvPr/>
        </p:nvSpPr>
        <p:spPr>
          <a:xfrm rot="-5400000">
            <a:off x="-406922" y="5838521"/>
            <a:ext cx="1346212" cy="461665"/>
          </a:xfrm>
          <a:prstGeom prst="rect">
            <a:avLst/>
          </a:prstGeom>
          <a:noFill/>
        </p:spPr>
        <p:txBody>
          <a:bodyPr wrap="square" rtlCol="0">
            <a:spAutoFit/>
          </a:bodyPr>
          <a:lstStyle/>
          <a:p>
            <a:r>
              <a:rPr lang="en-IS" sz="1200" b="1" dirty="0">
                <a:solidFill>
                  <a:schemeClr val="bg1"/>
                </a:solidFill>
              </a:rPr>
              <a:t>AppShell  Mobile POS</a:t>
            </a:r>
          </a:p>
        </p:txBody>
      </p:sp>
      <p:sp>
        <p:nvSpPr>
          <p:cNvPr id="63" name="Text Placeholder 3">
            <a:extLst>
              <a:ext uri="{FF2B5EF4-FFF2-40B4-BE49-F238E27FC236}">
                <a16:creationId xmlns:a16="http://schemas.microsoft.com/office/drawing/2014/main" id="{22911042-47FC-4E42-91D2-53844A73900A}"/>
              </a:ext>
            </a:extLst>
          </p:cNvPr>
          <p:cNvSpPr txBox="1">
            <a:spLocks/>
          </p:cNvSpPr>
          <p:nvPr/>
        </p:nvSpPr>
        <p:spPr>
          <a:xfrm>
            <a:off x="1008952" y="3786329"/>
            <a:ext cx="2725920" cy="216380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App to run </a:t>
            </a:r>
            <a:r>
              <a:rPr kumimoji="0" lang="en-US" sz="1600" b="0" i="0" u="none" strike="noStrike" kern="1200" cap="none" spc="0" normalizeH="0" baseline="0" noProof="0" dirty="0" err="1">
                <a:ln>
                  <a:noFill/>
                </a:ln>
                <a:solidFill>
                  <a:prstClr val="white"/>
                </a:solidFill>
                <a:effectLst/>
                <a:uLnTx/>
                <a:uFillTx/>
                <a:ea typeface="+mn-ea"/>
                <a:cs typeface="+mn-cs"/>
              </a:rPr>
              <a:t>webPOS</a:t>
            </a:r>
            <a:r>
              <a:rPr kumimoji="0" lang="en-US" sz="1600" b="0" i="0" u="none" strike="noStrike" kern="1200" cap="none" spc="0" normalizeH="0" baseline="0" noProof="0" dirty="0">
                <a:ln>
                  <a:noFill/>
                </a:ln>
                <a:solidFill>
                  <a:prstClr val="white"/>
                </a:solidFill>
                <a:effectLst/>
                <a:uLnTx/>
                <a:uFillTx/>
                <a:ea typeface="+mn-ea"/>
                <a:cs typeface="+mn-cs"/>
              </a:rPr>
              <a:t> </a:t>
            </a:r>
            <a:br>
              <a:rPr kumimoji="0" lang="en-US" sz="1600" b="0" i="0" u="none" strike="noStrike" kern="1200" cap="none" spc="0" normalizeH="0" baseline="0" noProof="0" dirty="0">
                <a:ln>
                  <a:noFill/>
                </a:ln>
                <a:solidFill>
                  <a:prstClr val="white"/>
                </a:solidFill>
                <a:effectLst/>
                <a:uLnTx/>
                <a:uFillTx/>
                <a:ea typeface="+mn-ea"/>
                <a:cs typeface="+mn-cs"/>
              </a:rPr>
            </a:br>
            <a:r>
              <a:rPr kumimoji="0" lang="en-US" sz="1600" b="0" i="0" u="none" strike="noStrike" kern="1200" cap="none" spc="0" normalizeH="0" baseline="0" noProof="0" dirty="0">
                <a:ln>
                  <a:noFill/>
                </a:ln>
                <a:solidFill>
                  <a:prstClr val="white"/>
                </a:solidFill>
                <a:effectLst/>
                <a:uLnTx/>
                <a:uFillTx/>
                <a:ea typeface="+mn-ea"/>
                <a:cs typeface="+mn-cs"/>
              </a:rPr>
              <a:t>on a device in a controlled way</a:t>
            </a:r>
            <a:endParaRPr lang="en-US" sz="1600" dirty="0">
              <a:solidFill>
                <a:prstClr val="white"/>
              </a:solidFill>
            </a:endParaRPr>
          </a:p>
        </p:txBody>
      </p:sp>
      <p:sp>
        <p:nvSpPr>
          <p:cNvPr id="64" name="Text Placeholder 3">
            <a:extLst>
              <a:ext uri="{FF2B5EF4-FFF2-40B4-BE49-F238E27FC236}">
                <a16:creationId xmlns:a16="http://schemas.microsoft.com/office/drawing/2014/main" id="{212826D0-68C7-6E48-8193-9BDCF5E63D29}"/>
              </a:ext>
            </a:extLst>
          </p:cNvPr>
          <p:cNvSpPr txBox="1">
            <a:spLocks/>
          </p:cNvSpPr>
          <p:nvPr/>
        </p:nvSpPr>
        <p:spPr>
          <a:xfrm>
            <a:off x="8009115" y="3849068"/>
            <a:ext cx="2969076" cy="2252466"/>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Standalone POS app with limited functionality that c</a:t>
            </a:r>
            <a:r>
              <a:rPr lang="en-US" sz="1600" dirty="0" err="1">
                <a:solidFill>
                  <a:prstClr val="white"/>
                </a:solidFill>
              </a:rPr>
              <a:t>onnects</a:t>
            </a:r>
            <a:r>
              <a:rPr lang="en-US" sz="1600" dirty="0">
                <a:solidFill>
                  <a:prstClr val="white"/>
                </a:solidFill>
              </a:rPr>
              <a:t> to LS Central through LS Omni server</a:t>
            </a:r>
          </a:p>
        </p:txBody>
      </p:sp>
      <p:sp>
        <p:nvSpPr>
          <p:cNvPr id="67" name="TextBox 66">
            <a:extLst>
              <a:ext uri="{FF2B5EF4-FFF2-40B4-BE49-F238E27FC236}">
                <a16:creationId xmlns:a16="http://schemas.microsoft.com/office/drawing/2014/main" id="{D33B0B28-3FAC-CB46-80BC-B59E605D903F}"/>
              </a:ext>
            </a:extLst>
          </p:cNvPr>
          <p:cNvSpPr txBox="1"/>
          <p:nvPr/>
        </p:nvSpPr>
        <p:spPr>
          <a:xfrm>
            <a:off x="4192526" y="5453112"/>
            <a:ext cx="4708432" cy="1703030"/>
          </a:xfrm>
          <a:prstGeom prst="rect">
            <a:avLst/>
          </a:prstGeom>
          <a:noFill/>
        </p:spPr>
        <p:txBody>
          <a:bodyPr wrap="square" rtlCol="0">
            <a:spAutoFit/>
          </a:bodyPr>
          <a:lstStyle/>
          <a:p>
            <a:pPr marL="285750" lvl="0" indent="-285750">
              <a:buClr>
                <a:srgbClr val="8EF4E2"/>
              </a:buClr>
              <a:buFont typeface="Arial" panose="020B0604020202020204" pitchFamily="34" charset="0"/>
              <a:buChar char="•"/>
            </a:pPr>
            <a:r>
              <a:rPr lang="en-US" sz="1600" dirty="0">
                <a:solidFill>
                  <a:prstClr val="white"/>
                </a:solidFill>
              </a:rPr>
              <a:t>Gives POS direct access to peripherals *</a:t>
            </a:r>
          </a:p>
          <a:p>
            <a:pPr marL="742939" lvl="1" indent="-285750" defTabSz="914377">
              <a:spcBef>
                <a:spcPts val="500"/>
              </a:spcBef>
              <a:buClr>
                <a:srgbClr val="8EF4E2"/>
              </a:buClr>
              <a:buFont typeface="Arial" panose="020B0604020202020204" pitchFamily="34" charset="0"/>
              <a:buChar char="•"/>
              <a:defRPr/>
            </a:pPr>
            <a:r>
              <a:rPr lang="en-US" sz="1400" dirty="0">
                <a:solidFill>
                  <a:prstClr val="white"/>
                </a:solidFill>
              </a:rPr>
              <a:t>Printers (Epson </a:t>
            </a:r>
            <a:r>
              <a:rPr lang="en-US" sz="1400" dirty="0" err="1">
                <a:solidFill>
                  <a:prstClr val="white"/>
                </a:solidFill>
              </a:rPr>
              <a:t>EPos</a:t>
            </a:r>
            <a:r>
              <a:rPr lang="en-US" sz="1400" dirty="0">
                <a:solidFill>
                  <a:prstClr val="white"/>
                </a:solidFill>
              </a:rPr>
              <a:t>, Zebra link OS)</a:t>
            </a:r>
          </a:p>
          <a:p>
            <a:pPr marL="742939" lvl="1" indent="-285750" defTabSz="914377">
              <a:spcBef>
                <a:spcPts val="500"/>
              </a:spcBef>
              <a:buClr>
                <a:srgbClr val="8EF4E2"/>
              </a:buClr>
              <a:buFont typeface="Arial" panose="020B0604020202020204" pitchFamily="34" charset="0"/>
              <a:buChar char="•"/>
              <a:defRPr/>
            </a:pPr>
            <a:r>
              <a:rPr lang="en-US" sz="1400" dirty="0">
                <a:solidFill>
                  <a:prstClr val="white"/>
                </a:solidFill>
              </a:rPr>
              <a:t>LS Pay connected EFT device</a:t>
            </a:r>
          </a:p>
          <a:p>
            <a:pPr marL="742939" lvl="1" indent="-285750" defTabSz="914377">
              <a:spcBef>
                <a:spcPts val="500"/>
              </a:spcBef>
              <a:buClr>
                <a:srgbClr val="8EF4E2"/>
              </a:buClr>
              <a:buFont typeface="Arial" panose="020B0604020202020204" pitchFamily="34" charset="0"/>
              <a:buChar char="•"/>
              <a:defRPr/>
            </a:pPr>
            <a:r>
              <a:rPr lang="en-US" sz="1400" dirty="0">
                <a:solidFill>
                  <a:prstClr val="white"/>
                </a:solidFill>
              </a:rPr>
              <a:t>Camera built into a mobile device to scan</a:t>
            </a:r>
          </a:p>
          <a:p>
            <a:pPr>
              <a:spcBef>
                <a:spcPts val="500"/>
              </a:spcBef>
              <a:buClr>
                <a:srgbClr val="8EF4E2"/>
              </a:buClr>
              <a:defRPr/>
            </a:pPr>
            <a:endParaRPr lang="en-US" sz="1200" dirty="0">
              <a:solidFill>
                <a:prstClr val="white"/>
              </a:solidFill>
            </a:endParaRPr>
          </a:p>
          <a:p>
            <a:pPr>
              <a:buClr>
                <a:srgbClr val="8EF4E2"/>
              </a:buClr>
            </a:pPr>
            <a:endParaRPr lang="en-US" dirty="0"/>
          </a:p>
        </p:txBody>
      </p:sp>
      <p:cxnSp>
        <p:nvCxnSpPr>
          <p:cNvPr id="69" name="Straight Connector 68">
            <a:extLst>
              <a:ext uri="{FF2B5EF4-FFF2-40B4-BE49-F238E27FC236}">
                <a16:creationId xmlns:a16="http://schemas.microsoft.com/office/drawing/2014/main" id="{03181835-66E7-4241-88A0-67A93F23DCD4}"/>
              </a:ext>
            </a:extLst>
          </p:cNvPr>
          <p:cNvCxnSpPr>
            <a:cxnSpLocks/>
          </p:cNvCxnSpPr>
          <p:nvPr/>
        </p:nvCxnSpPr>
        <p:spPr>
          <a:xfrm flipH="1">
            <a:off x="932110" y="5311956"/>
            <a:ext cx="1073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7925DB5-6F6D-5844-9EC9-9F9C9063A4A2}"/>
              </a:ext>
            </a:extLst>
          </p:cNvPr>
          <p:cNvSpPr/>
          <p:nvPr/>
        </p:nvSpPr>
        <p:spPr>
          <a:xfrm>
            <a:off x="9559077" y="6300748"/>
            <a:ext cx="2175724" cy="276999"/>
          </a:xfrm>
          <a:prstGeom prst="rect">
            <a:avLst/>
          </a:prstGeom>
        </p:spPr>
        <p:txBody>
          <a:bodyPr wrap="none">
            <a:spAutoFit/>
          </a:bodyPr>
          <a:lstStyle/>
          <a:p>
            <a:pPr>
              <a:spcBef>
                <a:spcPts val="500"/>
              </a:spcBef>
              <a:defRPr/>
            </a:pPr>
            <a:r>
              <a:rPr lang="en-US" sz="1200" dirty="0">
                <a:solidFill>
                  <a:prstClr val="white"/>
                </a:solidFill>
              </a:rPr>
              <a:t>* Available in Android version</a:t>
            </a:r>
          </a:p>
        </p:txBody>
      </p:sp>
      <p:pic>
        <p:nvPicPr>
          <p:cNvPr id="70" name="Graphic 69">
            <a:extLst>
              <a:ext uri="{FF2B5EF4-FFF2-40B4-BE49-F238E27FC236}">
                <a16:creationId xmlns:a16="http://schemas.microsoft.com/office/drawing/2014/main" id="{80B9926D-B69C-594E-90EA-610E4D6F04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429" y="2317787"/>
            <a:ext cx="646452" cy="646452"/>
          </a:xfrm>
          <a:prstGeom prst="rect">
            <a:avLst/>
          </a:prstGeom>
        </p:spPr>
      </p:pic>
      <p:pic>
        <p:nvPicPr>
          <p:cNvPr id="71" name="Graphic 70">
            <a:extLst>
              <a:ext uri="{FF2B5EF4-FFF2-40B4-BE49-F238E27FC236}">
                <a16:creationId xmlns:a16="http://schemas.microsoft.com/office/drawing/2014/main" id="{F9B3D231-CAF7-A548-9F82-AECB3B841B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8631" y="2334055"/>
            <a:ext cx="620935" cy="620935"/>
          </a:xfrm>
          <a:prstGeom prst="rect">
            <a:avLst/>
          </a:prstGeom>
        </p:spPr>
      </p:pic>
      <p:cxnSp>
        <p:nvCxnSpPr>
          <p:cNvPr id="72" name="Straight Arrow Connector 71">
            <a:extLst>
              <a:ext uri="{FF2B5EF4-FFF2-40B4-BE49-F238E27FC236}">
                <a16:creationId xmlns:a16="http://schemas.microsoft.com/office/drawing/2014/main" id="{79FC3B73-9316-9B4D-8CF4-D6E66E4BC522}"/>
              </a:ext>
            </a:extLst>
          </p:cNvPr>
          <p:cNvCxnSpPr>
            <a:cxnSpLocks/>
          </p:cNvCxnSpPr>
          <p:nvPr/>
        </p:nvCxnSpPr>
        <p:spPr>
          <a:xfrm>
            <a:off x="1864110" y="2687676"/>
            <a:ext cx="710467" cy="0"/>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 Placeholder 3">
            <a:extLst>
              <a:ext uri="{FF2B5EF4-FFF2-40B4-BE49-F238E27FC236}">
                <a16:creationId xmlns:a16="http://schemas.microsoft.com/office/drawing/2014/main" id="{3449193F-7D90-7B4A-B106-2154C0A6B188}"/>
              </a:ext>
            </a:extLst>
          </p:cNvPr>
          <p:cNvSpPr txBox="1">
            <a:spLocks/>
          </p:cNvSpPr>
          <p:nvPr/>
        </p:nvSpPr>
        <p:spPr>
          <a:xfrm>
            <a:off x="2554502" y="3079793"/>
            <a:ext cx="860267" cy="18751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1000" b="0" i="0" u="none" strike="noStrike" kern="1200" cap="none" spc="0" normalizeH="0" baseline="0" noProof="0" dirty="0">
                <a:ln>
                  <a:noFill/>
                </a:ln>
                <a:solidFill>
                  <a:prstClr val="white"/>
                </a:solidFill>
                <a:effectLst/>
                <a:uLnTx/>
                <a:uFillTx/>
                <a:ea typeface="+mn-ea"/>
                <a:cs typeface="+mn-cs"/>
              </a:rPr>
              <a:t>LS Central</a:t>
            </a:r>
            <a:endParaRPr lang="en-US" sz="1000" dirty="0">
              <a:solidFill>
                <a:prstClr val="white"/>
              </a:solidFill>
            </a:endParaRPr>
          </a:p>
        </p:txBody>
      </p:sp>
      <p:sp>
        <p:nvSpPr>
          <p:cNvPr id="74" name="Text Placeholder 3">
            <a:extLst>
              <a:ext uri="{FF2B5EF4-FFF2-40B4-BE49-F238E27FC236}">
                <a16:creationId xmlns:a16="http://schemas.microsoft.com/office/drawing/2014/main" id="{704B06FE-C69A-1440-BA66-97B7A6A9DA7F}"/>
              </a:ext>
            </a:extLst>
          </p:cNvPr>
          <p:cNvSpPr txBox="1">
            <a:spLocks/>
          </p:cNvSpPr>
          <p:nvPr/>
        </p:nvSpPr>
        <p:spPr>
          <a:xfrm>
            <a:off x="1178657" y="3057784"/>
            <a:ext cx="825568" cy="310894"/>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lang="en-US" sz="1000" dirty="0">
                <a:solidFill>
                  <a:prstClr val="white"/>
                </a:solidFill>
              </a:rPr>
              <a:t>LS Central  </a:t>
            </a:r>
            <a:r>
              <a:rPr lang="en-US" sz="1000" dirty="0" err="1">
                <a:solidFill>
                  <a:prstClr val="white"/>
                </a:solidFill>
              </a:rPr>
              <a:t>AppShell</a:t>
            </a:r>
            <a:endParaRPr lang="en-US" sz="1000" dirty="0">
              <a:solidFill>
                <a:prstClr val="white"/>
              </a:solidFill>
            </a:endParaRPr>
          </a:p>
        </p:txBody>
      </p:sp>
      <p:pic>
        <p:nvPicPr>
          <p:cNvPr id="75" name="Graphic 74">
            <a:extLst>
              <a:ext uri="{FF2B5EF4-FFF2-40B4-BE49-F238E27FC236}">
                <a16:creationId xmlns:a16="http://schemas.microsoft.com/office/drawing/2014/main" id="{2C076748-D1D0-C94C-BFA0-FE8B84E590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7082" y="2919981"/>
            <a:ext cx="646452" cy="646452"/>
          </a:xfrm>
          <a:prstGeom prst="rect">
            <a:avLst/>
          </a:prstGeom>
        </p:spPr>
      </p:pic>
      <p:pic>
        <p:nvPicPr>
          <p:cNvPr id="76" name="Graphic 75">
            <a:extLst>
              <a:ext uri="{FF2B5EF4-FFF2-40B4-BE49-F238E27FC236}">
                <a16:creationId xmlns:a16="http://schemas.microsoft.com/office/drawing/2014/main" id="{162C2DB7-2103-4F4E-B7D0-AFBBD39A0B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8399" y="2945498"/>
            <a:ext cx="620935" cy="620935"/>
          </a:xfrm>
          <a:prstGeom prst="rect">
            <a:avLst/>
          </a:prstGeom>
        </p:spPr>
      </p:pic>
      <p:cxnSp>
        <p:nvCxnSpPr>
          <p:cNvPr id="77" name="Straight Arrow Connector 76">
            <a:extLst>
              <a:ext uri="{FF2B5EF4-FFF2-40B4-BE49-F238E27FC236}">
                <a16:creationId xmlns:a16="http://schemas.microsoft.com/office/drawing/2014/main" id="{7DF47040-5266-2D43-8A06-41B9CF9DD6D1}"/>
              </a:ext>
            </a:extLst>
          </p:cNvPr>
          <p:cNvCxnSpPr>
            <a:cxnSpLocks/>
          </p:cNvCxnSpPr>
          <p:nvPr/>
        </p:nvCxnSpPr>
        <p:spPr>
          <a:xfrm flipV="1">
            <a:off x="9133212" y="2542549"/>
            <a:ext cx="531191" cy="302990"/>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D3676E8-912B-9C40-B405-85C0199C0135}"/>
              </a:ext>
            </a:extLst>
          </p:cNvPr>
          <p:cNvCxnSpPr>
            <a:cxnSpLocks/>
          </p:cNvCxnSpPr>
          <p:nvPr/>
        </p:nvCxnSpPr>
        <p:spPr>
          <a:xfrm>
            <a:off x="9947523" y="2531928"/>
            <a:ext cx="480140" cy="336462"/>
          </a:xfrm>
          <a:prstGeom prst="straightConnector1">
            <a:avLst/>
          </a:prstGeom>
          <a:ln>
            <a:solidFill>
              <a:srgbClr val="8ED6E8"/>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Graphic 78">
            <a:extLst>
              <a:ext uri="{FF2B5EF4-FFF2-40B4-BE49-F238E27FC236}">
                <a16:creationId xmlns:a16="http://schemas.microsoft.com/office/drawing/2014/main" id="{58CF4043-B0E1-0F44-A827-644CE929A5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64403" y="2122810"/>
            <a:ext cx="469867" cy="469867"/>
          </a:xfrm>
          <a:prstGeom prst="rect">
            <a:avLst/>
          </a:prstGeom>
        </p:spPr>
      </p:pic>
      <p:sp>
        <p:nvSpPr>
          <p:cNvPr id="80" name="Text Placeholder 3">
            <a:extLst>
              <a:ext uri="{FF2B5EF4-FFF2-40B4-BE49-F238E27FC236}">
                <a16:creationId xmlns:a16="http://schemas.microsoft.com/office/drawing/2014/main" id="{3EB4CD69-18B4-B74E-BFB0-3C6544470DC7}"/>
              </a:ext>
            </a:extLst>
          </p:cNvPr>
          <p:cNvSpPr txBox="1">
            <a:spLocks/>
          </p:cNvSpPr>
          <p:nvPr/>
        </p:nvSpPr>
        <p:spPr>
          <a:xfrm>
            <a:off x="10134270" y="3505925"/>
            <a:ext cx="860267" cy="18751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1000" b="0" i="0" u="none" strike="noStrike" kern="1200" cap="none" spc="0" normalizeH="0" baseline="0" noProof="0" dirty="0">
                <a:ln>
                  <a:noFill/>
                </a:ln>
                <a:solidFill>
                  <a:prstClr val="white"/>
                </a:solidFill>
                <a:effectLst/>
                <a:uLnTx/>
                <a:uFillTx/>
                <a:ea typeface="+mn-ea"/>
                <a:cs typeface="+mn-cs"/>
              </a:rPr>
              <a:t>LS Central</a:t>
            </a:r>
            <a:endParaRPr lang="en-US" sz="1000" dirty="0">
              <a:solidFill>
                <a:prstClr val="white"/>
              </a:solidFill>
            </a:endParaRPr>
          </a:p>
        </p:txBody>
      </p:sp>
      <p:sp>
        <p:nvSpPr>
          <p:cNvPr id="81" name="Text Placeholder 3">
            <a:extLst>
              <a:ext uri="{FF2B5EF4-FFF2-40B4-BE49-F238E27FC236}">
                <a16:creationId xmlns:a16="http://schemas.microsoft.com/office/drawing/2014/main" id="{256C79F0-B3B7-E643-9ECB-8DCA9682E2D7}"/>
              </a:ext>
            </a:extLst>
          </p:cNvPr>
          <p:cNvSpPr txBox="1">
            <a:spLocks/>
          </p:cNvSpPr>
          <p:nvPr/>
        </p:nvSpPr>
        <p:spPr>
          <a:xfrm>
            <a:off x="8488163" y="3510299"/>
            <a:ext cx="976976" cy="130577"/>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lang="en-US" sz="1000" dirty="0">
                <a:solidFill>
                  <a:prstClr val="white"/>
                </a:solidFill>
              </a:rPr>
              <a:t>Mobile POS</a:t>
            </a:r>
          </a:p>
        </p:txBody>
      </p:sp>
      <p:sp>
        <p:nvSpPr>
          <p:cNvPr id="82" name="Text Placeholder 3">
            <a:extLst>
              <a:ext uri="{FF2B5EF4-FFF2-40B4-BE49-F238E27FC236}">
                <a16:creationId xmlns:a16="http://schemas.microsoft.com/office/drawing/2014/main" id="{4CACF839-4650-E848-A03F-743C4DAF01E7}"/>
              </a:ext>
            </a:extLst>
          </p:cNvPr>
          <p:cNvSpPr txBox="1">
            <a:spLocks/>
          </p:cNvSpPr>
          <p:nvPr/>
        </p:nvSpPr>
        <p:spPr>
          <a:xfrm>
            <a:off x="9299951" y="1915125"/>
            <a:ext cx="976976" cy="130577"/>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kumimoji="0" lang="en-US" sz="1000" b="0" i="0" u="none" strike="noStrike" kern="1200" cap="none" spc="0" normalizeH="0" baseline="0" noProof="0" dirty="0">
                <a:ln>
                  <a:noFill/>
                </a:ln>
                <a:solidFill>
                  <a:prstClr val="white"/>
                </a:solidFill>
                <a:effectLst/>
                <a:uLnTx/>
                <a:uFillTx/>
                <a:ea typeface="+mn-ea"/>
                <a:cs typeface="+mn-cs"/>
              </a:rPr>
              <a:t>Omni Server</a:t>
            </a:r>
            <a:endParaRPr lang="en-US" sz="1000" dirty="0">
              <a:solidFill>
                <a:prstClr val="white"/>
              </a:solidFill>
            </a:endParaRPr>
          </a:p>
        </p:txBody>
      </p:sp>
      <p:pic>
        <p:nvPicPr>
          <p:cNvPr id="83" name="Graphic 82">
            <a:extLst>
              <a:ext uri="{FF2B5EF4-FFF2-40B4-BE49-F238E27FC236}">
                <a16:creationId xmlns:a16="http://schemas.microsoft.com/office/drawing/2014/main" id="{6818F3A0-F790-9548-9B3D-39C3E8E8C8B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14221" y="3373779"/>
            <a:ext cx="211189" cy="211189"/>
          </a:xfrm>
          <a:prstGeom prst="rect">
            <a:avLst/>
          </a:prstGeom>
        </p:spPr>
      </p:pic>
      <p:sp>
        <p:nvSpPr>
          <p:cNvPr id="18" name="Rectangle 17">
            <a:extLst>
              <a:ext uri="{FF2B5EF4-FFF2-40B4-BE49-F238E27FC236}">
                <a16:creationId xmlns:a16="http://schemas.microsoft.com/office/drawing/2014/main" id="{C795FB71-6DBA-3F43-B6B9-06A8B500081B}"/>
              </a:ext>
            </a:extLst>
          </p:cNvPr>
          <p:cNvSpPr/>
          <p:nvPr/>
        </p:nvSpPr>
        <p:spPr>
          <a:xfrm>
            <a:off x="1188783" y="394070"/>
            <a:ext cx="3864496" cy="1200329"/>
          </a:xfrm>
          <a:prstGeom prst="rect">
            <a:avLst/>
          </a:prstGeom>
        </p:spPr>
        <p:txBody>
          <a:bodyPr wrap="square">
            <a:spAutoFit/>
          </a:bodyPr>
          <a:lstStyle/>
          <a:p>
            <a:pPr algn="ctr"/>
            <a:r>
              <a:rPr lang="en-US" sz="3600" b="1" dirty="0">
                <a:solidFill>
                  <a:schemeClr val="bg1"/>
                </a:solidFill>
              </a:rPr>
              <a:t>The LS Central </a:t>
            </a:r>
            <a:r>
              <a:rPr lang="en-US" sz="3600" b="1" dirty="0" err="1">
                <a:solidFill>
                  <a:schemeClr val="bg1"/>
                </a:solidFill>
              </a:rPr>
              <a:t>AppShell</a:t>
            </a:r>
            <a:r>
              <a:rPr lang="en-US" sz="3600" b="1" dirty="0">
                <a:solidFill>
                  <a:schemeClr val="bg1"/>
                </a:solidFill>
              </a:rPr>
              <a:t> </a:t>
            </a:r>
            <a:endParaRPr lang="en-IS" sz="3600" b="1" dirty="0"/>
          </a:p>
        </p:txBody>
      </p:sp>
      <p:sp>
        <p:nvSpPr>
          <p:cNvPr id="25" name="Rectangle 24">
            <a:extLst>
              <a:ext uri="{FF2B5EF4-FFF2-40B4-BE49-F238E27FC236}">
                <a16:creationId xmlns:a16="http://schemas.microsoft.com/office/drawing/2014/main" id="{2D98BD7A-E307-2B46-93BC-5285FA593F2D}"/>
              </a:ext>
            </a:extLst>
          </p:cNvPr>
          <p:cNvSpPr/>
          <p:nvPr/>
        </p:nvSpPr>
        <p:spPr>
          <a:xfrm>
            <a:off x="7766288" y="669835"/>
            <a:ext cx="3560590" cy="646331"/>
          </a:xfrm>
          <a:prstGeom prst="rect">
            <a:avLst/>
          </a:prstGeom>
        </p:spPr>
        <p:txBody>
          <a:bodyPr wrap="none">
            <a:spAutoFit/>
          </a:bodyPr>
          <a:lstStyle/>
          <a:p>
            <a:r>
              <a:rPr lang="en-US" sz="3600" b="1" dirty="0">
                <a:solidFill>
                  <a:schemeClr val="bg1"/>
                </a:solidFill>
              </a:rPr>
              <a:t>the Mobile POS</a:t>
            </a:r>
            <a:endParaRPr lang="en-IS" sz="3600" b="1" dirty="0"/>
          </a:p>
        </p:txBody>
      </p:sp>
      <p:grpSp>
        <p:nvGrpSpPr>
          <p:cNvPr id="86" name="Group 85">
            <a:extLst>
              <a:ext uri="{FF2B5EF4-FFF2-40B4-BE49-F238E27FC236}">
                <a16:creationId xmlns:a16="http://schemas.microsoft.com/office/drawing/2014/main" id="{0F47FBF0-7F5B-AE4D-BC17-C8B2DC219C69}"/>
              </a:ext>
            </a:extLst>
          </p:cNvPr>
          <p:cNvGrpSpPr/>
          <p:nvPr/>
        </p:nvGrpSpPr>
        <p:grpSpPr>
          <a:xfrm>
            <a:off x="5762728" y="1898115"/>
            <a:ext cx="313661" cy="313661"/>
            <a:chOff x="2062716" y="2195623"/>
            <a:chExt cx="313661" cy="313661"/>
          </a:xfrm>
        </p:grpSpPr>
        <p:sp>
          <p:nvSpPr>
            <p:cNvPr id="87" name="Oval 86">
              <a:extLst>
                <a:ext uri="{FF2B5EF4-FFF2-40B4-BE49-F238E27FC236}">
                  <a16:creationId xmlns:a16="http://schemas.microsoft.com/office/drawing/2014/main" id="{B6050A90-6B76-7746-AD1A-D8D6061E0AE4}"/>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8" name="Picture 87">
              <a:extLst>
                <a:ext uri="{FF2B5EF4-FFF2-40B4-BE49-F238E27FC236}">
                  <a16:creationId xmlns:a16="http://schemas.microsoft.com/office/drawing/2014/main" id="{02F18668-9682-B74A-97E3-DA6E51750BF9}"/>
                </a:ext>
              </a:extLst>
            </p:cNvPr>
            <p:cNvPicPr>
              <a:picLocks noChangeAspect="1"/>
            </p:cNvPicPr>
            <p:nvPr/>
          </p:nvPicPr>
          <p:blipFill>
            <a:blip r:embed="rId12"/>
            <a:stretch>
              <a:fillRect/>
            </a:stretch>
          </p:blipFill>
          <p:spPr>
            <a:xfrm>
              <a:off x="2144544" y="2277247"/>
              <a:ext cx="150004" cy="150004"/>
            </a:xfrm>
            <a:prstGeom prst="rect">
              <a:avLst/>
            </a:prstGeom>
          </p:spPr>
        </p:pic>
      </p:grpSp>
      <p:grpSp>
        <p:nvGrpSpPr>
          <p:cNvPr id="89" name="Group 88">
            <a:extLst>
              <a:ext uri="{FF2B5EF4-FFF2-40B4-BE49-F238E27FC236}">
                <a16:creationId xmlns:a16="http://schemas.microsoft.com/office/drawing/2014/main" id="{9AF1B8D1-9975-374E-8441-F1FB03CCF426}"/>
              </a:ext>
            </a:extLst>
          </p:cNvPr>
          <p:cNvGrpSpPr/>
          <p:nvPr/>
        </p:nvGrpSpPr>
        <p:grpSpPr>
          <a:xfrm>
            <a:off x="5763796" y="2616122"/>
            <a:ext cx="313661" cy="313661"/>
            <a:chOff x="3073962" y="2229632"/>
            <a:chExt cx="313661" cy="313661"/>
          </a:xfrm>
        </p:grpSpPr>
        <p:sp>
          <p:nvSpPr>
            <p:cNvPr id="90" name="Oval 89">
              <a:extLst>
                <a:ext uri="{FF2B5EF4-FFF2-40B4-BE49-F238E27FC236}">
                  <a16:creationId xmlns:a16="http://schemas.microsoft.com/office/drawing/2014/main" id="{0F4ADB63-AED0-3F43-8282-01E0FA374319}"/>
                </a:ext>
              </a:extLst>
            </p:cNvPr>
            <p:cNvSpPr/>
            <p:nvPr/>
          </p:nvSpPr>
          <p:spPr>
            <a:xfrm>
              <a:off x="3073962" y="2229632"/>
              <a:ext cx="313661" cy="313661"/>
            </a:xfrm>
            <a:prstGeom prst="ellipse">
              <a:avLst/>
            </a:prstGeom>
            <a:solidFill>
              <a:srgbClr val="F05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1" name="Picture 90">
              <a:extLst>
                <a:ext uri="{FF2B5EF4-FFF2-40B4-BE49-F238E27FC236}">
                  <a16:creationId xmlns:a16="http://schemas.microsoft.com/office/drawing/2014/main" id="{0BC8E6E3-C040-724E-A93E-AEE8B0C17B39}"/>
                </a:ext>
              </a:extLst>
            </p:cNvPr>
            <p:cNvPicPr>
              <a:picLocks noChangeAspect="1"/>
            </p:cNvPicPr>
            <p:nvPr/>
          </p:nvPicPr>
          <p:blipFill>
            <a:blip r:embed="rId13"/>
            <a:stretch>
              <a:fillRect/>
            </a:stretch>
          </p:blipFill>
          <p:spPr>
            <a:xfrm>
              <a:off x="3170065" y="2326054"/>
              <a:ext cx="120317" cy="120317"/>
            </a:xfrm>
            <a:prstGeom prst="rect">
              <a:avLst/>
            </a:prstGeom>
          </p:spPr>
        </p:pic>
      </p:grpSp>
      <p:grpSp>
        <p:nvGrpSpPr>
          <p:cNvPr id="92" name="Group 91">
            <a:extLst>
              <a:ext uri="{FF2B5EF4-FFF2-40B4-BE49-F238E27FC236}">
                <a16:creationId xmlns:a16="http://schemas.microsoft.com/office/drawing/2014/main" id="{1FB2449B-0613-0147-8062-84CF27941005}"/>
              </a:ext>
            </a:extLst>
          </p:cNvPr>
          <p:cNvGrpSpPr/>
          <p:nvPr/>
        </p:nvGrpSpPr>
        <p:grpSpPr>
          <a:xfrm>
            <a:off x="5766428" y="2269740"/>
            <a:ext cx="313661" cy="313661"/>
            <a:chOff x="2521069" y="2203050"/>
            <a:chExt cx="313661" cy="313661"/>
          </a:xfrm>
        </p:grpSpPr>
        <p:sp>
          <p:nvSpPr>
            <p:cNvPr id="93" name="Oval 92">
              <a:extLst>
                <a:ext uri="{FF2B5EF4-FFF2-40B4-BE49-F238E27FC236}">
                  <a16:creationId xmlns:a16="http://schemas.microsoft.com/office/drawing/2014/main" id="{0EBC55E9-D2B6-E341-906A-625FDD96E9A5}"/>
                </a:ext>
              </a:extLst>
            </p:cNvPr>
            <p:cNvSpPr/>
            <p:nvPr/>
          </p:nvSpPr>
          <p:spPr>
            <a:xfrm>
              <a:off x="2521069" y="2203050"/>
              <a:ext cx="313661" cy="313661"/>
            </a:xfrm>
            <a:prstGeom prst="ellipse">
              <a:avLst/>
            </a:prstGeom>
            <a:solidFill>
              <a:srgbClr val="8EF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4" name="Picture 93">
              <a:extLst>
                <a:ext uri="{FF2B5EF4-FFF2-40B4-BE49-F238E27FC236}">
                  <a16:creationId xmlns:a16="http://schemas.microsoft.com/office/drawing/2014/main" id="{D0932641-EA64-B540-8F58-59BB8F3BEEEF}"/>
                </a:ext>
              </a:extLst>
            </p:cNvPr>
            <p:cNvPicPr>
              <a:picLocks noChangeAspect="1"/>
            </p:cNvPicPr>
            <p:nvPr/>
          </p:nvPicPr>
          <p:blipFill>
            <a:blip r:embed="rId14"/>
            <a:stretch>
              <a:fillRect/>
            </a:stretch>
          </p:blipFill>
          <p:spPr>
            <a:xfrm>
              <a:off x="2607368" y="2277247"/>
              <a:ext cx="141061" cy="141061"/>
            </a:xfrm>
            <a:prstGeom prst="rect">
              <a:avLst/>
            </a:prstGeom>
          </p:spPr>
        </p:pic>
      </p:grpSp>
      <p:grpSp>
        <p:nvGrpSpPr>
          <p:cNvPr id="95" name="Group 94">
            <a:extLst>
              <a:ext uri="{FF2B5EF4-FFF2-40B4-BE49-F238E27FC236}">
                <a16:creationId xmlns:a16="http://schemas.microsoft.com/office/drawing/2014/main" id="{282B6B38-3CD8-9943-A514-C3A9A607C170}"/>
              </a:ext>
            </a:extLst>
          </p:cNvPr>
          <p:cNvGrpSpPr/>
          <p:nvPr/>
        </p:nvGrpSpPr>
        <p:grpSpPr>
          <a:xfrm>
            <a:off x="6498514" y="1915125"/>
            <a:ext cx="313661" cy="313661"/>
            <a:chOff x="2062716" y="2195623"/>
            <a:chExt cx="313661" cy="313661"/>
          </a:xfrm>
        </p:grpSpPr>
        <p:sp>
          <p:nvSpPr>
            <p:cNvPr id="96" name="Oval 95">
              <a:extLst>
                <a:ext uri="{FF2B5EF4-FFF2-40B4-BE49-F238E27FC236}">
                  <a16:creationId xmlns:a16="http://schemas.microsoft.com/office/drawing/2014/main" id="{EE0199F6-C514-9E4E-9697-098C1CAA5DA5}"/>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7" name="Picture 96">
              <a:extLst>
                <a:ext uri="{FF2B5EF4-FFF2-40B4-BE49-F238E27FC236}">
                  <a16:creationId xmlns:a16="http://schemas.microsoft.com/office/drawing/2014/main" id="{029FDA3A-B448-4049-B40D-42209B69B1D0}"/>
                </a:ext>
              </a:extLst>
            </p:cNvPr>
            <p:cNvPicPr>
              <a:picLocks noChangeAspect="1"/>
            </p:cNvPicPr>
            <p:nvPr/>
          </p:nvPicPr>
          <p:blipFill>
            <a:blip r:embed="rId12"/>
            <a:stretch>
              <a:fillRect/>
            </a:stretch>
          </p:blipFill>
          <p:spPr>
            <a:xfrm>
              <a:off x="2144544" y="2277247"/>
              <a:ext cx="150004" cy="150004"/>
            </a:xfrm>
            <a:prstGeom prst="rect">
              <a:avLst/>
            </a:prstGeom>
          </p:spPr>
        </p:pic>
      </p:grpSp>
    </p:spTree>
    <p:extLst>
      <p:ext uri="{BB962C8B-B14F-4D97-AF65-F5344CB8AC3E}">
        <p14:creationId xmlns:p14="http://schemas.microsoft.com/office/powerpoint/2010/main" val="2752464597"/>
      </p:ext>
    </p:extLst>
  </p:cSld>
  <p:clrMapOvr>
    <a:masterClrMapping/>
  </p:clrMapOvr>
  <mc:AlternateContent xmlns:mc="http://schemas.openxmlformats.org/markup-compatibility/2006" xmlns:p14="http://schemas.microsoft.com/office/powerpoint/2010/main">
    <mc:Choice Requires="p14">
      <p:transition spd="slow" p14:dur="2000" advTm="91437"/>
    </mc:Choice>
    <mc:Fallback xmlns="">
      <p:transition spd="slow" advTm="914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8036" y="70013"/>
            <a:ext cx="1861417" cy="646331"/>
          </a:xfrm>
          <a:prstGeom prst="rect">
            <a:avLst/>
          </a:prstGeom>
        </p:spPr>
        <p:txBody>
          <a:bodyPr wrap="square">
            <a:spAutoFit/>
          </a:bodyPr>
          <a:lstStyle/>
          <a:p>
            <a:r>
              <a:rPr lang="is-IS" b="1" dirty="0">
                <a:solidFill>
                  <a:srgbClr val="92D050"/>
                </a:solidFill>
              </a:rPr>
              <a:t>! AppShell</a:t>
            </a:r>
            <a:br>
              <a:rPr lang="is-IS" b="1" dirty="0">
                <a:solidFill>
                  <a:srgbClr val="92D050"/>
                </a:solidFill>
              </a:rPr>
            </a:br>
            <a:r>
              <a:rPr lang="is-IS" b="1" dirty="0">
                <a:solidFill>
                  <a:srgbClr val="92D050"/>
                </a:solidFill>
              </a:rPr>
              <a:t>! Mobile POS</a:t>
            </a:r>
            <a:endParaRPr lang="en-US" b="1" dirty="0">
              <a:solidFill>
                <a:srgbClr val="92D050"/>
              </a:solidFill>
            </a:endParaRPr>
          </a:p>
        </p:txBody>
      </p:sp>
      <p:cxnSp>
        <p:nvCxnSpPr>
          <p:cNvPr id="15" name="Straight Connector 14">
            <a:extLst>
              <a:ext uri="{FF2B5EF4-FFF2-40B4-BE49-F238E27FC236}">
                <a16:creationId xmlns:a16="http://schemas.microsoft.com/office/drawing/2014/main" id="{30D4E680-0C3E-2946-85BE-A5D6D4664510}"/>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2ECBAA-3410-2648-8253-E11D172F6141}"/>
              </a:ext>
            </a:extLst>
          </p:cNvPr>
          <p:cNvSpPr txBox="1"/>
          <p:nvPr/>
        </p:nvSpPr>
        <p:spPr>
          <a:xfrm rot="-5400000">
            <a:off x="-406922" y="5838521"/>
            <a:ext cx="1346212" cy="461665"/>
          </a:xfrm>
          <a:prstGeom prst="rect">
            <a:avLst/>
          </a:prstGeom>
          <a:noFill/>
        </p:spPr>
        <p:txBody>
          <a:bodyPr wrap="square" rtlCol="0">
            <a:spAutoFit/>
          </a:bodyPr>
          <a:lstStyle/>
          <a:p>
            <a:r>
              <a:rPr lang="en-IS" sz="1200" b="1" dirty="0">
                <a:solidFill>
                  <a:schemeClr val="bg1"/>
                </a:solidFill>
              </a:rPr>
              <a:t>AppShell  Mobile POS</a:t>
            </a:r>
          </a:p>
        </p:txBody>
      </p:sp>
      <p:sp>
        <p:nvSpPr>
          <p:cNvPr id="21" name="Title 1">
            <a:extLst>
              <a:ext uri="{FF2B5EF4-FFF2-40B4-BE49-F238E27FC236}">
                <a16:creationId xmlns:a16="http://schemas.microsoft.com/office/drawing/2014/main" id="{C0C972DD-6F90-A14A-8A10-F5539C92B6D5}"/>
              </a:ext>
            </a:extLst>
          </p:cNvPr>
          <p:cNvSpPr txBox="1">
            <a:spLocks/>
          </p:cNvSpPr>
          <p:nvPr/>
        </p:nvSpPr>
        <p:spPr>
          <a:xfrm>
            <a:off x="4776294" y="658759"/>
            <a:ext cx="3045530" cy="7175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lgn="ctr"/>
            <a:r>
              <a:rPr lang="en-US">
                <a:solidFill>
                  <a:schemeClr val="bg1"/>
                </a:solidFill>
              </a:rPr>
              <a:t>vs</a:t>
            </a:r>
            <a:endParaRPr lang="en-US" dirty="0">
              <a:solidFill>
                <a:schemeClr val="bg1"/>
              </a:solidFill>
            </a:endParaRPr>
          </a:p>
        </p:txBody>
      </p:sp>
      <p:sp>
        <p:nvSpPr>
          <p:cNvPr id="35" name="Rectangle 34">
            <a:extLst>
              <a:ext uri="{FF2B5EF4-FFF2-40B4-BE49-F238E27FC236}">
                <a16:creationId xmlns:a16="http://schemas.microsoft.com/office/drawing/2014/main" id="{75143D07-9BE8-9B4D-B385-191649BF84B5}"/>
              </a:ext>
            </a:extLst>
          </p:cNvPr>
          <p:cNvSpPr/>
          <p:nvPr/>
        </p:nvSpPr>
        <p:spPr>
          <a:xfrm>
            <a:off x="919299" y="669834"/>
            <a:ext cx="4389057" cy="646331"/>
          </a:xfrm>
          <a:prstGeom prst="rect">
            <a:avLst/>
          </a:prstGeom>
        </p:spPr>
        <p:txBody>
          <a:bodyPr wrap="square">
            <a:spAutoFit/>
          </a:bodyPr>
          <a:lstStyle/>
          <a:p>
            <a:pPr algn="ctr"/>
            <a:r>
              <a:rPr lang="en-US" sz="3600" b="1" dirty="0" err="1">
                <a:solidFill>
                  <a:schemeClr val="bg1"/>
                </a:solidFill>
              </a:rPr>
              <a:t>webPOS</a:t>
            </a:r>
            <a:r>
              <a:rPr lang="en-US" sz="3600" b="1" dirty="0">
                <a:solidFill>
                  <a:schemeClr val="bg1"/>
                </a:solidFill>
              </a:rPr>
              <a:t> </a:t>
            </a:r>
            <a:r>
              <a:rPr lang="en-US" sz="3600" b="1" dirty="0" err="1">
                <a:solidFill>
                  <a:schemeClr val="bg1"/>
                </a:solidFill>
              </a:rPr>
              <a:t>AppShell</a:t>
            </a:r>
            <a:r>
              <a:rPr lang="en-US" sz="3600" b="1" dirty="0">
                <a:solidFill>
                  <a:schemeClr val="bg1"/>
                </a:solidFill>
              </a:rPr>
              <a:t> </a:t>
            </a:r>
            <a:endParaRPr lang="en-IS" sz="3600" b="1" dirty="0"/>
          </a:p>
        </p:txBody>
      </p:sp>
      <p:sp>
        <p:nvSpPr>
          <p:cNvPr id="36" name="Rectangle 35">
            <a:extLst>
              <a:ext uri="{FF2B5EF4-FFF2-40B4-BE49-F238E27FC236}">
                <a16:creationId xmlns:a16="http://schemas.microsoft.com/office/drawing/2014/main" id="{BE90B387-4F6D-4A4E-81A2-D70433CFEE84}"/>
              </a:ext>
            </a:extLst>
          </p:cNvPr>
          <p:cNvSpPr/>
          <p:nvPr/>
        </p:nvSpPr>
        <p:spPr>
          <a:xfrm>
            <a:off x="7828807" y="669835"/>
            <a:ext cx="2727029" cy="646331"/>
          </a:xfrm>
          <a:prstGeom prst="rect">
            <a:avLst/>
          </a:prstGeom>
        </p:spPr>
        <p:txBody>
          <a:bodyPr wrap="none">
            <a:spAutoFit/>
          </a:bodyPr>
          <a:lstStyle/>
          <a:p>
            <a:r>
              <a:rPr lang="en-US" sz="3600" b="1" dirty="0">
                <a:solidFill>
                  <a:schemeClr val="bg1"/>
                </a:solidFill>
              </a:rPr>
              <a:t>Mobile POS</a:t>
            </a:r>
            <a:endParaRPr lang="en-IS" sz="3600" b="1" dirty="0"/>
          </a:p>
        </p:txBody>
      </p:sp>
      <p:sp>
        <p:nvSpPr>
          <p:cNvPr id="40" name="Text Placeholder 3">
            <a:extLst>
              <a:ext uri="{FF2B5EF4-FFF2-40B4-BE49-F238E27FC236}">
                <a16:creationId xmlns:a16="http://schemas.microsoft.com/office/drawing/2014/main" id="{CBBA88B4-9222-E148-9275-523609B587A1}"/>
              </a:ext>
            </a:extLst>
          </p:cNvPr>
          <p:cNvSpPr txBox="1">
            <a:spLocks/>
          </p:cNvSpPr>
          <p:nvPr/>
        </p:nvSpPr>
        <p:spPr>
          <a:xfrm>
            <a:off x="734340" y="1845468"/>
            <a:ext cx="3857172" cy="380975"/>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lang="en-US" sz="1800" b="1" dirty="0" err="1">
                <a:solidFill>
                  <a:prstClr val="white"/>
                </a:solidFill>
              </a:rPr>
              <a:t>webPOS</a:t>
            </a:r>
            <a:r>
              <a:rPr lang="en-US" sz="1800" b="1" dirty="0">
                <a:solidFill>
                  <a:prstClr val="white"/>
                </a:solidFill>
              </a:rPr>
              <a:t> in </a:t>
            </a:r>
            <a:br>
              <a:rPr lang="en-US" sz="1800" b="1" dirty="0">
                <a:solidFill>
                  <a:prstClr val="white"/>
                </a:solidFill>
              </a:rPr>
            </a:br>
            <a:r>
              <a:rPr lang="en-US" sz="1800" b="1" dirty="0">
                <a:solidFill>
                  <a:prstClr val="white"/>
                </a:solidFill>
              </a:rPr>
              <a:t>LS Central </a:t>
            </a:r>
            <a:r>
              <a:rPr lang="en-US" sz="1800" b="1" dirty="0" err="1">
                <a:solidFill>
                  <a:prstClr val="white"/>
                </a:solidFill>
              </a:rPr>
              <a:t>AppShell</a:t>
            </a:r>
            <a:endParaRPr kumimoji="0" lang="en-US" sz="1800" b="1" i="0" u="none" strike="noStrike" kern="1200" cap="none" spc="0" normalizeH="0" baseline="0" noProof="0" dirty="0">
              <a:ln>
                <a:noFill/>
              </a:ln>
              <a:solidFill>
                <a:prstClr val="white"/>
              </a:solidFill>
              <a:effectLst/>
              <a:uLnTx/>
              <a:uFillTx/>
              <a:latin typeface="Segoe UI"/>
              <a:ea typeface="+mn-ea"/>
              <a:cs typeface="+mn-cs"/>
            </a:endParaRPr>
          </a:p>
        </p:txBody>
      </p:sp>
      <p:sp>
        <p:nvSpPr>
          <p:cNvPr id="41" name="Text Placeholder 3">
            <a:extLst>
              <a:ext uri="{FF2B5EF4-FFF2-40B4-BE49-F238E27FC236}">
                <a16:creationId xmlns:a16="http://schemas.microsoft.com/office/drawing/2014/main" id="{6CDE5070-A0EA-6249-A9AC-3B0D48DCF06D}"/>
              </a:ext>
            </a:extLst>
          </p:cNvPr>
          <p:cNvSpPr txBox="1">
            <a:spLocks/>
          </p:cNvSpPr>
          <p:nvPr/>
        </p:nvSpPr>
        <p:spPr>
          <a:xfrm>
            <a:off x="7828808" y="1838645"/>
            <a:ext cx="2009580" cy="380975"/>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None/>
              <a:tabLst/>
              <a:defRPr/>
            </a:pPr>
            <a:r>
              <a:rPr lang="en-US" sz="1800" b="1" dirty="0">
                <a:solidFill>
                  <a:prstClr val="white"/>
                </a:solidFill>
              </a:rPr>
              <a:t>Mobile POS</a:t>
            </a:r>
            <a:endParaRPr kumimoji="0" lang="en-US" sz="1800" b="1"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Text Placeholder 3">
            <a:extLst>
              <a:ext uri="{FF2B5EF4-FFF2-40B4-BE49-F238E27FC236}">
                <a16:creationId xmlns:a16="http://schemas.microsoft.com/office/drawing/2014/main" id="{C378AE72-F43F-5C44-AB2D-396C694F1161}"/>
              </a:ext>
            </a:extLst>
          </p:cNvPr>
          <p:cNvSpPr txBox="1">
            <a:spLocks/>
          </p:cNvSpPr>
          <p:nvPr/>
        </p:nvSpPr>
        <p:spPr>
          <a:xfrm>
            <a:off x="7828807" y="2365712"/>
            <a:ext cx="3827756" cy="3354307"/>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Limited </a:t>
            </a:r>
            <a:r>
              <a:rPr lang="en-US" sz="1600" dirty="0">
                <a:solidFill>
                  <a:prstClr val="white"/>
                </a:solidFill>
              </a:rPr>
              <a:t>POS </a:t>
            </a:r>
            <a:r>
              <a:rPr kumimoji="0" lang="en-US" sz="1600" b="0" i="0" u="none" strike="noStrike" kern="1200" cap="none" spc="0" normalizeH="0" baseline="0" noProof="0" dirty="0">
                <a:ln>
                  <a:noFill/>
                </a:ln>
                <a:solidFill>
                  <a:prstClr val="white"/>
                </a:solidFill>
                <a:effectLst/>
                <a:uLnTx/>
                <a:uFillTx/>
                <a:ea typeface="+mn-ea"/>
                <a:cs typeface="+mn-cs"/>
              </a:rPr>
              <a:t>functionality </a:t>
            </a:r>
            <a:br>
              <a:rPr kumimoji="0" lang="en-US" sz="1600" b="0" i="0" u="none" strike="noStrike" kern="1200" cap="none" spc="0" normalizeH="0" baseline="0" noProof="0" dirty="0">
                <a:ln>
                  <a:noFill/>
                </a:ln>
                <a:solidFill>
                  <a:prstClr val="white"/>
                </a:solidFill>
                <a:effectLst/>
                <a:uLnTx/>
                <a:uFillTx/>
                <a:ea typeface="+mn-ea"/>
                <a:cs typeface="+mn-cs"/>
              </a:rPr>
            </a:br>
            <a:r>
              <a:rPr lang="en-US" sz="1600" dirty="0">
                <a:solidFill>
                  <a:prstClr val="white"/>
                </a:solidFill>
              </a:rPr>
              <a:t>through LS Omni server</a:t>
            </a:r>
          </a:p>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Customization needs </a:t>
            </a:r>
            <a:br>
              <a:rPr kumimoji="0" lang="en-US" sz="1600" b="0" i="0" u="none" strike="noStrike" kern="1200" cap="none" spc="0" normalizeH="0" baseline="0" noProof="0" dirty="0">
                <a:ln>
                  <a:noFill/>
                </a:ln>
                <a:solidFill>
                  <a:prstClr val="white"/>
                </a:solidFill>
                <a:effectLst/>
                <a:uLnTx/>
                <a:uFillTx/>
                <a:ea typeface="+mn-ea"/>
                <a:cs typeface="+mn-cs"/>
              </a:rPr>
            </a:br>
            <a:r>
              <a:rPr kumimoji="0" lang="en-US" sz="1600" b="0" i="0" u="none" strike="noStrike" kern="1200" cap="none" spc="0" normalizeH="0" baseline="0" noProof="0" dirty="0">
                <a:ln>
                  <a:noFill/>
                </a:ln>
                <a:solidFill>
                  <a:prstClr val="white"/>
                </a:solidFill>
                <a:effectLst/>
                <a:uLnTx/>
                <a:uFillTx/>
                <a:ea typeface="+mn-ea"/>
                <a:cs typeface="+mn-cs"/>
              </a:rPr>
              <a:t>to be done by LS Retail</a:t>
            </a:r>
          </a:p>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Offline capabilities with automatic sync on reconnecting</a:t>
            </a:r>
          </a:p>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ea typeface="+mn-ea"/>
                <a:cs typeface="+mn-cs"/>
              </a:rPr>
              <a:t>POS has direct </a:t>
            </a:r>
            <a:r>
              <a:rPr lang="en-US" sz="1600" dirty="0">
                <a:solidFill>
                  <a:prstClr val="white"/>
                </a:solidFill>
              </a:rPr>
              <a:t>access to peripherals </a:t>
            </a:r>
            <a:br>
              <a:rPr lang="en-US" sz="1600" dirty="0">
                <a:solidFill>
                  <a:prstClr val="white"/>
                </a:solidFill>
              </a:rPr>
            </a:br>
            <a:endParaRPr lang="en-US" sz="1600" dirty="0">
              <a:solidFill>
                <a:prstClr val="white"/>
              </a:solidFill>
            </a:endParaRPr>
          </a:p>
          <a:p>
            <a:pPr marR="0" lvl="0" algn="l" defTabSz="914377"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lang="en-US" sz="1600" b="1" dirty="0"/>
              <a:t>Ideal for</a:t>
            </a:r>
          </a:p>
          <a:p>
            <a:pPr marL="742939" lvl="1" indent="-285750">
              <a:spcBef>
                <a:spcPts val="600"/>
              </a:spcBef>
              <a:buFont typeface="Arial" panose="020B0604020202020204" pitchFamily="34" charset="0"/>
              <a:buChar char="•"/>
              <a:defRPr/>
            </a:pPr>
            <a:r>
              <a:rPr kumimoji="0" lang="en-US" sz="1200" b="1" i="0" u="none" strike="noStrike" kern="1200" cap="none" spc="0" normalizeH="0" baseline="0" noProof="0" dirty="0">
                <a:ln>
                  <a:noFill/>
                </a:ln>
                <a:effectLst/>
                <a:uLnTx/>
                <a:uFillTx/>
                <a:ea typeface="+mn-ea"/>
                <a:cs typeface="+mn-cs"/>
              </a:rPr>
              <a:t>Outdoor use </a:t>
            </a:r>
            <a:r>
              <a:rPr lang="en-US" sz="1200" b="1" dirty="0"/>
              <a:t>(tickets, attractions) </a:t>
            </a:r>
            <a:br>
              <a:rPr lang="en-US" sz="1200" b="1" dirty="0"/>
            </a:br>
            <a:r>
              <a:rPr lang="en-US" sz="1200" b="1" dirty="0"/>
              <a:t>– when it needs to be off-line</a:t>
            </a:r>
          </a:p>
          <a:p>
            <a:pPr marL="742939" lvl="1" indent="-285750">
              <a:spcBef>
                <a:spcPts val="600"/>
              </a:spcBef>
              <a:buFont typeface="Arial" panose="020B0604020202020204" pitchFamily="34" charset="0"/>
              <a:buChar char="•"/>
              <a:defRPr/>
            </a:pPr>
            <a:r>
              <a:rPr kumimoji="0" lang="en-US" sz="1200" b="1" i="0" u="none" strike="noStrike" kern="1200" cap="none" spc="0" normalizeH="0" baseline="0" noProof="0" dirty="0">
                <a:ln>
                  <a:noFill/>
                </a:ln>
                <a:effectLst/>
                <a:uLnTx/>
                <a:uFillTx/>
                <a:ea typeface="+mn-ea"/>
                <a:cs typeface="+mn-cs"/>
              </a:rPr>
              <a:t>Pop-up stores</a:t>
            </a:r>
          </a:p>
          <a:p>
            <a:pPr marL="742939" lvl="1" indent="-285750">
              <a:spcBef>
                <a:spcPts val="600"/>
              </a:spcBef>
              <a:buFont typeface="Arial" panose="020B0604020202020204" pitchFamily="34" charset="0"/>
              <a:buChar char="•"/>
              <a:defRPr/>
            </a:pPr>
            <a:r>
              <a:rPr lang="en-US" sz="1200" b="1" dirty="0"/>
              <a:t>Travel retail </a:t>
            </a:r>
          </a:p>
          <a:p>
            <a:pPr marL="742939" lvl="1" indent="-285750">
              <a:spcBef>
                <a:spcPts val="600"/>
              </a:spcBef>
              <a:buFont typeface="Arial" panose="020B0604020202020204" pitchFamily="34" charset="0"/>
              <a:buChar char="•"/>
              <a:defRPr/>
            </a:pPr>
            <a:r>
              <a:rPr kumimoji="0" lang="en-US" sz="1200" b="1" i="0" u="none" strike="noStrike" kern="1200" cap="none" spc="0" normalizeH="0" baseline="0" noProof="0" dirty="0">
                <a:ln>
                  <a:noFill/>
                </a:ln>
                <a:effectLst/>
                <a:uLnTx/>
                <a:uFillTx/>
                <a:ea typeface="+mn-ea"/>
                <a:cs typeface="+mn-cs"/>
              </a:rPr>
              <a:t>…</a:t>
            </a:r>
          </a:p>
        </p:txBody>
      </p:sp>
      <p:sp>
        <p:nvSpPr>
          <p:cNvPr id="43" name="Text Placeholder 3">
            <a:extLst>
              <a:ext uri="{FF2B5EF4-FFF2-40B4-BE49-F238E27FC236}">
                <a16:creationId xmlns:a16="http://schemas.microsoft.com/office/drawing/2014/main" id="{9677FB0A-7971-7649-A12A-6AC2005C4A85}"/>
              </a:ext>
            </a:extLst>
          </p:cNvPr>
          <p:cNvSpPr txBox="1">
            <a:spLocks/>
          </p:cNvSpPr>
          <p:nvPr/>
        </p:nvSpPr>
        <p:spPr>
          <a:xfrm>
            <a:off x="773751" y="2598068"/>
            <a:ext cx="4180318" cy="2941312"/>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1000"/>
              </a:spcBef>
              <a:spcAft>
                <a:spcPts val="0"/>
              </a:spcAft>
              <a:buClr>
                <a:srgbClr val="8EF4E2"/>
              </a:buClr>
              <a:buSzTx/>
              <a:buFont typeface="Arial" panose="020B0604020202020204" pitchFamily="34" charset="0"/>
              <a:buChar char="•"/>
              <a:tabLst/>
              <a:defRPr/>
            </a:pPr>
            <a:r>
              <a:rPr lang="en-US" sz="1600" dirty="0">
                <a:solidFill>
                  <a:prstClr val="white"/>
                </a:solidFill>
              </a:rPr>
              <a:t>Full functionality </a:t>
            </a:r>
            <a:br>
              <a:rPr lang="en-US" sz="1600" dirty="0">
                <a:solidFill>
                  <a:prstClr val="white"/>
                </a:solidFill>
              </a:rPr>
            </a:br>
            <a:r>
              <a:rPr lang="en-US" sz="1600" dirty="0">
                <a:solidFill>
                  <a:prstClr val="white"/>
                </a:solidFill>
              </a:rPr>
              <a:t>of LS Central </a:t>
            </a:r>
            <a:r>
              <a:rPr lang="en-US" sz="1600" dirty="0" err="1">
                <a:solidFill>
                  <a:prstClr val="white"/>
                </a:solidFill>
              </a:rPr>
              <a:t>webPOS</a:t>
            </a:r>
            <a:endParaRPr lang="en-US" sz="1600" dirty="0">
              <a:solidFill>
                <a:prstClr val="white"/>
              </a:solidFill>
            </a:endParaRPr>
          </a:p>
          <a:p>
            <a:pPr marL="285750" lvl="0" indent="-285750">
              <a:buClr>
                <a:srgbClr val="8EF4E2"/>
              </a:buClr>
              <a:buFont typeface="Arial" panose="020B0604020202020204" pitchFamily="34" charset="0"/>
              <a:buChar char="•"/>
            </a:pPr>
            <a:r>
              <a:rPr kumimoji="0" lang="en-US" sz="1600" b="0" i="0" u="none" strike="noStrike" kern="1200" cap="none" spc="0" normalizeH="0" baseline="0" noProof="0" dirty="0">
                <a:ln>
                  <a:noFill/>
                </a:ln>
                <a:solidFill>
                  <a:prstClr val="white"/>
                </a:solidFill>
                <a:effectLst/>
                <a:uLnTx/>
                <a:uFillTx/>
                <a:ea typeface="+mn-ea"/>
                <a:cs typeface="+mn-cs"/>
              </a:rPr>
              <a:t>Same customizations </a:t>
            </a:r>
            <a:br>
              <a:rPr kumimoji="0" lang="en-US" sz="1600" b="0" i="0" u="none" strike="noStrike" kern="1200" cap="none" spc="0" normalizeH="0" baseline="0" noProof="0" dirty="0">
                <a:ln>
                  <a:noFill/>
                </a:ln>
                <a:solidFill>
                  <a:prstClr val="white"/>
                </a:solidFill>
                <a:effectLst/>
                <a:uLnTx/>
                <a:uFillTx/>
                <a:ea typeface="+mn-ea"/>
                <a:cs typeface="+mn-cs"/>
              </a:rPr>
            </a:br>
            <a:r>
              <a:rPr kumimoji="0" lang="en-US" sz="1600" b="0" i="0" u="none" strike="noStrike" kern="1200" cap="none" spc="0" normalizeH="0" baseline="0" noProof="0" dirty="0">
                <a:ln>
                  <a:noFill/>
                </a:ln>
                <a:solidFill>
                  <a:prstClr val="white"/>
                </a:solidFill>
                <a:effectLst/>
                <a:uLnTx/>
                <a:uFillTx/>
                <a:ea typeface="+mn-ea"/>
                <a:cs typeface="+mn-cs"/>
              </a:rPr>
              <a:t>as traditional POS</a:t>
            </a:r>
          </a:p>
          <a:p>
            <a:pPr marL="285750" lvl="0" indent="-285750">
              <a:buClr>
                <a:srgbClr val="8EF4E2"/>
              </a:buClr>
              <a:buFont typeface="Arial" panose="020B0604020202020204" pitchFamily="34" charset="0"/>
              <a:buChar char="•"/>
            </a:pPr>
            <a:r>
              <a:rPr kumimoji="0" lang="en-US" sz="1600" b="0" i="0" u="none" strike="noStrike" kern="1200" cap="none" spc="0" normalizeH="0" baseline="0" noProof="0" dirty="0">
                <a:ln>
                  <a:noFill/>
                </a:ln>
                <a:solidFill>
                  <a:prstClr val="white"/>
                </a:solidFill>
                <a:effectLst/>
                <a:uLnTx/>
                <a:uFillTx/>
                <a:ea typeface="+mn-ea"/>
                <a:cs typeface="+mn-cs"/>
              </a:rPr>
              <a:t>Always online</a:t>
            </a:r>
          </a:p>
          <a:p>
            <a:pPr marL="285750" lvl="0" indent="-285750">
              <a:buClr>
                <a:srgbClr val="8EF4E2"/>
              </a:buClr>
              <a:buFont typeface="Arial" panose="020B0604020202020204" pitchFamily="34" charset="0"/>
              <a:buChar char="•"/>
            </a:pPr>
            <a:r>
              <a:rPr kumimoji="0" lang="en-US" sz="1600" b="0" i="0" u="none" strike="noStrike" kern="1200" cap="none" spc="0" normalizeH="0" baseline="0" noProof="0" dirty="0">
                <a:ln>
                  <a:noFill/>
                </a:ln>
                <a:solidFill>
                  <a:prstClr val="white"/>
                </a:solidFill>
                <a:effectLst/>
                <a:uLnTx/>
                <a:uFillTx/>
                <a:ea typeface="+mn-ea"/>
                <a:cs typeface="+mn-cs"/>
              </a:rPr>
              <a:t>Access to </a:t>
            </a:r>
            <a:r>
              <a:rPr lang="en-US" sz="1600" dirty="0">
                <a:solidFill>
                  <a:prstClr val="white"/>
                </a:solidFill>
              </a:rPr>
              <a:t>peripherals direct or </a:t>
            </a:r>
            <a:br>
              <a:rPr lang="en-US" sz="1600" dirty="0">
                <a:solidFill>
                  <a:prstClr val="white"/>
                </a:solidFill>
              </a:rPr>
            </a:br>
            <a:r>
              <a:rPr lang="en-US" sz="1600" dirty="0">
                <a:solidFill>
                  <a:prstClr val="white"/>
                </a:solidFill>
              </a:rPr>
              <a:t>through LS Central Hardware Station</a:t>
            </a:r>
            <a:br>
              <a:rPr lang="en-US" sz="1600" dirty="0">
                <a:solidFill>
                  <a:prstClr val="white"/>
                </a:solidFill>
              </a:rPr>
            </a:br>
            <a:endParaRPr lang="en-US" sz="1600" dirty="0">
              <a:solidFill>
                <a:prstClr val="white"/>
              </a:solidFill>
            </a:endParaRPr>
          </a:p>
          <a:p>
            <a:pPr lvl="0">
              <a:buFont typeface="Wingdings" panose="05000000000000000000" pitchFamily="2" charset="2"/>
              <a:buChar char="Ø"/>
            </a:pPr>
            <a:r>
              <a:rPr kumimoji="0" lang="en-US" sz="1600" b="1" i="0" u="none" strike="noStrike" kern="1200" cap="none" spc="0" normalizeH="0" baseline="0" noProof="0" dirty="0">
                <a:ln>
                  <a:noFill/>
                </a:ln>
                <a:effectLst/>
                <a:uLnTx/>
                <a:uFillTx/>
                <a:ea typeface="+mn-ea"/>
                <a:cs typeface="+mn-cs"/>
              </a:rPr>
              <a:t>Ideal to run the POS</a:t>
            </a:r>
            <a:r>
              <a:rPr kumimoji="0" lang="en-US" sz="1600" b="1" i="0" u="none" strike="noStrike" kern="1200" cap="none" spc="0" normalizeH="0" noProof="0" dirty="0">
                <a:ln>
                  <a:noFill/>
                </a:ln>
                <a:effectLst/>
                <a:uLnTx/>
                <a:uFillTx/>
                <a:ea typeface="+mn-ea"/>
                <a:cs typeface="+mn-cs"/>
              </a:rPr>
              <a:t> on a </a:t>
            </a:r>
            <a:r>
              <a:rPr lang="en-US" sz="1600" b="1" dirty="0"/>
              <a:t>mobile </a:t>
            </a:r>
            <a:br>
              <a:rPr lang="en-US" sz="1600" b="1" dirty="0"/>
            </a:br>
            <a:r>
              <a:rPr lang="en-US" sz="1600" b="1" dirty="0"/>
              <a:t>device in a regular retail environment</a:t>
            </a:r>
            <a:endParaRPr kumimoji="0" lang="en-US" sz="1600" b="1" i="0" u="none" strike="noStrike" kern="1200" cap="none" spc="0" normalizeH="0" baseline="0" noProof="0" dirty="0">
              <a:ln>
                <a:noFill/>
              </a:ln>
              <a:effectLst/>
              <a:uLnTx/>
              <a:uFillTx/>
            </a:endParaRPr>
          </a:p>
          <a:p>
            <a:pPr marL="0" indent="0">
              <a:spcBef>
                <a:spcPts val="500"/>
              </a:spcBef>
              <a:buNone/>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68" name="Picture 67" descr="A screenshot of a cell phone&#10;&#10;Description automatically generated">
            <a:extLst>
              <a:ext uri="{FF2B5EF4-FFF2-40B4-BE49-F238E27FC236}">
                <a16:creationId xmlns:a16="http://schemas.microsoft.com/office/drawing/2014/main" id="{9638E288-E76A-204B-B5A2-A8EAFBA33B48}"/>
              </a:ext>
            </a:extLst>
          </p:cNvPr>
          <p:cNvPicPr>
            <a:picLocks noChangeAspect="1"/>
          </p:cNvPicPr>
          <p:nvPr/>
        </p:nvPicPr>
        <p:blipFill rotWithShape="1">
          <a:blip r:embed="rId3"/>
          <a:srcRect l="4726" t="29994" r="61949" b="4890"/>
          <a:stretch/>
        </p:blipFill>
        <p:spPr>
          <a:xfrm>
            <a:off x="4353743" y="1603693"/>
            <a:ext cx="1923750" cy="3687252"/>
          </a:xfrm>
          <a:prstGeom prst="rect">
            <a:avLst/>
          </a:prstGeom>
        </p:spPr>
      </p:pic>
      <p:pic>
        <p:nvPicPr>
          <p:cNvPr id="69" name="Picture 68" descr="A screenshot of a cell phone&#10;&#10;Description automatically generated">
            <a:extLst>
              <a:ext uri="{FF2B5EF4-FFF2-40B4-BE49-F238E27FC236}">
                <a16:creationId xmlns:a16="http://schemas.microsoft.com/office/drawing/2014/main" id="{F9741E4E-F6C8-E94D-8F48-B3B603288191}"/>
              </a:ext>
            </a:extLst>
          </p:cNvPr>
          <p:cNvPicPr>
            <a:picLocks noChangeAspect="1"/>
          </p:cNvPicPr>
          <p:nvPr/>
        </p:nvPicPr>
        <p:blipFill rotWithShape="1">
          <a:blip r:embed="rId3"/>
          <a:srcRect l="55734" t="31716" r="5247" b="4925"/>
          <a:stretch/>
        </p:blipFill>
        <p:spPr>
          <a:xfrm>
            <a:off x="5843714" y="1724229"/>
            <a:ext cx="2252451" cy="3587727"/>
          </a:xfrm>
          <a:prstGeom prst="rect">
            <a:avLst/>
          </a:prstGeom>
        </p:spPr>
      </p:pic>
      <p:grpSp>
        <p:nvGrpSpPr>
          <p:cNvPr id="70" name="Group 69">
            <a:extLst>
              <a:ext uri="{FF2B5EF4-FFF2-40B4-BE49-F238E27FC236}">
                <a16:creationId xmlns:a16="http://schemas.microsoft.com/office/drawing/2014/main" id="{6199FE51-9FA6-F341-A7A0-E32DADA4E30C}"/>
              </a:ext>
            </a:extLst>
          </p:cNvPr>
          <p:cNvGrpSpPr/>
          <p:nvPr/>
        </p:nvGrpSpPr>
        <p:grpSpPr>
          <a:xfrm>
            <a:off x="5762728" y="1898115"/>
            <a:ext cx="313661" cy="313661"/>
            <a:chOff x="2062716" y="2195623"/>
            <a:chExt cx="313661" cy="313661"/>
          </a:xfrm>
        </p:grpSpPr>
        <p:sp>
          <p:nvSpPr>
            <p:cNvPr id="71" name="Oval 70">
              <a:extLst>
                <a:ext uri="{FF2B5EF4-FFF2-40B4-BE49-F238E27FC236}">
                  <a16:creationId xmlns:a16="http://schemas.microsoft.com/office/drawing/2014/main" id="{8B5C2582-4375-6B4D-A6A8-B97C3BDA2873}"/>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2" name="Picture 71">
              <a:extLst>
                <a:ext uri="{FF2B5EF4-FFF2-40B4-BE49-F238E27FC236}">
                  <a16:creationId xmlns:a16="http://schemas.microsoft.com/office/drawing/2014/main" id="{EEA387E5-2D55-ED43-916D-BDEA1C84789B}"/>
                </a:ext>
              </a:extLst>
            </p:cNvPr>
            <p:cNvPicPr>
              <a:picLocks noChangeAspect="1"/>
            </p:cNvPicPr>
            <p:nvPr/>
          </p:nvPicPr>
          <p:blipFill>
            <a:blip r:embed="rId4"/>
            <a:stretch>
              <a:fillRect/>
            </a:stretch>
          </p:blipFill>
          <p:spPr>
            <a:xfrm>
              <a:off x="2144544" y="2277247"/>
              <a:ext cx="150004" cy="150004"/>
            </a:xfrm>
            <a:prstGeom prst="rect">
              <a:avLst/>
            </a:prstGeom>
          </p:spPr>
        </p:pic>
      </p:grpSp>
      <p:grpSp>
        <p:nvGrpSpPr>
          <p:cNvPr id="73" name="Group 72">
            <a:extLst>
              <a:ext uri="{FF2B5EF4-FFF2-40B4-BE49-F238E27FC236}">
                <a16:creationId xmlns:a16="http://schemas.microsoft.com/office/drawing/2014/main" id="{BB851EDE-89E9-7843-980E-48DB54767AB0}"/>
              </a:ext>
            </a:extLst>
          </p:cNvPr>
          <p:cNvGrpSpPr/>
          <p:nvPr/>
        </p:nvGrpSpPr>
        <p:grpSpPr>
          <a:xfrm>
            <a:off x="5763796" y="2616122"/>
            <a:ext cx="313661" cy="313661"/>
            <a:chOff x="3073962" y="2229632"/>
            <a:chExt cx="313661" cy="313661"/>
          </a:xfrm>
        </p:grpSpPr>
        <p:sp>
          <p:nvSpPr>
            <p:cNvPr id="74" name="Oval 73">
              <a:extLst>
                <a:ext uri="{FF2B5EF4-FFF2-40B4-BE49-F238E27FC236}">
                  <a16:creationId xmlns:a16="http://schemas.microsoft.com/office/drawing/2014/main" id="{BB890B73-4D0C-3B40-9F9B-DB09487F5C90}"/>
                </a:ext>
              </a:extLst>
            </p:cNvPr>
            <p:cNvSpPr/>
            <p:nvPr/>
          </p:nvSpPr>
          <p:spPr>
            <a:xfrm>
              <a:off x="3073962" y="2229632"/>
              <a:ext cx="313661" cy="313661"/>
            </a:xfrm>
            <a:prstGeom prst="ellipse">
              <a:avLst/>
            </a:prstGeom>
            <a:solidFill>
              <a:srgbClr val="F05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5" name="Picture 74">
              <a:extLst>
                <a:ext uri="{FF2B5EF4-FFF2-40B4-BE49-F238E27FC236}">
                  <a16:creationId xmlns:a16="http://schemas.microsoft.com/office/drawing/2014/main" id="{797E750E-648C-114A-B75C-C6CF23D3F250}"/>
                </a:ext>
              </a:extLst>
            </p:cNvPr>
            <p:cNvPicPr>
              <a:picLocks noChangeAspect="1"/>
            </p:cNvPicPr>
            <p:nvPr/>
          </p:nvPicPr>
          <p:blipFill>
            <a:blip r:embed="rId5"/>
            <a:stretch>
              <a:fillRect/>
            </a:stretch>
          </p:blipFill>
          <p:spPr>
            <a:xfrm>
              <a:off x="3170065" y="2326054"/>
              <a:ext cx="120317" cy="120317"/>
            </a:xfrm>
            <a:prstGeom prst="rect">
              <a:avLst/>
            </a:prstGeom>
          </p:spPr>
        </p:pic>
      </p:grpSp>
      <p:grpSp>
        <p:nvGrpSpPr>
          <p:cNvPr id="76" name="Group 75">
            <a:extLst>
              <a:ext uri="{FF2B5EF4-FFF2-40B4-BE49-F238E27FC236}">
                <a16:creationId xmlns:a16="http://schemas.microsoft.com/office/drawing/2014/main" id="{750A1F8A-7F8B-F64E-9061-42391ADA0722}"/>
              </a:ext>
            </a:extLst>
          </p:cNvPr>
          <p:cNvGrpSpPr/>
          <p:nvPr/>
        </p:nvGrpSpPr>
        <p:grpSpPr>
          <a:xfrm>
            <a:off x="5766428" y="2269740"/>
            <a:ext cx="313661" cy="313661"/>
            <a:chOff x="2521069" y="2203050"/>
            <a:chExt cx="313661" cy="313661"/>
          </a:xfrm>
        </p:grpSpPr>
        <p:sp>
          <p:nvSpPr>
            <p:cNvPr id="77" name="Oval 76">
              <a:extLst>
                <a:ext uri="{FF2B5EF4-FFF2-40B4-BE49-F238E27FC236}">
                  <a16:creationId xmlns:a16="http://schemas.microsoft.com/office/drawing/2014/main" id="{C03624E7-4B6A-944A-9CA9-646B2A334D34}"/>
                </a:ext>
              </a:extLst>
            </p:cNvPr>
            <p:cNvSpPr/>
            <p:nvPr/>
          </p:nvSpPr>
          <p:spPr>
            <a:xfrm>
              <a:off x="2521069" y="2203050"/>
              <a:ext cx="313661" cy="313661"/>
            </a:xfrm>
            <a:prstGeom prst="ellipse">
              <a:avLst/>
            </a:prstGeom>
            <a:solidFill>
              <a:srgbClr val="8EF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8" name="Picture 77">
              <a:extLst>
                <a:ext uri="{FF2B5EF4-FFF2-40B4-BE49-F238E27FC236}">
                  <a16:creationId xmlns:a16="http://schemas.microsoft.com/office/drawing/2014/main" id="{024B2AF7-CCAF-4340-8B62-8C79ECD8B216}"/>
                </a:ext>
              </a:extLst>
            </p:cNvPr>
            <p:cNvPicPr>
              <a:picLocks noChangeAspect="1"/>
            </p:cNvPicPr>
            <p:nvPr/>
          </p:nvPicPr>
          <p:blipFill>
            <a:blip r:embed="rId6"/>
            <a:stretch>
              <a:fillRect/>
            </a:stretch>
          </p:blipFill>
          <p:spPr>
            <a:xfrm>
              <a:off x="2607368" y="2277247"/>
              <a:ext cx="141061" cy="141061"/>
            </a:xfrm>
            <a:prstGeom prst="rect">
              <a:avLst/>
            </a:prstGeom>
          </p:spPr>
        </p:pic>
      </p:grpSp>
      <p:grpSp>
        <p:nvGrpSpPr>
          <p:cNvPr id="79" name="Group 78">
            <a:extLst>
              <a:ext uri="{FF2B5EF4-FFF2-40B4-BE49-F238E27FC236}">
                <a16:creationId xmlns:a16="http://schemas.microsoft.com/office/drawing/2014/main" id="{8CF840E0-D6E8-E54B-AD99-60ED4F89923B}"/>
              </a:ext>
            </a:extLst>
          </p:cNvPr>
          <p:cNvGrpSpPr/>
          <p:nvPr/>
        </p:nvGrpSpPr>
        <p:grpSpPr>
          <a:xfrm>
            <a:off x="6498514" y="1915125"/>
            <a:ext cx="313661" cy="313661"/>
            <a:chOff x="2062716" y="2195623"/>
            <a:chExt cx="313661" cy="313661"/>
          </a:xfrm>
        </p:grpSpPr>
        <p:sp>
          <p:nvSpPr>
            <p:cNvPr id="80" name="Oval 79">
              <a:extLst>
                <a:ext uri="{FF2B5EF4-FFF2-40B4-BE49-F238E27FC236}">
                  <a16:creationId xmlns:a16="http://schemas.microsoft.com/office/drawing/2014/main" id="{F910638E-721E-D449-A065-F4557E448BC6}"/>
                </a:ext>
              </a:extLst>
            </p:cNvPr>
            <p:cNvSpPr/>
            <p:nvPr/>
          </p:nvSpPr>
          <p:spPr>
            <a:xfrm>
              <a:off x="2062716" y="2195623"/>
              <a:ext cx="313661" cy="313661"/>
            </a:xfrm>
            <a:prstGeom prst="ellipse">
              <a:avLst/>
            </a:prstGeom>
            <a:solidFill>
              <a:srgbClr val="F2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1" name="Picture 80">
              <a:extLst>
                <a:ext uri="{FF2B5EF4-FFF2-40B4-BE49-F238E27FC236}">
                  <a16:creationId xmlns:a16="http://schemas.microsoft.com/office/drawing/2014/main" id="{D6B122E2-0DF7-1345-89F6-3524573C17CD}"/>
                </a:ext>
              </a:extLst>
            </p:cNvPr>
            <p:cNvPicPr>
              <a:picLocks noChangeAspect="1"/>
            </p:cNvPicPr>
            <p:nvPr/>
          </p:nvPicPr>
          <p:blipFill>
            <a:blip r:embed="rId4"/>
            <a:stretch>
              <a:fillRect/>
            </a:stretch>
          </p:blipFill>
          <p:spPr>
            <a:xfrm>
              <a:off x="2144544" y="2277247"/>
              <a:ext cx="150004" cy="150004"/>
            </a:xfrm>
            <a:prstGeom prst="rect">
              <a:avLst/>
            </a:prstGeom>
          </p:spPr>
        </p:pic>
      </p:grpSp>
      <p:cxnSp>
        <p:nvCxnSpPr>
          <p:cNvPr id="82" name="Straight Connector 81">
            <a:extLst>
              <a:ext uri="{FF2B5EF4-FFF2-40B4-BE49-F238E27FC236}">
                <a16:creationId xmlns:a16="http://schemas.microsoft.com/office/drawing/2014/main" id="{1D26DEBC-A077-E242-916D-999F9FC39048}"/>
              </a:ext>
            </a:extLst>
          </p:cNvPr>
          <p:cNvCxnSpPr>
            <a:cxnSpLocks/>
          </p:cNvCxnSpPr>
          <p:nvPr/>
        </p:nvCxnSpPr>
        <p:spPr>
          <a:xfrm>
            <a:off x="6299060" y="1978852"/>
            <a:ext cx="0" cy="45040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254280"/>
      </p:ext>
    </p:extLst>
  </p:cSld>
  <p:clrMapOvr>
    <a:masterClrMapping/>
  </p:clrMapOvr>
  <mc:AlternateContent xmlns:mc="http://schemas.openxmlformats.org/markup-compatibility/2006" xmlns:p14="http://schemas.microsoft.com/office/powerpoint/2010/main">
    <mc:Choice Requires="p14">
      <p:transition spd="slow" p14:dur="2000" advTm="94662"/>
    </mc:Choice>
    <mc:Fallback xmlns="">
      <p:transition spd="slow" advTm="946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5380212" y="1223598"/>
            <a:ext cx="6535208" cy="717842"/>
          </a:xfrm>
        </p:spPr>
        <p:txBody>
          <a:bodyPr>
            <a:normAutofit/>
          </a:bodyPr>
          <a:lstStyle/>
          <a:p>
            <a:r>
              <a:rPr lang="en-US" dirty="0"/>
              <a:t>Mobile inventory</a:t>
            </a:r>
          </a:p>
        </p:txBody>
      </p:sp>
      <p:sp>
        <p:nvSpPr>
          <p:cNvPr id="18" name="Text Placeholder 3">
            <a:extLst>
              <a:ext uri="{FF2B5EF4-FFF2-40B4-BE49-F238E27FC236}">
                <a16:creationId xmlns:a16="http://schemas.microsoft.com/office/drawing/2014/main" id="{75F2A656-84B9-4FDD-A50A-F3D0E6EC001C}"/>
              </a:ext>
            </a:extLst>
          </p:cNvPr>
          <p:cNvSpPr txBox="1">
            <a:spLocks/>
          </p:cNvSpPr>
          <p:nvPr/>
        </p:nvSpPr>
        <p:spPr>
          <a:xfrm>
            <a:off x="5258748" y="2100342"/>
            <a:ext cx="6778137" cy="4627488"/>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None/>
            </a:pPr>
            <a:r>
              <a:rPr lang="en-US" sz="1800" dirty="0"/>
              <a:t>Mobile inventory extends LS Central’s powerful </a:t>
            </a:r>
            <a:br>
              <a:rPr lang="en-US" sz="1800" dirty="0"/>
            </a:br>
            <a:r>
              <a:rPr lang="en-US" sz="1800" dirty="0"/>
              <a:t>inventory functionality (PO / TO / picking, </a:t>
            </a:r>
            <a:br>
              <a:rPr lang="en-US" sz="1800" dirty="0"/>
            </a:br>
            <a:r>
              <a:rPr lang="en-US" sz="1800" dirty="0"/>
              <a:t>receiving, counting …) to mobile devices</a:t>
            </a:r>
          </a:p>
          <a:p>
            <a:pPr>
              <a:buClr>
                <a:srgbClr val="8EF4E2"/>
              </a:buClr>
            </a:pPr>
            <a:r>
              <a:rPr lang="en-US" sz="1800" dirty="0"/>
              <a:t> Perform inventory tasks where needed</a:t>
            </a:r>
          </a:p>
          <a:p>
            <a:pPr marL="285750" indent="-285750">
              <a:buClr>
                <a:srgbClr val="8EF4E2"/>
              </a:buClr>
              <a:buFont typeface="Arial" panose="020B0604020202020204" pitchFamily="34" charset="0"/>
              <a:buChar char="•"/>
            </a:pPr>
            <a:r>
              <a:rPr lang="en-US" sz="1800" dirty="0"/>
              <a:t>Update inventory info quickly</a:t>
            </a:r>
          </a:p>
          <a:p>
            <a:pPr marL="285750" indent="-285750">
              <a:buClr>
                <a:srgbClr val="8EF4E2"/>
              </a:buClr>
              <a:buFont typeface="Arial" panose="020B0604020202020204" pitchFamily="34" charset="0"/>
              <a:buChar char="•"/>
            </a:pPr>
            <a:r>
              <a:rPr lang="en-US" sz="1800" dirty="0"/>
              <a:t>Scan barcodes instead of keying in data: </a:t>
            </a:r>
            <a:br>
              <a:rPr lang="en-US" sz="1800" dirty="0"/>
            </a:br>
            <a:r>
              <a:rPr lang="en-US" sz="1800" dirty="0"/>
              <a:t>reduce errors and need for data maintenance</a:t>
            </a:r>
          </a:p>
          <a:p>
            <a:pPr marL="285750" indent="-285750">
              <a:buClr>
                <a:srgbClr val="8EF4E2"/>
              </a:buClr>
              <a:buFont typeface="Arial" panose="020B0604020202020204" pitchFamily="34" charset="0"/>
              <a:buChar char="•"/>
            </a:pPr>
            <a:r>
              <a:rPr lang="en-US" sz="1800" dirty="0"/>
              <a:t>Make the best use of info delivered from supplier</a:t>
            </a:r>
          </a:p>
          <a:p>
            <a:pPr marL="285750" indent="-285750">
              <a:buClr>
                <a:srgbClr val="8EF4E2"/>
              </a:buClr>
              <a:buFont typeface="Arial" panose="020B0604020202020204" pitchFamily="34" charset="0"/>
              <a:buChar char="•"/>
            </a:pPr>
            <a:r>
              <a:rPr lang="en-US" sz="1800" dirty="0"/>
              <a:t>Eliminate paper as data storage</a:t>
            </a:r>
            <a:br>
              <a:rPr lang="en-US" sz="1400" dirty="0"/>
            </a:br>
            <a:endParaRPr lang="en-US" sz="1400" dirty="0"/>
          </a:p>
          <a:p>
            <a:pPr>
              <a:buFont typeface="Wingdings" panose="05000000000000000000" pitchFamily="2" charset="2"/>
              <a:buChar char="Ø"/>
            </a:pPr>
            <a:r>
              <a:rPr lang="en-US" sz="1800" dirty="0"/>
              <a:t>  </a:t>
            </a:r>
            <a:r>
              <a:rPr lang="en-US" sz="1800" b="1" dirty="0"/>
              <a:t>Mobilizes inventory processes</a:t>
            </a:r>
          </a:p>
        </p:txBody>
      </p:sp>
      <p:pic>
        <p:nvPicPr>
          <p:cNvPr id="19" name="Picture 18">
            <a:extLst>
              <a:ext uri="{FF2B5EF4-FFF2-40B4-BE49-F238E27FC236}">
                <a16:creationId xmlns:a16="http://schemas.microsoft.com/office/drawing/2014/main" id="{0EF2C193-7095-4ABC-BFEF-584F2DF4DC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52007" y="1941440"/>
            <a:ext cx="1396646" cy="336695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8E181E3-41AD-439D-8DAC-AD8DD60288E1}"/>
              </a:ext>
            </a:extLst>
          </p:cNvPr>
          <p:cNvPicPr>
            <a:picLocks noChangeAspect="1"/>
          </p:cNvPicPr>
          <p:nvPr/>
        </p:nvPicPr>
        <p:blipFill>
          <a:blip r:embed="rId5"/>
          <a:stretch>
            <a:fillRect/>
          </a:stretch>
        </p:blipFill>
        <p:spPr>
          <a:xfrm>
            <a:off x="13103374" y="2118122"/>
            <a:ext cx="1293911" cy="2731593"/>
          </a:xfrm>
          <a:prstGeom prst="rect">
            <a:avLst/>
          </a:prstGeom>
        </p:spPr>
      </p:pic>
      <p:sp>
        <p:nvSpPr>
          <p:cNvPr id="2" name="Rectangle 1"/>
          <p:cNvSpPr/>
          <p:nvPr/>
        </p:nvSpPr>
        <p:spPr>
          <a:xfrm>
            <a:off x="266184" y="-705845"/>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7" name="Straight Connector 6">
            <a:extLst>
              <a:ext uri="{FF2B5EF4-FFF2-40B4-BE49-F238E27FC236}">
                <a16:creationId xmlns:a16="http://schemas.microsoft.com/office/drawing/2014/main" id="{405D1F71-0F04-8C41-9863-C745F24F8E2D}"/>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9937C2-93E4-B74E-8326-33AF7EA9D4AA}"/>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pic>
        <p:nvPicPr>
          <p:cNvPr id="10" name="Picture 9" descr="A screenshot of a cell phone&#10;&#10;Description automatically generated">
            <a:extLst>
              <a:ext uri="{FF2B5EF4-FFF2-40B4-BE49-F238E27FC236}">
                <a16:creationId xmlns:a16="http://schemas.microsoft.com/office/drawing/2014/main" id="{F25F046B-6BAA-D545-A301-7B601B2B24A6}"/>
              </a:ext>
            </a:extLst>
          </p:cNvPr>
          <p:cNvPicPr>
            <a:picLocks noChangeAspect="1"/>
          </p:cNvPicPr>
          <p:nvPr/>
        </p:nvPicPr>
        <p:blipFill>
          <a:blip r:embed="rId6"/>
          <a:stretch>
            <a:fillRect/>
          </a:stretch>
        </p:blipFill>
        <p:spPr>
          <a:xfrm>
            <a:off x="811668" y="261499"/>
            <a:ext cx="4447080" cy="6596501"/>
          </a:xfrm>
          <a:prstGeom prst="rect">
            <a:avLst/>
          </a:prstGeom>
        </p:spPr>
      </p:pic>
    </p:spTree>
    <p:custDataLst>
      <p:tags r:id="rId1"/>
    </p:custDataLst>
    <p:extLst>
      <p:ext uri="{BB962C8B-B14F-4D97-AF65-F5344CB8AC3E}">
        <p14:creationId xmlns:p14="http://schemas.microsoft.com/office/powerpoint/2010/main" val="603123182"/>
      </p:ext>
    </p:extLst>
  </p:cSld>
  <p:clrMapOvr>
    <a:masterClrMapping/>
  </p:clrMapOvr>
  <mc:AlternateContent xmlns:mc="http://schemas.openxmlformats.org/markup-compatibility/2006" xmlns:p14="http://schemas.microsoft.com/office/powerpoint/2010/main">
    <mc:Choice Requires="p14">
      <p:transition spd="slow" p14:dur="2000" advTm="95824"/>
    </mc:Choice>
    <mc:Fallback xmlns="">
      <p:transition spd="slow" advTm="958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 calcmode="lin" valueType="num">
                                      <p:cBhvr additive="base">
                                        <p:cTn id="7"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5" y="550571"/>
            <a:ext cx="6535208" cy="717842"/>
          </a:xfrm>
        </p:spPr>
        <p:txBody>
          <a:bodyPr>
            <a:normAutofit/>
          </a:bodyPr>
          <a:lstStyle/>
          <a:p>
            <a:r>
              <a:rPr lang="en-US" dirty="0"/>
              <a:t>The architecture</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715353" y="1946568"/>
            <a:ext cx="5566756" cy="4032401"/>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8EF4E2"/>
              </a:buClr>
              <a:buFont typeface="Arial" panose="020B0604020202020204" pitchFamily="34" charset="0"/>
              <a:buChar char="•"/>
            </a:pPr>
            <a:r>
              <a:rPr lang="en-US" sz="1800" dirty="0"/>
              <a:t>Mobile inventory uses the LS Omni Server</a:t>
            </a:r>
          </a:p>
          <a:p>
            <a:pPr marL="742939" lvl="1" indent="-285750">
              <a:buClr>
                <a:srgbClr val="8EF4E2"/>
              </a:buClr>
              <a:buFont typeface="Arial" panose="020B0604020202020204" pitchFamily="34" charset="0"/>
              <a:buChar char="•"/>
            </a:pPr>
            <a:r>
              <a:rPr lang="en-US" sz="1400" dirty="0"/>
              <a:t>Passes data to and from LS Central</a:t>
            </a:r>
          </a:p>
          <a:p>
            <a:pPr marL="742939" lvl="1" indent="-285750">
              <a:buClr>
                <a:srgbClr val="8EF4E2"/>
              </a:buClr>
              <a:buFont typeface="Arial" panose="020B0604020202020204" pitchFamily="34" charset="0"/>
              <a:buChar char="•"/>
            </a:pPr>
            <a:r>
              <a:rPr lang="en-US" sz="1400" dirty="0"/>
              <a:t>Ensures backwards compatibility and multi-tenant</a:t>
            </a:r>
          </a:p>
          <a:p>
            <a:pPr marL="742939" lvl="1" indent="-285750">
              <a:buClr>
                <a:srgbClr val="8EF4E2"/>
              </a:buClr>
              <a:buFont typeface="Arial" panose="020B0604020202020204" pitchFamily="34" charset="0"/>
              <a:buChar char="•"/>
            </a:pPr>
            <a:r>
              <a:rPr lang="en-US" sz="1400" dirty="0"/>
              <a:t>Can connect to multiple ERPs </a:t>
            </a:r>
          </a:p>
          <a:p>
            <a:pPr marL="285750" indent="-285750">
              <a:buClr>
                <a:srgbClr val="8EF4E2"/>
              </a:buClr>
              <a:buFont typeface="Arial" panose="020B0604020202020204" pitchFamily="34" charset="0"/>
              <a:buChar char="•"/>
            </a:pPr>
            <a:r>
              <a:rPr lang="en-US" sz="1800" dirty="0"/>
              <a:t>All setup of mobile inventory (menu, </a:t>
            </a:r>
            <a:br>
              <a:rPr lang="en-US" sz="1800" dirty="0"/>
            </a:br>
            <a:r>
              <a:rPr lang="en-US" sz="1800" dirty="0"/>
              <a:t>store, terminal, user,…) is retrieved </a:t>
            </a:r>
            <a:br>
              <a:rPr lang="en-US" sz="1800" dirty="0"/>
            </a:br>
            <a:r>
              <a:rPr lang="en-US" sz="1800" dirty="0"/>
              <a:t>at startup from LS Central</a:t>
            </a:r>
          </a:p>
          <a:p>
            <a:pPr marL="285750" indent="-285750">
              <a:buClr>
                <a:srgbClr val="8EF4E2"/>
              </a:buClr>
              <a:buFont typeface="Arial" panose="020B0604020202020204" pitchFamily="34" charset="0"/>
              <a:buChar char="•"/>
            </a:pPr>
            <a:r>
              <a:rPr lang="en-US" sz="1800" dirty="0"/>
              <a:t>Master data is replicated from LS Central </a:t>
            </a:r>
            <a:br>
              <a:rPr lang="en-US" sz="1800" dirty="0"/>
            </a:br>
            <a:r>
              <a:rPr lang="en-US" sz="1800" dirty="0"/>
              <a:t>and stored on the mobile device</a:t>
            </a:r>
          </a:p>
          <a:p>
            <a:pPr marL="285750" indent="-285750">
              <a:buClr>
                <a:srgbClr val="8EF4E2"/>
              </a:buClr>
              <a:buFont typeface="Arial" panose="020B0604020202020204" pitchFamily="34" charset="0"/>
              <a:buChar char="•"/>
            </a:pPr>
            <a:r>
              <a:rPr lang="en-US" sz="1800" dirty="0"/>
              <a:t>Offline capabilities: collects and stores working data on the handheld, then sends to LS Central</a:t>
            </a:r>
          </a:p>
          <a:p>
            <a:pPr marL="285750" indent="-285750">
              <a:buClr>
                <a:srgbClr val="8EF4E2"/>
              </a:buClr>
              <a:buFont typeface="Arial" panose="020B0604020202020204" pitchFamily="34" charset="0"/>
              <a:buChar char="•"/>
            </a:pPr>
            <a:endParaRPr lang="en-US" sz="1800" dirty="0"/>
          </a:p>
        </p:txBody>
      </p:sp>
      <p:pic>
        <p:nvPicPr>
          <p:cNvPr id="6" name="Graphic 5">
            <a:extLst>
              <a:ext uri="{FF2B5EF4-FFF2-40B4-BE49-F238E27FC236}">
                <a16:creationId xmlns:a16="http://schemas.microsoft.com/office/drawing/2014/main" id="{F01DD8B1-4688-49D3-A979-91BA512E6C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8219" y="2153397"/>
            <a:ext cx="953079" cy="953079"/>
          </a:xfrm>
          <a:prstGeom prst="rect">
            <a:avLst/>
          </a:prstGeom>
        </p:spPr>
      </p:pic>
      <p:sp>
        <p:nvSpPr>
          <p:cNvPr id="7" name="Rectangle 6"/>
          <p:cNvSpPr/>
          <p:nvPr/>
        </p:nvSpPr>
        <p:spPr>
          <a:xfrm>
            <a:off x="404684" y="-683748"/>
            <a:ext cx="2237678" cy="369332"/>
          </a:xfrm>
          <a:prstGeom prst="rect">
            <a:avLst/>
          </a:prstGeom>
        </p:spPr>
        <p:txBody>
          <a:bodyPr wrap="square">
            <a:spAutoFit/>
          </a:bodyPr>
          <a:lstStyle/>
          <a:p>
            <a:r>
              <a:rPr lang="is-IS" b="1" dirty="0">
                <a:solidFill>
                  <a:srgbClr val="92D050"/>
                </a:solidFill>
              </a:rPr>
              <a:t>! Mobile inventory</a:t>
            </a:r>
            <a:endParaRPr lang="en-US" b="1" dirty="0">
              <a:solidFill>
                <a:srgbClr val="92D050"/>
              </a:solidFill>
            </a:endParaRPr>
          </a:p>
        </p:txBody>
      </p:sp>
      <p:cxnSp>
        <p:nvCxnSpPr>
          <p:cNvPr id="9" name="Straight Connector 8">
            <a:extLst>
              <a:ext uri="{FF2B5EF4-FFF2-40B4-BE49-F238E27FC236}">
                <a16:creationId xmlns:a16="http://schemas.microsoft.com/office/drawing/2014/main" id="{B0E3F3D9-8CDB-634E-A5DE-AE11120D5DF4}"/>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461655-7319-B64D-9584-4D0B43BD3782}"/>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14" name="Rectangle 13">
            <a:extLst>
              <a:ext uri="{FF2B5EF4-FFF2-40B4-BE49-F238E27FC236}">
                <a16:creationId xmlns:a16="http://schemas.microsoft.com/office/drawing/2014/main" id="{2B6D6A04-FA33-B047-AC52-F5F86B2EB406}"/>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5" name="Graphic 14">
            <a:extLst>
              <a:ext uri="{FF2B5EF4-FFF2-40B4-BE49-F238E27FC236}">
                <a16:creationId xmlns:a16="http://schemas.microsoft.com/office/drawing/2014/main" id="{D7D9867C-6160-ED4E-B024-415CE518FCD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96891" y="1409209"/>
            <a:ext cx="1303473" cy="1303473"/>
          </a:xfrm>
          <a:prstGeom prst="rect">
            <a:avLst/>
          </a:prstGeom>
        </p:spPr>
      </p:pic>
      <p:sp>
        <p:nvSpPr>
          <p:cNvPr id="17" name="Rectangle 16">
            <a:extLst>
              <a:ext uri="{FF2B5EF4-FFF2-40B4-BE49-F238E27FC236}">
                <a16:creationId xmlns:a16="http://schemas.microsoft.com/office/drawing/2014/main" id="{FF3AE8DB-9D57-5F4E-AC63-5D641064A3D0}"/>
              </a:ext>
            </a:extLst>
          </p:cNvPr>
          <p:cNvSpPr/>
          <p:nvPr/>
        </p:nvSpPr>
        <p:spPr>
          <a:xfrm>
            <a:off x="7564674" y="3869641"/>
            <a:ext cx="3628580" cy="872061"/>
          </a:xfrm>
          <a:prstGeom prst="rect">
            <a:avLst/>
          </a:prstGeom>
          <a:solidFill>
            <a:srgbClr val="A8B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dirty="0"/>
              <a:t>LS Omni Server</a:t>
            </a:r>
          </a:p>
        </p:txBody>
      </p:sp>
      <p:sp>
        <p:nvSpPr>
          <p:cNvPr id="18" name="Rectangle 17">
            <a:extLst>
              <a:ext uri="{FF2B5EF4-FFF2-40B4-BE49-F238E27FC236}">
                <a16:creationId xmlns:a16="http://schemas.microsoft.com/office/drawing/2014/main" id="{761E2F15-F463-884E-BD37-DD123F8D3DB1}"/>
              </a:ext>
            </a:extLst>
          </p:cNvPr>
          <p:cNvSpPr/>
          <p:nvPr/>
        </p:nvSpPr>
        <p:spPr>
          <a:xfrm>
            <a:off x="7564672" y="4954873"/>
            <a:ext cx="3628580" cy="872061"/>
          </a:xfrm>
          <a:prstGeom prst="rect">
            <a:avLst/>
          </a:prstGeom>
          <a:solidFill>
            <a:srgbClr val="29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S" dirty="0"/>
              <a:t>LS Central</a:t>
            </a:r>
          </a:p>
        </p:txBody>
      </p:sp>
      <p:cxnSp>
        <p:nvCxnSpPr>
          <p:cNvPr id="20" name="Straight Arrow Connector 19">
            <a:extLst>
              <a:ext uri="{FF2B5EF4-FFF2-40B4-BE49-F238E27FC236}">
                <a16:creationId xmlns:a16="http://schemas.microsoft.com/office/drawing/2014/main" id="{5E214BFD-4810-3942-B6CA-B7E963D9315C}"/>
              </a:ext>
            </a:extLst>
          </p:cNvPr>
          <p:cNvCxnSpPr>
            <a:cxnSpLocks/>
          </p:cNvCxnSpPr>
          <p:nvPr/>
        </p:nvCxnSpPr>
        <p:spPr>
          <a:xfrm>
            <a:off x="9358482" y="4733147"/>
            <a:ext cx="0" cy="4407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58A2CAC-3209-2742-8C7E-42C775B54E50}"/>
              </a:ext>
            </a:extLst>
          </p:cNvPr>
          <p:cNvCxnSpPr>
            <a:cxnSpLocks/>
          </p:cNvCxnSpPr>
          <p:nvPr/>
        </p:nvCxnSpPr>
        <p:spPr>
          <a:xfrm>
            <a:off x="9358482" y="3475847"/>
            <a:ext cx="0" cy="4407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098586-1B92-CD41-B655-2EF65ED0C5AE}"/>
              </a:ext>
            </a:extLst>
          </p:cNvPr>
          <p:cNvSpPr txBox="1"/>
          <p:nvPr/>
        </p:nvSpPr>
        <p:spPr>
          <a:xfrm>
            <a:off x="9572508" y="3113402"/>
            <a:ext cx="1969638" cy="369332"/>
          </a:xfrm>
          <a:prstGeom prst="rect">
            <a:avLst/>
          </a:prstGeom>
          <a:noFill/>
        </p:spPr>
        <p:txBody>
          <a:bodyPr wrap="square" rtlCol="0">
            <a:spAutoFit/>
          </a:bodyPr>
          <a:lstStyle/>
          <a:p>
            <a:r>
              <a:rPr lang="en-IS" dirty="0">
                <a:solidFill>
                  <a:schemeClr val="bg1"/>
                </a:solidFill>
              </a:rPr>
              <a:t>eCommerce API</a:t>
            </a:r>
          </a:p>
        </p:txBody>
      </p:sp>
      <p:sp>
        <p:nvSpPr>
          <p:cNvPr id="24" name="Oval 23">
            <a:extLst>
              <a:ext uri="{FF2B5EF4-FFF2-40B4-BE49-F238E27FC236}">
                <a16:creationId xmlns:a16="http://schemas.microsoft.com/office/drawing/2014/main" id="{28C95BCD-1285-FA49-B8F3-79514BAA657E}"/>
              </a:ext>
            </a:extLst>
          </p:cNvPr>
          <p:cNvSpPr/>
          <p:nvPr/>
        </p:nvSpPr>
        <p:spPr>
          <a:xfrm>
            <a:off x="9228550" y="3209058"/>
            <a:ext cx="259863" cy="25986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5" name="Straight Arrow Connector 24">
            <a:extLst>
              <a:ext uri="{FF2B5EF4-FFF2-40B4-BE49-F238E27FC236}">
                <a16:creationId xmlns:a16="http://schemas.microsoft.com/office/drawing/2014/main" id="{A1EBFAEE-E567-574B-BD95-EDCC7CDDC3A7}"/>
              </a:ext>
            </a:extLst>
          </p:cNvPr>
          <p:cNvCxnSpPr>
            <a:cxnSpLocks/>
          </p:cNvCxnSpPr>
          <p:nvPr/>
        </p:nvCxnSpPr>
        <p:spPr>
          <a:xfrm>
            <a:off x="9358482" y="2942493"/>
            <a:ext cx="0" cy="2665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773142"/>
      </p:ext>
    </p:extLst>
  </p:cSld>
  <p:clrMapOvr>
    <a:masterClrMapping/>
  </p:clrMapOvr>
  <mc:AlternateContent xmlns:mc="http://schemas.openxmlformats.org/markup-compatibility/2006" xmlns:p14="http://schemas.microsoft.com/office/powerpoint/2010/main">
    <mc:Choice Requires="p14">
      <p:transition spd="slow" p14:dur="2000" advTm="149683"/>
    </mc:Choice>
    <mc:Fallback xmlns="">
      <p:transition spd="slow" advTm="1496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5E174-C0F1-8B4B-9E42-170781AC7FD6}"/>
              </a:ext>
            </a:extLst>
          </p:cNvPr>
          <p:cNvSpPr>
            <a:spLocks noGrp="1"/>
          </p:cNvSpPr>
          <p:nvPr>
            <p:ph type="title"/>
          </p:nvPr>
        </p:nvSpPr>
        <p:spPr>
          <a:xfrm>
            <a:off x="695325" y="550571"/>
            <a:ext cx="6535208" cy="717842"/>
          </a:xfrm>
        </p:spPr>
        <p:txBody>
          <a:bodyPr>
            <a:normAutofit fontScale="90000"/>
          </a:bodyPr>
          <a:lstStyle/>
          <a:p>
            <a:r>
              <a:rPr lang="en-US" dirty="0"/>
              <a:t>LS Central inventory processes</a:t>
            </a:r>
          </a:p>
        </p:txBody>
      </p:sp>
      <p:sp>
        <p:nvSpPr>
          <p:cNvPr id="5" name="Text Placeholder 3">
            <a:extLst>
              <a:ext uri="{FF2B5EF4-FFF2-40B4-BE49-F238E27FC236}">
                <a16:creationId xmlns:a16="http://schemas.microsoft.com/office/drawing/2014/main" id="{A10CD323-6EA0-4FAE-96F3-83A8F88F5B62}"/>
              </a:ext>
            </a:extLst>
          </p:cNvPr>
          <p:cNvSpPr txBox="1">
            <a:spLocks/>
          </p:cNvSpPr>
          <p:nvPr/>
        </p:nvSpPr>
        <p:spPr>
          <a:xfrm>
            <a:off x="596348" y="3102788"/>
            <a:ext cx="2760715" cy="3217026"/>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200"/>
              </a:spcAft>
              <a:buClr>
                <a:srgbClr val="8EF4E2"/>
              </a:buClr>
              <a:buNone/>
            </a:pPr>
            <a:r>
              <a:rPr lang="en-US" sz="2400" b="1" dirty="0"/>
              <a:t>The processes:</a:t>
            </a:r>
          </a:p>
          <a:p>
            <a:pPr>
              <a:spcBef>
                <a:spcPts val="600"/>
              </a:spcBef>
              <a:buClr>
                <a:srgbClr val="8EF4E2"/>
              </a:buClr>
            </a:pPr>
            <a:r>
              <a:rPr lang="en-US" sz="1800" dirty="0"/>
              <a:t>Purchase ordering</a:t>
            </a:r>
          </a:p>
          <a:p>
            <a:pPr>
              <a:spcBef>
                <a:spcPts val="600"/>
              </a:spcBef>
              <a:buClr>
                <a:srgbClr val="8EF4E2"/>
              </a:buClr>
            </a:pPr>
            <a:r>
              <a:rPr lang="en-US" sz="1800" dirty="0"/>
              <a:t>Return management</a:t>
            </a:r>
          </a:p>
          <a:p>
            <a:pPr>
              <a:spcBef>
                <a:spcPts val="600"/>
              </a:spcBef>
              <a:buClr>
                <a:srgbClr val="8EF4E2"/>
              </a:buClr>
            </a:pPr>
            <a:r>
              <a:rPr lang="en-US" sz="1800" dirty="0"/>
              <a:t>Picking</a:t>
            </a:r>
          </a:p>
          <a:p>
            <a:pPr>
              <a:spcBef>
                <a:spcPts val="600"/>
              </a:spcBef>
              <a:buClr>
                <a:srgbClr val="8EF4E2"/>
              </a:buClr>
            </a:pPr>
            <a:r>
              <a:rPr lang="en-US" sz="1800" dirty="0"/>
              <a:t>Receiving</a:t>
            </a:r>
          </a:p>
          <a:p>
            <a:pPr>
              <a:spcBef>
                <a:spcPts val="600"/>
              </a:spcBef>
              <a:buClr>
                <a:srgbClr val="8EF4E2"/>
              </a:buClr>
            </a:pPr>
            <a:r>
              <a:rPr lang="en-US" sz="1800" dirty="0"/>
              <a:t>Stock request</a:t>
            </a:r>
          </a:p>
          <a:p>
            <a:pPr>
              <a:spcBef>
                <a:spcPts val="600"/>
              </a:spcBef>
              <a:buClr>
                <a:srgbClr val="8EF4E2"/>
              </a:buClr>
            </a:pPr>
            <a:r>
              <a:rPr lang="en-US" sz="1800" dirty="0"/>
              <a:t>Stock transfer</a:t>
            </a:r>
          </a:p>
          <a:p>
            <a:pPr>
              <a:spcBef>
                <a:spcPts val="600"/>
              </a:spcBef>
              <a:buClr>
                <a:srgbClr val="8EF4E2"/>
              </a:buClr>
            </a:pPr>
            <a:r>
              <a:rPr lang="en-US" sz="1800" dirty="0"/>
              <a:t>Stock counting</a:t>
            </a:r>
          </a:p>
          <a:p>
            <a:pPr>
              <a:spcBef>
                <a:spcPts val="600"/>
              </a:spcBef>
              <a:buClr>
                <a:srgbClr val="8EF4E2"/>
              </a:buClr>
            </a:pPr>
            <a:r>
              <a:rPr lang="en-US" sz="1800" dirty="0"/>
              <a:t>Label printing</a:t>
            </a:r>
          </a:p>
        </p:txBody>
      </p:sp>
      <p:sp>
        <p:nvSpPr>
          <p:cNvPr id="6" name="Text Placeholder 3">
            <a:extLst>
              <a:ext uri="{FF2B5EF4-FFF2-40B4-BE49-F238E27FC236}">
                <a16:creationId xmlns:a16="http://schemas.microsoft.com/office/drawing/2014/main" id="{26F69934-7AFF-4AB4-8A2D-0B31184DC410}"/>
              </a:ext>
            </a:extLst>
          </p:cNvPr>
          <p:cNvSpPr txBox="1">
            <a:spLocks/>
          </p:cNvSpPr>
          <p:nvPr/>
        </p:nvSpPr>
        <p:spPr>
          <a:xfrm>
            <a:off x="3937387" y="3081689"/>
            <a:ext cx="3366942" cy="3217026"/>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200"/>
              </a:spcAft>
              <a:buClr>
                <a:srgbClr val="8EF4E2"/>
              </a:buClr>
              <a:buNone/>
            </a:pPr>
            <a:r>
              <a:rPr lang="en-US" sz="2400" b="1" dirty="0"/>
              <a:t>With LS Central:</a:t>
            </a:r>
          </a:p>
          <a:p>
            <a:pPr marL="285750" lvl="1" indent="-285750">
              <a:spcBef>
                <a:spcPts val="600"/>
              </a:spcBef>
              <a:buClr>
                <a:srgbClr val="8EF4E2"/>
              </a:buClr>
            </a:pPr>
            <a:r>
              <a:rPr lang="en-US" sz="1800" dirty="0"/>
              <a:t>Handled in standard system</a:t>
            </a:r>
          </a:p>
          <a:p>
            <a:pPr marL="285750" lvl="1" indent="-285750">
              <a:spcBef>
                <a:spcPts val="600"/>
              </a:spcBef>
              <a:buClr>
                <a:srgbClr val="8EF4E2"/>
              </a:buClr>
            </a:pPr>
            <a:r>
              <a:rPr lang="en-US" sz="1800" dirty="0"/>
              <a:t>Documents and worksheets</a:t>
            </a:r>
          </a:p>
          <a:p>
            <a:pPr marL="285750" lvl="1" indent="-285750">
              <a:spcBef>
                <a:spcPts val="600"/>
              </a:spcBef>
              <a:buClr>
                <a:srgbClr val="8EF4E2"/>
              </a:buClr>
            </a:pPr>
            <a:r>
              <a:rPr lang="en-US" sz="1800" dirty="0"/>
              <a:t>Controlled by rules </a:t>
            </a:r>
            <a:br>
              <a:rPr lang="en-US" sz="1800" dirty="0"/>
            </a:br>
            <a:r>
              <a:rPr lang="en-US" sz="1800" dirty="0"/>
              <a:t>and user rights</a:t>
            </a:r>
          </a:p>
          <a:p>
            <a:pPr marL="285750" lvl="1" indent="-285750">
              <a:spcBef>
                <a:spcPts val="600"/>
              </a:spcBef>
              <a:buClr>
                <a:srgbClr val="8EF4E2"/>
              </a:buClr>
            </a:pPr>
            <a:r>
              <a:rPr lang="en-US" sz="1800" dirty="0"/>
              <a:t>Automatically updating stock info and giving correct status</a:t>
            </a:r>
          </a:p>
          <a:p>
            <a:pPr marL="0" lvl="1" indent="0">
              <a:spcBef>
                <a:spcPts val="600"/>
              </a:spcBef>
              <a:buClr>
                <a:srgbClr val="8EF4E2"/>
              </a:buClr>
              <a:buNone/>
            </a:pPr>
            <a:endParaRPr lang="en-US" sz="1800" dirty="0"/>
          </a:p>
        </p:txBody>
      </p:sp>
      <p:sp>
        <p:nvSpPr>
          <p:cNvPr id="7" name="Text Placeholder 3">
            <a:extLst>
              <a:ext uri="{FF2B5EF4-FFF2-40B4-BE49-F238E27FC236}">
                <a16:creationId xmlns:a16="http://schemas.microsoft.com/office/drawing/2014/main" id="{82653BF4-4146-4286-8186-F7775F7400C6}"/>
              </a:ext>
            </a:extLst>
          </p:cNvPr>
          <p:cNvSpPr txBox="1">
            <a:spLocks/>
          </p:cNvSpPr>
          <p:nvPr/>
        </p:nvSpPr>
        <p:spPr>
          <a:xfrm>
            <a:off x="7594057" y="3086616"/>
            <a:ext cx="4001593" cy="3538627"/>
          </a:xfrm>
          <a:prstGeom prst="rect">
            <a:avLst/>
          </a:prstGeom>
        </p:spPr>
        <p:txBody>
          <a:bodyPr lIns="144000"/>
          <a:lstStyle>
            <a:lvl1pPr marL="228594" indent="-228594" algn="l" defTabSz="914377" rtl="0" eaLnBrk="1" latinLnBrk="0" hangingPunct="1">
              <a:lnSpc>
                <a:spcPct val="10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10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10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200"/>
              </a:spcAft>
              <a:buClr>
                <a:srgbClr val="8EF4E2"/>
              </a:buClr>
              <a:buNone/>
            </a:pPr>
            <a:r>
              <a:rPr lang="en-US" sz="2400" b="1" dirty="0"/>
              <a:t>Adding Mobile inventory:</a:t>
            </a:r>
          </a:p>
          <a:p>
            <a:pPr marL="285750" lvl="1" indent="-285750">
              <a:spcBef>
                <a:spcPts val="600"/>
              </a:spcBef>
              <a:buClr>
                <a:srgbClr val="8EF4E2"/>
              </a:buClr>
              <a:buFont typeface="Arial" panose="020B0604020202020204" pitchFamily="34" charset="0"/>
              <a:buChar char="•"/>
            </a:pPr>
            <a:r>
              <a:rPr lang="en-US" sz="1800" dirty="0"/>
              <a:t>Functions and data </a:t>
            </a:r>
            <a:br>
              <a:rPr lang="en-US" sz="1800" dirty="0"/>
            </a:br>
            <a:r>
              <a:rPr lang="en-US" sz="1800" dirty="0"/>
              <a:t>available at mobile device</a:t>
            </a:r>
          </a:p>
          <a:p>
            <a:pPr marL="285750" lvl="1" indent="-285750">
              <a:spcBef>
                <a:spcPts val="600"/>
              </a:spcBef>
              <a:buClr>
                <a:srgbClr val="8EF4E2"/>
              </a:buClr>
              <a:buFont typeface="Arial" panose="020B0604020202020204" pitchFamily="34" charset="0"/>
              <a:buChar char="•"/>
            </a:pPr>
            <a:r>
              <a:rPr lang="en-US" sz="1800" dirty="0"/>
              <a:t>View tasks and current</a:t>
            </a:r>
            <a:br>
              <a:rPr lang="en-US" sz="1800" dirty="0"/>
            </a:br>
            <a:r>
              <a:rPr lang="en-US" sz="1800" dirty="0"/>
              <a:t> inventory info on the spot</a:t>
            </a:r>
          </a:p>
          <a:p>
            <a:pPr marL="285750" lvl="1" indent="-285750">
              <a:spcBef>
                <a:spcPts val="600"/>
              </a:spcBef>
              <a:buClr>
                <a:srgbClr val="8EF4E2"/>
              </a:buClr>
              <a:buFont typeface="Arial" panose="020B0604020202020204" pitchFamily="34" charset="0"/>
              <a:buChar char="•"/>
            </a:pPr>
            <a:r>
              <a:rPr lang="en-US" sz="1800" dirty="0"/>
              <a:t>Update by scanning and </a:t>
            </a:r>
            <a:br>
              <a:rPr lang="en-US" sz="1800" dirty="0"/>
            </a:br>
            <a:r>
              <a:rPr lang="en-US" sz="1800" dirty="0"/>
              <a:t>sending directly to LS Central</a:t>
            </a:r>
          </a:p>
          <a:p>
            <a:pPr marL="285750" lvl="1" indent="-285750">
              <a:spcBef>
                <a:spcPts val="600"/>
              </a:spcBef>
              <a:buClr>
                <a:srgbClr val="8EF4E2"/>
              </a:buClr>
              <a:buFont typeface="Arial" panose="020B0604020202020204" pitchFamily="34" charset="0"/>
              <a:buChar char="•"/>
            </a:pPr>
            <a:r>
              <a:rPr lang="en-US" sz="1800" dirty="0"/>
              <a:t>Add texts and pictures if needed</a:t>
            </a:r>
          </a:p>
          <a:p>
            <a:pPr marL="285750" lvl="1" indent="-285750">
              <a:spcBef>
                <a:spcPts val="600"/>
              </a:spcBef>
              <a:buClr>
                <a:srgbClr val="8EF4E2"/>
              </a:buClr>
              <a:buFont typeface="Arial" panose="020B0604020202020204" pitchFamily="34" charset="0"/>
              <a:buChar char="•"/>
            </a:pPr>
            <a:r>
              <a:rPr lang="en-US" sz="1800" dirty="0"/>
              <a:t>Easier, simpler and </a:t>
            </a:r>
            <a:r>
              <a:rPr lang="en-US" sz="1800" b="1" dirty="0"/>
              <a:t>faster</a:t>
            </a:r>
          </a:p>
        </p:txBody>
      </p:sp>
      <p:grpSp>
        <p:nvGrpSpPr>
          <p:cNvPr id="286" name="Group 2">
            <a:extLst>
              <a:ext uri="{FF2B5EF4-FFF2-40B4-BE49-F238E27FC236}">
                <a16:creationId xmlns:a16="http://schemas.microsoft.com/office/drawing/2014/main" id="{E9A51E9E-F5BD-436E-B260-E642FE126681}"/>
              </a:ext>
            </a:extLst>
          </p:cNvPr>
          <p:cNvGrpSpPr>
            <a:grpSpLocks/>
          </p:cNvGrpSpPr>
          <p:nvPr/>
        </p:nvGrpSpPr>
        <p:grpSpPr bwMode="auto">
          <a:xfrm>
            <a:off x="13535550" y="0"/>
            <a:ext cx="4095317" cy="1991805"/>
            <a:chOff x="919" y="960"/>
            <a:chExt cx="4505" cy="2940"/>
          </a:xfrm>
        </p:grpSpPr>
        <p:grpSp>
          <p:nvGrpSpPr>
            <p:cNvPr id="287" name="Group 3">
              <a:extLst>
                <a:ext uri="{FF2B5EF4-FFF2-40B4-BE49-F238E27FC236}">
                  <a16:creationId xmlns:a16="http://schemas.microsoft.com/office/drawing/2014/main" id="{07B83F4F-F6C6-4509-AD4A-00E7450BB41B}"/>
                </a:ext>
              </a:extLst>
            </p:cNvPr>
            <p:cNvGrpSpPr>
              <a:grpSpLocks noChangeAspect="1"/>
            </p:cNvGrpSpPr>
            <p:nvPr/>
          </p:nvGrpSpPr>
          <p:grpSpPr bwMode="auto">
            <a:xfrm>
              <a:off x="1759" y="1705"/>
              <a:ext cx="63" cy="230"/>
              <a:chOff x="2058" y="2671"/>
              <a:chExt cx="43" cy="143"/>
            </a:xfrm>
          </p:grpSpPr>
          <p:sp>
            <p:nvSpPr>
              <p:cNvPr id="560" name="Oval 4">
                <a:extLst>
                  <a:ext uri="{FF2B5EF4-FFF2-40B4-BE49-F238E27FC236}">
                    <a16:creationId xmlns:a16="http://schemas.microsoft.com/office/drawing/2014/main" id="{83677444-9D06-4D97-9D0F-617F3B0721BE}"/>
                  </a:ext>
                </a:extLst>
              </p:cNvPr>
              <p:cNvSpPr>
                <a:spLocks noChangeAspect="1" noChangeArrowheads="1"/>
              </p:cNvSpPr>
              <p:nvPr/>
            </p:nvSpPr>
            <p:spPr bwMode="auto">
              <a:xfrm>
                <a:off x="2066" y="2671"/>
                <a:ext cx="27" cy="28"/>
              </a:xfrm>
              <a:prstGeom prst="ellipse">
                <a:avLst/>
              </a:prstGeom>
              <a:solidFill>
                <a:srgbClr val="666666"/>
              </a:solidFill>
              <a:ln w="127000">
                <a:noFill/>
                <a:round/>
                <a:headEnd/>
                <a:tailEnd/>
              </a:ln>
              <a:effectLst/>
            </p:spPr>
            <p:txBody>
              <a:bodyPr wrap="none" anchor="ctr"/>
              <a:lstStyle/>
              <a:p>
                <a:endParaRPr lang="en-US" sz="2400" dirty="0"/>
              </a:p>
            </p:txBody>
          </p:sp>
          <p:sp>
            <p:nvSpPr>
              <p:cNvPr id="561" name="Oval 5">
                <a:extLst>
                  <a:ext uri="{FF2B5EF4-FFF2-40B4-BE49-F238E27FC236}">
                    <a16:creationId xmlns:a16="http://schemas.microsoft.com/office/drawing/2014/main" id="{275E1B9E-BB15-4491-990B-0EEEABCC2A08}"/>
                  </a:ext>
                </a:extLst>
              </p:cNvPr>
              <p:cNvSpPr>
                <a:spLocks noChangeAspect="1" noChangeArrowheads="1"/>
              </p:cNvSpPr>
              <p:nvPr/>
            </p:nvSpPr>
            <p:spPr bwMode="auto">
              <a:xfrm>
                <a:off x="2058" y="2699"/>
                <a:ext cx="43" cy="42"/>
              </a:xfrm>
              <a:prstGeom prst="ellipse">
                <a:avLst/>
              </a:prstGeom>
              <a:solidFill>
                <a:srgbClr val="666666"/>
              </a:solidFill>
              <a:ln w="127000">
                <a:noFill/>
                <a:round/>
                <a:headEnd/>
                <a:tailEnd/>
              </a:ln>
              <a:effectLst/>
            </p:spPr>
            <p:txBody>
              <a:bodyPr wrap="none" anchor="ctr"/>
              <a:lstStyle/>
              <a:p>
                <a:endParaRPr lang="en-US" sz="2400" dirty="0"/>
              </a:p>
            </p:txBody>
          </p:sp>
          <p:sp>
            <p:nvSpPr>
              <p:cNvPr id="562" name="Rectangle 6">
                <a:extLst>
                  <a:ext uri="{FF2B5EF4-FFF2-40B4-BE49-F238E27FC236}">
                    <a16:creationId xmlns:a16="http://schemas.microsoft.com/office/drawing/2014/main" id="{1DE7C430-38FD-4D36-B67F-3F3699E37924}"/>
                  </a:ext>
                </a:extLst>
              </p:cNvPr>
              <p:cNvSpPr>
                <a:spLocks noChangeAspect="1" noChangeArrowheads="1"/>
              </p:cNvSpPr>
              <p:nvPr/>
            </p:nvSpPr>
            <p:spPr bwMode="auto">
              <a:xfrm>
                <a:off x="2058" y="2721"/>
                <a:ext cx="43" cy="34"/>
              </a:xfrm>
              <a:prstGeom prst="rect">
                <a:avLst/>
              </a:prstGeom>
              <a:solidFill>
                <a:srgbClr val="666666"/>
              </a:solidFill>
              <a:ln w="127000">
                <a:noFill/>
                <a:miter lim="800000"/>
                <a:headEnd/>
                <a:tailEnd/>
              </a:ln>
              <a:effectLst/>
            </p:spPr>
            <p:txBody>
              <a:bodyPr wrap="none" anchor="ctr"/>
              <a:lstStyle/>
              <a:p>
                <a:endParaRPr lang="en-US" sz="2400" dirty="0"/>
              </a:p>
            </p:txBody>
          </p:sp>
          <p:sp>
            <p:nvSpPr>
              <p:cNvPr id="563" name="Rectangle 7">
                <a:extLst>
                  <a:ext uri="{FF2B5EF4-FFF2-40B4-BE49-F238E27FC236}">
                    <a16:creationId xmlns:a16="http://schemas.microsoft.com/office/drawing/2014/main" id="{15E4C28B-9260-4F43-9F81-EA3C2C0691B5}"/>
                  </a:ext>
                </a:extLst>
              </p:cNvPr>
              <p:cNvSpPr>
                <a:spLocks noChangeAspect="1" noChangeArrowheads="1"/>
              </p:cNvSpPr>
              <p:nvPr/>
            </p:nvSpPr>
            <p:spPr bwMode="auto">
              <a:xfrm>
                <a:off x="2068" y="2744"/>
                <a:ext cx="23" cy="70"/>
              </a:xfrm>
              <a:prstGeom prst="rect">
                <a:avLst/>
              </a:prstGeom>
              <a:solidFill>
                <a:srgbClr val="666666"/>
              </a:solidFill>
              <a:ln w="127000">
                <a:noFill/>
                <a:miter lim="800000"/>
                <a:headEnd/>
                <a:tailEnd/>
              </a:ln>
              <a:effectLst/>
            </p:spPr>
            <p:txBody>
              <a:bodyPr wrap="none" anchor="ctr"/>
              <a:lstStyle/>
              <a:p>
                <a:endParaRPr lang="en-US" sz="2400" dirty="0"/>
              </a:p>
            </p:txBody>
          </p:sp>
        </p:grpSp>
        <p:sp>
          <p:nvSpPr>
            <p:cNvPr id="288" name="Freeform 8">
              <a:extLst>
                <a:ext uri="{FF2B5EF4-FFF2-40B4-BE49-F238E27FC236}">
                  <a16:creationId xmlns:a16="http://schemas.microsoft.com/office/drawing/2014/main" id="{BBBCDC65-7B52-435C-8CB9-1049D77E1DEC}"/>
                </a:ext>
              </a:extLst>
            </p:cNvPr>
            <p:cNvSpPr>
              <a:spLocks noChangeAspect="1"/>
            </p:cNvSpPr>
            <p:nvPr/>
          </p:nvSpPr>
          <p:spPr bwMode="auto">
            <a:xfrm>
              <a:off x="919" y="1040"/>
              <a:ext cx="4504" cy="2860"/>
            </a:xfrm>
            <a:custGeom>
              <a:avLst/>
              <a:gdLst/>
              <a:ahLst/>
              <a:cxnLst>
                <a:cxn ang="0">
                  <a:pos x="1659" y="0"/>
                </a:cxn>
                <a:cxn ang="0">
                  <a:pos x="0" y="955"/>
                </a:cxn>
                <a:cxn ang="0">
                  <a:pos x="1431" y="1779"/>
                </a:cxn>
                <a:cxn ang="0">
                  <a:pos x="3080" y="819"/>
                </a:cxn>
                <a:cxn ang="0">
                  <a:pos x="1659" y="0"/>
                </a:cxn>
              </a:cxnLst>
              <a:rect l="0" t="0" r="r" b="b"/>
              <a:pathLst>
                <a:path w="3081" h="1780">
                  <a:moveTo>
                    <a:pt x="1659" y="0"/>
                  </a:moveTo>
                  <a:lnTo>
                    <a:pt x="0" y="955"/>
                  </a:lnTo>
                  <a:lnTo>
                    <a:pt x="1431" y="1779"/>
                  </a:lnTo>
                  <a:lnTo>
                    <a:pt x="3080" y="819"/>
                  </a:lnTo>
                  <a:lnTo>
                    <a:pt x="1659" y="0"/>
                  </a:lnTo>
                </a:path>
              </a:pathLst>
            </a:custGeom>
            <a:solidFill>
              <a:srgbClr val="FF9F9F"/>
            </a:solidFill>
            <a:ln w="127000" cap="rnd" cmpd="sng">
              <a:noFill/>
              <a:prstDash val="solid"/>
              <a:round/>
              <a:headEnd type="none" w="med" len="med"/>
              <a:tailEnd type="none" w="med" len="med"/>
            </a:ln>
            <a:effectLst/>
          </p:spPr>
          <p:txBody>
            <a:bodyPr/>
            <a:lstStyle/>
            <a:p>
              <a:endParaRPr lang="en-US" sz="2400" dirty="0"/>
            </a:p>
          </p:txBody>
        </p:sp>
        <p:sp>
          <p:nvSpPr>
            <p:cNvPr id="289" name="Freeform 9">
              <a:extLst>
                <a:ext uri="{FF2B5EF4-FFF2-40B4-BE49-F238E27FC236}">
                  <a16:creationId xmlns:a16="http://schemas.microsoft.com/office/drawing/2014/main" id="{9356889E-A9D3-4284-B1DE-0B8782650627}"/>
                </a:ext>
              </a:extLst>
            </p:cNvPr>
            <p:cNvSpPr>
              <a:spLocks noChangeAspect="1"/>
            </p:cNvSpPr>
            <p:nvPr/>
          </p:nvSpPr>
          <p:spPr bwMode="auto">
            <a:xfrm>
              <a:off x="922" y="2263"/>
              <a:ext cx="2575" cy="1634"/>
            </a:xfrm>
            <a:custGeom>
              <a:avLst/>
              <a:gdLst/>
              <a:ahLst/>
              <a:cxnLst>
                <a:cxn ang="0">
                  <a:pos x="337" y="0"/>
                </a:cxn>
                <a:cxn ang="0">
                  <a:pos x="0" y="194"/>
                </a:cxn>
                <a:cxn ang="0">
                  <a:pos x="1429" y="1016"/>
                </a:cxn>
                <a:cxn ang="0">
                  <a:pos x="1761" y="825"/>
                </a:cxn>
                <a:cxn ang="0">
                  <a:pos x="337" y="0"/>
                </a:cxn>
              </a:cxnLst>
              <a:rect l="0" t="0" r="r" b="b"/>
              <a:pathLst>
                <a:path w="1762" h="1017">
                  <a:moveTo>
                    <a:pt x="337" y="0"/>
                  </a:moveTo>
                  <a:lnTo>
                    <a:pt x="0" y="194"/>
                  </a:lnTo>
                  <a:lnTo>
                    <a:pt x="1429" y="1016"/>
                  </a:lnTo>
                  <a:lnTo>
                    <a:pt x="1761" y="825"/>
                  </a:lnTo>
                  <a:lnTo>
                    <a:pt x="337" y="0"/>
                  </a:lnTo>
                </a:path>
              </a:pathLst>
            </a:custGeom>
            <a:solidFill>
              <a:srgbClr val="FCBB52"/>
            </a:solidFill>
            <a:ln w="127000" cap="rnd" cmpd="sng">
              <a:noFill/>
              <a:prstDash val="solid"/>
              <a:round/>
              <a:headEnd type="none" w="med" len="med"/>
              <a:tailEnd type="none" w="med" len="med"/>
            </a:ln>
            <a:effectLst/>
          </p:spPr>
          <p:txBody>
            <a:bodyPr/>
            <a:lstStyle/>
            <a:p>
              <a:endParaRPr lang="en-US" sz="2400" dirty="0"/>
            </a:p>
          </p:txBody>
        </p:sp>
        <p:sp>
          <p:nvSpPr>
            <p:cNvPr id="290" name="Freeform 10">
              <a:extLst>
                <a:ext uri="{FF2B5EF4-FFF2-40B4-BE49-F238E27FC236}">
                  <a16:creationId xmlns:a16="http://schemas.microsoft.com/office/drawing/2014/main" id="{AA55B28C-5050-4617-86CE-BB2DAC9A54C7}"/>
                </a:ext>
              </a:extLst>
            </p:cNvPr>
            <p:cNvSpPr>
              <a:spLocks noChangeAspect="1"/>
            </p:cNvSpPr>
            <p:nvPr/>
          </p:nvSpPr>
          <p:spPr bwMode="auto">
            <a:xfrm>
              <a:off x="2873" y="1961"/>
              <a:ext cx="2551" cy="1626"/>
            </a:xfrm>
            <a:custGeom>
              <a:avLst/>
              <a:gdLst/>
              <a:ahLst/>
              <a:cxnLst>
                <a:cxn ang="0">
                  <a:pos x="1313" y="0"/>
                </a:cxn>
                <a:cxn ang="0">
                  <a:pos x="1744" y="246"/>
                </a:cxn>
                <a:cxn ang="0">
                  <a:pos x="430" y="1011"/>
                </a:cxn>
                <a:cxn ang="0">
                  <a:pos x="0" y="763"/>
                </a:cxn>
                <a:cxn ang="0">
                  <a:pos x="1313" y="0"/>
                </a:cxn>
              </a:cxnLst>
              <a:rect l="0" t="0" r="r" b="b"/>
              <a:pathLst>
                <a:path w="1745" h="1012">
                  <a:moveTo>
                    <a:pt x="1313" y="0"/>
                  </a:moveTo>
                  <a:lnTo>
                    <a:pt x="1744" y="246"/>
                  </a:lnTo>
                  <a:lnTo>
                    <a:pt x="430" y="1011"/>
                  </a:lnTo>
                  <a:lnTo>
                    <a:pt x="0" y="763"/>
                  </a:lnTo>
                  <a:lnTo>
                    <a:pt x="1313" y="0"/>
                  </a:lnTo>
                </a:path>
              </a:pathLst>
            </a:custGeom>
            <a:solidFill>
              <a:srgbClr val="BFBFBF"/>
            </a:solidFill>
            <a:ln w="127000" cap="rnd" cmpd="sng">
              <a:noFill/>
              <a:prstDash val="solid"/>
              <a:round/>
              <a:headEnd type="none" w="med" len="med"/>
              <a:tailEnd type="none" w="med" len="med"/>
            </a:ln>
            <a:effectLst/>
          </p:spPr>
          <p:txBody>
            <a:bodyPr/>
            <a:lstStyle/>
            <a:p>
              <a:endParaRPr lang="en-US" sz="2400" dirty="0"/>
            </a:p>
          </p:txBody>
        </p:sp>
        <p:sp>
          <p:nvSpPr>
            <p:cNvPr id="291" name="Freeform 11">
              <a:extLst>
                <a:ext uri="{FF2B5EF4-FFF2-40B4-BE49-F238E27FC236}">
                  <a16:creationId xmlns:a16="http://schemas.microsoft.com/office/drawing/2014/main" id="{9DE5FF88-2FA6-46C8-88BE-7F9FDCECC66B}"/>
                </a:ext>
              </a:extLst>
            </p:cNvPr>
            <p:cNvSpPr>
              <a:spLocks noChangeAspect="1"/>
            </p:cNvSpPr>
            <p:nvPr/>
          </p:nvSpPr>
          <p:spPr bwMode="auto">
            <a:xfrm>
              <a:off x="922" y="2263"/>
              <a:ext cx="1555" cy="983"/>
            </a:xfrm>
            <a:custGeom>
              <a:avLst/>
              <a:gdLst/>
              <a:ahLst/>
              <a:cxnLst>
                <a:cxn ang="0">
                  <a:pos x="337" y="0"/>
                </a:cxn>
                <a:cxn ang="0">
                  <a:pos x="0" y="193"/>
                </a:cxn>
                <a:cxn ang="0">
                  <a:pos x="731" y="611"/>
                </a:cxn>
                <a:cxn ang="0">
                  <a:pos x="1063" y="420"/>
                </a:cxn>
                <a:cxn ang="0">
                  <a:pos x="337" y="0"/>
                </a:cxn>
              </a:cxnLst>
              <a:rect l="0" t="0" r="r" b="b"/>
              <a:pathLst>
                <a:path w="1064" h="612">
                  <a:moveTo>
                    <a:pt x="337" y="0"/>
                  </a:moveTo>
                  <a:lnTo>
                    <a:pt x="0" y="193"/>
                  </a:lnTo>
                  <a:lnTo>
                    <a:pt x="731" y="611"/>
                  </a:lnTo>
                  <a:lnTo>
                    <a:pt x="1063" y="420"/>
                  </a:lnTo>
                  <a:lnTo>
                    <a:pt x="337" y="0"/>
                  </a:lnTo>
                </a:path>
              </a:pathLst>
            </a:custGeom>
            <a:solidFill>
              <a:srgbClr val="BF9CDE"/>
            </a:solidFill>
            <a:ln w="127000" cap="rnd" cmpd="sng">
              <a:noFill/>
              <a:prstDash val="solid"/>
              <a:round/>
              <a:headEnd type="none" w="med" len="med"/>
              <a:tailEnd type="none" w="med" len="med"/>
            </a:ln>
            <a:effectLst/>
          </p:spPr>
          <p:txBody>
            <a:bodyPr/>
            <a:lstStyle/>
            <a:p>
              <a:endParaRPr lang="en-US" sz="2400" dirty="0"/>
            </a:p>
          </p:txBody>
        </p:sp>
        <p:sp>
          <p:nvSpPr>
            <p:cNvPr id="292" name="Freeform 12">
              <a:extLst>
                <a:ext uri="{FF2B5EF4-FFF2-40B4-BE49-F238E27FC236}">
                  <a16:creationId xmlns:a16="http://schemas.microsoft.com/office/drawing/2014/main" id="{2C89DEA7-E6EB-42F7-9ECA-8744F48FD142}"/>
                </a:ext>
              </a:extLst>
            </p:cNvPr>
            <p:cNvSpPr>
              <a:spLocks noChangeAspect="1"/>
            </p:cNvSpPr>
            <p:nvPr/>
          </p:nvSpPr>
          <p:spPr bwMode="auto">
            <a:xfrm>
              <a:off x="2024" y="1652"/>
              <a:ext cx="2388" cy="1536"/>
            </a:xfrm>
            <a:custGeom>
              <a:avLst/>
              <a:gdLst/>
              <a:ahLst/>
              <a:cxnLst>
                <a:cxn ang="0">
                  <a:pos x="0" y="618"/>
                </a:cxn>
                <a:cxn ang="0">
                  <a:pos x="580" y="955"/>
                </a:cxn>
                <a:cxn ang="0">
                  <a:pos x="1633" y="341"/>
                </a:cxn>
                <a:cxn ang="0">
                  <a:pos x="1051" y="0"/>
                </a:cxn>
                <a:cxn ang="0">
                  <a:pos x="0" y="618"/>
                </a:cxn>
              </a:cxnLst>
              <a:rect l="0" t="0" r="r" b="b"/>
              <a:pathLst>
                <a:path w="1634" h="956">
                  <a:moveTo>
                    <a:pt x="0" y="618"/>
                  </a:moveTo>
                  <a:lnTo>
                    <a:pt x="580" y="955"/>
                  </a:lnTo>
                  <a:lnTo>
                    <a:pt x="1633" y="341"/>
                  </a:lnTo>
                  <a:lnTo>
                    <a:pt x="1051" y="0"/>
                  </a:lnTo>
                  <a:lnTo>
                    <a:pt x="0" y="618"/>
                  </a:lnTo>
                </a:path>
              </a:pathLst>
            </a:custGeom>
            <a:solidFill>
              <a:srgbClr val="BFFFDF"/>
            </a:solidFill>
            <a:ln w="127000" cap="rnd" cmpd="sng">
              <a:noFill/>
              <a:prstDash val="solid"/>
              <a:round/>
              <a:headEnd type="none" w="med" len="med"/>
              <a:tailEnd type="none" w="med" len="med"/>
            </a:ln>
            <a:effectLst/>
          </p:spPr>
          <p:txBody>
            <a:bodyPr/>
            <a:lstStyle/>
            <a:p>
              <a:endParaRPr lang="en-US" sz="2400" dirty="0"/>
            </a:p>
          </p:txBody>
        </p:sp>
        <p:sp>
          <p:nvSpPr>
            <p:cNvPr id="293" name="Freeform 13">
              <a:extLst>
                <a:ext uri="{FF2B5EF4-FFF2-40B4-BE49-F238E27FC236}">
                  <a16:creationId xmlns:a16="http://schemas.microsoft.com/office/drawing/2014/main" id="{284FB1FA-C6F9-4BF4-8B87-AFEDC7A55B7E}"/>
                </a:ext>
              </a:extLst>
            </p:cNvPr>
            <p:cNvSpPr>
              <a:spLocks noChangeAspect="1"/>
            </p:cNvSpPr>
            <p:nvPr/>
          </p:nvSpPr>
          <p:spPr bwMode="auto">
            <a:xfrm>
              <a:off x="2957" y="1040"/>
              <a:ext cx="1836" cy="1159"/>
            </a:xfrm>
            <a:custGeom>
              <a:avLst/>
              <a:gdLst/>
              <a:ahLst/>
              <a:cxnLst>
                <a:cxn ang="0">
                  <a:pos x="267" y="0"/>
                </a:cxn>
                <a:cxn ang="0">
                  <a:pos x="0" y="152"/>
                </a:cxn>
                <a:cxn ang="0">
                  <a:pos x="996" y="720"/>
                </a:cxn>
                <a:cxn ang="0">
                  <a:pos x="1255" y="570"/>
                </a:cxn>
                <a:cxn ang="0">
                  <a:pos x="267" y="0"/>
                </a:cxn>
              </a:cxnLst>
              <a:rect l="0" t="0" r="r" b="b"/>
              <a:pathLst>
                <a:path w="1256" h="721">
                  <a:moveTo>
                    <a:pt x="267" y="0"/>
                  </a:moveTo>
                  <a:lnTo>
                    <a:pt x="0" y="152"/>
                  </a:lnTo>
                  <a:lnTo>
                    <a:pt x="996" y="720"/>
                  </a:lnTo>
                  <a:lnTo>
                    <a:pt x="1255" y="570"/>
                  </a:lnTo>
                  <a:lnTo>
                    <a:pt x="267" y="0"/>
                  </a:lnTo>
                </a:path>
              </a:pathLst>
            </a:custGeom>
            <a:solidFill>
              <a:srgbClr val="85A8D2"/>
            </a:solidFill>
            <a:ln w="127000" cap="rnd" cmpd="sng">
              <a:noFill/>
              <a:prstDash val="solid"/>
              <a:round/>
              <a:headEnd type="none" w="med" len="med"/>
              <a:tailEnd type="none" w="med" len="med"/>
            </a:ln>
            <a:effectLst/>
          </p:spPr>
          <p:txBody>
            <a:bodyPr/>
            <a:lstStyle/>
            <a:p>
              <a:endParaRPr lang="en-US" sz="2400" dirty="0"/>
            </a:p>
          </p:txBody>
        </p:sp>
        <p:sp>
          <p:nvSpPr>
            <p:cNvPr id="294" name="Freeform 14">
              <a:extLst>
                <a:ext uri="{FF2B5EF4-FFF2-40B4-BE49-F238E27FC236}">
                  <a16:creationId xmlns:a16="http://schemas.microsoft.com/office/drawing/2014/main" id="{BFFF4346-6B78-4641-B98A-445F38B5D320}"/>
                </a:ext>
              </a:extLst>
            </p:cNvPr>
            <p:cNvSpPr>
              <a:spLocks noChangeAspect="1"/>
            </p:cNvSpPr>
            <p:nvPr/>
          </p:nvSpPr>
          <p:spPr bwMode="auto">
            <a:xfrm>
              <a:off x="3727" y="1524"/>
              <a:ext cx="1066" cy="675"/>
            </a:xfrm>
            <a:custGeom>
              <a:avLst/>
              <a:gdLst/>
              <a:ahLst/>
              <a:cxnLst>
                <a:cxn ang="0">
                  <a:pos x="259" y="0"/>
                </a:cxn>
                <a:cxn ang="0">
                  <a:pos x="0" y="147"/>
                </a:cxn>
                <a:cxn ang="0">
                  <a:pos x="469" y="419"/>
                </a:cxn>
                <a:cxn ang="0">
                  <a:pos x="728" y="270"/>
                </a:cxn>
                <a:cxn ang="0">
                  <a:pos x="259" y="0"/>
                </a:cxn>
              </a:cxnLst>
              <a:rect l="0" t="0" r="r" b="b"/>
              <a:pathLst>
                <a:path w="729" h="420">
                  <a:moveTo>
                    <a:pt x="259" y="0"/>
                  </a:moveTo>
                  <a:lnTo>
                    <a:pt x="0" y="147"/>
                  </a:lnTo>
                  <a:lnTo>
                    <a:pt x="469" y="419"/>
                  </a:lnTo>
                  <a:lnTo>
                    <a:pt x="728" y="270"/>
                  </a:lnTo>
                  <a:lnTo>
                    <a:pt x="259" y="0"/>
                  </a:lnTo>
                </a:path>
              </a:pathLst>
            </a:custGeom>
            <a:solidFill>
              <a:srgbClr val="FFED83"/>
            </a:solidFill>
            <a:ln w="127000" cap="rnd" cmpd="sng">
              <a:noFill/>
              <a:prstDash val="solid"/>
              <a:round/>
              <a:headEnd type="none" w="med" len="med"/>
              <a:tailEnd type="none" w="med" len="med"/>
            </a:ln>
            <a:effectLst/>
          </p:spPr>
          <p:txBody>
            <a:bodyPr/>
            <a:lstStyle/>
            <a:p>
              <a:endParaRPr lang="en-US" sz="2400" dirty="0"/>
            </a:p>
          </p:txBody>
        </p:sp>
        <p:sp>
          <p:nvSpPr>
            <p:cNvPr id="295" name="Freeform 15">
              <a:extLst>
                <a:ext uri="{FF2B5EF4-FFF2-40B4-BE49-F238E27FC236}">
                  <a16:creationId xmlns:a16="http://schemas.microsoft.com/office/drawing/2014/main" id="{CF76888E-9621-4AB4-9190-B99E7EBDE411}"/>
                </a:ext>
              </a:extLst>
            </p:cNvPr>
            <p:cNvSpPr>
              <a:spLocks noChangeAspect="1"/>
            </p:cNvSpPr>
            <p:nvPr/>
          </p:nvSpPr>
          <p:spPr bwMode="auto">
            <a:xfrm>
              <a:off x="2188" y="1858"/>
              <a:ext cx="555" cy="289"/>
            </a:xfrm>
            <a:custGeom>
              <a:avLst/>
              <a:gdLst/>
              <a:ahLst/>
              <a:cxnLst>
                <a:cxn ang="0">
                  <a:pos x="329" y="179"/>
                </a:cxn>
                <a:cxn ang="0">
                  <a:pos x="379" y="150"/>
                </a:cxn>
                <a:cxn ang="0">
                  <a:pos x="105" y="0"/>
                </a:cxn>
                <a:cxn ang="0">
                  <a:pos x="0" y="52"/>
                </a:cxn>
                <a:cxn ang="0">
                  <a:pos x="132" y="127"/>
                </a:cxn>
                <a:cxn ang="0">
                  <a:pos x="185" y="100"/>
                </a:cxn>
                <a:cxn ang="0">
                  <a:pos x="329" y="179"/>
                </a:cxn>
              </a:cxnLst>
              <a:rect l="0" t="0" r="r" b="b"/>
              <a:pathLst>
                <a:path w="380" h="180">
                  <a:moveTo>
                    <a:pt x="329" y="179"/>
                  </a:moveTo>
                  <a:lnTo>
                    <a:pt x="379" y="150"/>
                  </a:lnTo>
                  <a:lnTo>
                    <a:pt x="105" y="0"/>
                  </a:lnTo>
                  <a:lnTo>
                    <a:pt x="0" y="52"/>
                  </a:lnTo>
                  <a:lnTo>
                    <a:pt x="132" y="127"/>
                  </a:lnTo>
                  <a:lnTo>
                    <a:pt x="185" y="100"/>
                  </a:lnTo>
                  <a:lnTo>
                    <a:pt x="329" y="179"/>
                  </a:lnTo>
                </a:path>
              </a:pathLst>
            </a:custGeom>
            <a:solidFill>
              <a:srgbClr val="FF7F7F"/>
            </a:solidFill>
            <a:ln w="127000" cap="rnd" cmpd="sng">
              <a:noFill/>
              <a:prstDash val="solid"/>
              <a:round/>
              <a:headEnd type="none" w="med" len="med"/>
              <a:tailEnd type="none" w="med" len="med"/>
            </a:ln>
            <a:effectLst/>
          </p:spPr>
          <p:txBody>
            <a:bodyPr/>
            <a:lstStyle/>
            <a:p>
              <a:endParaRPr lang="en-US" sz="2400" dirty="0"/>
            </a:p>
          </p:txBody>
        </p:sp>
        <p:sp>
          <p:nvSpPr>
            <p:cNvPr id="296" name="Freeform 16">
              <a:extLst>
                <a:ext uri="{FF2B5EF4-FFF2-40B4-BE49-F238E27FC236}">
                  <a16:creationId xmlns:a16="http://schemas.microsoft.com/office/drawing/2014/main" id="{B346B5B7-C83E-49F1-B617-38E77520ECD8}"/>
                </a:ext>
              </a:extLst>
            </p:cNvPr>
            <p:cNvSpPr>
              <a:spLocks noChangeAspect="1"/>
            </p:cNvSpPr>
            <p:nvPr/>
          </p:nvSpPr>
          <p:spPr bwMode="auto">
            <a:xfrm>
              <a:off x="2191" y="1784"/>
              <a:ext cx="552" cy="296"/>
            </a:xfrm>
            <a:custGeom>
              <a:avLst/>
              <a:gdLst/>
              <a:ahLst/>
              <a:cxnLst>
                <a:cxn ang="0">
                  <a:pos x="330" y="183"/>
                </a:cxn>
                <a:cxn ang="0">
                  <a:pos x="194" y="106"/>
                </a:cxn>
                <a:cxn ang="0">
                  <a:pos x="137" y="136"/>
                </a:cxn>
                <a:cxn ang="0">
                  <a:pos x="0" y="58"/>
                </a:cxn>
                <a:cxn ang="0">
                  <a:pos x="103" y="0"/>
                </a:cxn>
                <a:cxn ang="0">
                  <a:pos x="377" y="157"/>
                </a:cxn>
                <a:cxn ang="0">
                  <a:pos x="330" y="183"/>
                </a:cxn>
              </a:cxnLst>
              <a:rect l="0" t="0" r="r" b="b"/>
              <a:pathLst>
                <a:path w="378" h="184">
                  <a:moveTo>
                    <a:pt x="330" y="183"/>
                  </a:moveTo>
                  <a:lnTo>
                    <a:pt x="194" y="106"/>
                  </a:lnTo>
                  <a:lnTo>
                    <a:pt x="137" y="136"/>
                  </a:lnTo>
                  <a:lnTo>
                    <a:pt x="0" y="58"/>
                  </a:lnTo>
                  <a:lnTo>
                    <a:pt x="103" y="0"/>
                  </a:lnTo>
                  <a:lnTo>
                    <a:pt x="377" y="157"/>
                  </a:lnTo>
                  <a:lnTo>
                    <a:pt x="330" y="183"/>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297" name="Freeform 17">
              <a:extLst>
                <a:ext uri="{FF2B5EF4-FFF2-40B4-BE49-F238E27FC236}">
                  <a16:creationId xmlns:a16="http://schemas.microsoft.com/office/drawing/2014/main" id="{D4FB8D61-6D47-4EE3-9531-06EA2E5CD93D}"/>
                </a:ext>
              </a:extLst>
            </p:cNvPr>
            <p:cNvSpPr>
              <a:spLocks noChangeAspect="1"/>
            </p:cNvSpPr>
            <p:nvPr/>
          </p:nvSpPr>
          <p:spPr bwMode="auto">
            <a:xfrm>
              <a:off x="2293" y="1832"/>
              <a:ext cx="121" cy="74"/>
            </a:xfrm>
            <a:custGeom>
              <a:avLst/>
              <a:gdLst/>
              <a:ahLst/>
              <a:cxnLst>
                <a:cxn ang="0">
                  <a:pos x="41" y="45"/>
                </a:cxn>
                <a:cxn ang="0">
                  <a:pos x="0" y="23"/>
                </a:cxn>
                <a:cxn ang="0">
                  <a:pos x="41" y="0"/>
                </a:cxn>
                <a:cxn ang="0">
                  <a:pos x="82" y="23"/>
                </a:cxn>
                <a:cxn ang="0">
                  <a:pos x="41" y="45"/>
                </a:cxn>
              </a:cxnLst>
              <a:rect l="0" t="0" r="r" b="b"/>
              <a:pathLst>
                <a:path w="83" h="46">
                  <a:moveTo>
                    <a:pt x="41" y="45"/>
                  </a:moveTo>
                  <a:lnTo>
                    <a:pt x="0" y="23"/>
                  </a:lnTo>
                  <a:lnTo>
                    <a:pt x="41" y="0"/>
                  </a:lnTo>
                  <a:lnTo>
                    <a:pt x="82" y="23"/>
                  </a:lnTo>
                  <a:lnTo>
                    <a:pt x="41" y="45"/>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298" name="Freeform 18">
              <a:extLst>
                <a:ext uri="{FF2B5EF4-FFF2-40B4-BE49-F238E27FC236}">
                  <a16:creationId xmlns:a16="http://schemas.microsoft.com/office/drawing/2014/main" id="{8776A589-31FE-4A88-B248-4FAE6491EB16}"/>
                </a:ext>
              </a:extLst>
            </p:cNvPr>
            <p:cNvSpPr>
              <a:spLocks noChangeAspect="1"/>
            </p:cNvSpPr>
            <p:nvPr/>
          </p:nvSpPr>
          <p:spPr bwMode="auto">
            <a:xfrm>
              <a:off x="2536" y="1877"/>
              <a:ext cx="38" cy="44"/>
            </a:xfrm>
            <a:custGeom>
              <a:avLst/>
              <a:gdLst/>
              <a:ahLst/>
              <a:cxnLst>
                <a:cxn ang="0">
                  <a:pos x="12" y="26"/>
                </a:cxn>
                <a:cxn ang="0">
                  <a:pos x="17" y="25"/>
                </a:cxn>
                <a:cxn ang="0">
                  <a:pos x="22" y="22"/>
                </a:cxn>
                <a:cxn ang="0">
                  <a:pos x="24" y="18"/>
                </a:cxn>
                <a:cxn ang="0">
                  <a:pos x="25" y="13"/>
                </a:cxn>
                <a:cxn ang="0">
                  <a:pos x="24" y="8"/>
                </a:cxn>
                <a:cxn ang="0">
                  <a:pos x="22" y="3"/>
                </a:cxn>
                <a:cxn ang="0">
                  <a:pos x="17" y="0"/>
                </a:cxn>
                <a:cxn ang="0">
                  <a:pos x="12" y="0"/>
                </a:cxn>
                <a:cxn ang="0">
                  <a:pos x="7" y="0"/>
                </a:cxn>
                <a:cxn ang="0">
                  <a:pos x="4" y="3"/>
                </a:cxn>
                <a:cxn ang="0">
                  <a:pos x="1" y="8"/>
                </a:cxn>
                <a:cxn ang="0">
                  <a:pos x="0" y="13"/>
                </a:cxn>
                <a:cxn ang="0">
                  <a:pos x="1" y="18"/>
                </a:cxn>
                <a:cxn ang="0">
                  <a:pos x="4" y="22"/>
                </a:cxn>
                <a:cxn ang="0">
                  <a:pos x="7" y="25"/>
                </a:cxn>
                <a:cxn ang="0">
                  <a:pos x="12" y="26"/>
                </a:cxn>
              </a:cxnLst>
              <a:rect l="0" t="0" r="r" b="b"/>
              <a:pathLst>
                <a:path w="26" h="27">
                  <a:moveTo>
                    <a:pt x="12" y="26"/>
                  </a:moveTo>
                  <a:lnTo>
                    <a:pt x="17" y="25"/>
                  </a:lnTo>
                  <a:lnTo>
                    <a:pt x="22" y="22"/>
                  </a:lnTo>
                  <a:lnTo>
                    <a:pt x="24" y="18"/>
                  </a:lnTo>
                  <a:lnTo>
                    <a:pt x="25" y="13"/>
                  </a:lnTo>
                  <a:lnTo>
                    <a:pt x="24" y="8"/>
                  </a:lnTo>
                  <a:lnTo>
                    <a:pt x="22" y="3"/>
                  </a:lnTo>
                  <a:lnTo>
                    <a:pt x="17" y="0"/>
                  </a:lnTo>
                  <a:lnTo>
                    <a:pt x="12" y="0"/>
                  </a:lnTo>
                  <a:lnTo>
                    <a:pt x="7" y="0"/>
                  </a:lnTo>
                  <a:lnTo>
                    <a:pt x="4" y="3"/>
                  </a:lnTo>
                  <a:lnTo>
                    <a:pt x="1" y="8"/>
                  </a:lnTo>
                  <a:lnTo>
                    <a:pt x="0" y="13"/>
                  </a:lnTo>
                  <a:lnTo>
                    <a:pt x="1" y="18"/>
                  </a:lnTo>
                  <a:lnTo>
                    <a:pt x="4" y="22"/>
                  </a:lnTo>
                  <a:lnTo>
                    <a:pt x="7" y="25"/>
                  </a:lnTo>
                  <a:lnTo>
                    <a:pt x="12"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299" name="Freeform 19">
              <a:extLst>
                <a:ext uri="{FF2B5EF4-FFF2-40B4-BE49-F238E27FC236}">
                  <a16:creationId xmlns:a16="http://schemas.microsoft.com/office/drawing/2014/main" id="{AA969572-B579-460A-A4E5-E439991CB75C}"/>
                </a:ext>
              </a:extLst>
            </p:cNvPr>
            <p:cNvSpPr>
              <a:spLocks noChangeAspect="1"/>
            </p:cNvSpPr>
            <p:nvPr/>
          </p:nvSpPr>
          <p:spPr bwMode="auto">
            <a:xfrm>
              <a:off x="2522" y="1924"/>
              <a:ext cx="65" cy="71"/>
            </a:xfrm>
            <a:custGeom>
              <a:avLst/>
              <a:gdLst/>
              <a:ahLst/>
              <a:cxnLst>
                <a:cxn ang="0">
                  <a:pos x="22" y="43"/>
                </a:cxn>
                <a:cxn ang="0">
                  <a:pos x="30" y="41"/>
                </a:cxn>
                <a:cxn ang="0">
                  <a:pos x="37" y="37"/>
                </a:cxn>
                <a:cxn ang="0">
                  <a:pos x="42" y="30"/>
                </a:cxn>
                <a:cxn ang="0">
                  <a:pos x="43" y="21"/>
                </a:cxn>
                <a:cxn ang="0">
                  <a:pos x="42" y="13"/>
                </a:cxn>
                <a:cxn ang="0">
                  <a:pos x="37" y="6"/>
                </a:cxn>
                <a:cxn ang="0">
                  <a:pos x="30" y="2"/>
                </a:cxn>
                <a:cxn ang="0">
                  <a:pos x="22" y="0"/>
                </a:cxn>
                <a:cxn ang="0">
                  <a:pos x="13" y="2"/>
                </a:cxn>
                <a:cxn ang="0">
                  <a:pos x="7" y="6"/>
                </a:cxn>
                <a:cxn ang="0">
                  <a:pos x="2" y="13"/>
                </a:cxn>
                <a:cxn ang="0">
                  <a:pos x="0" y="21"/>
                </a:cxn>
                <a:cxn ang="0">
                  <a:pos x="2" y="30"/>
                </a:cxn>
                <a:cxn ang="0">
                  <a:pos x="7" y="37"/>
                </a:cxn>
                <a:cxn ang="0">
                  <a:pos x="13" y="41"/>
                </a:cxn>
                <a:cxn ang="0">
                  <a:pos x="22" y="43"/>
                </a:cxn>
              </a:cxnLst>
              <a:rect l="0" t="0" r="r" b="b"/>
              <a:pathLst>
                <a:path w="44" h="44">
                  <a:moveTo>
                    <a:pt x="22" y="43"/>
                  </a:moveTo>
                  <a:lnTo>
                    <a:pt x="30" y="41"/>
                  </a:lnTo>
                  <a:lnTo>
                    <a:pt x="37" y="37"/>
                  </a:lnTo>
                  <a:lnTo>
                    <a:pt x="42" y="30"/>
                  </a:lnTo>
                  <a:lnTo>
                    <a:pt x="43" y="21"/>
                  </a:lnTo>
                  <a:lnTo>
                    <a:pt x="42" y="13"/>
                  </a:lnTo>
                  <a:lnTo>
                    <a:pt x="37" y="6"/>
                  </a:lnTo>
                  <a:lnTo>
                    <a:pt x="30" y="2"/>
                  </a:lnTo>
                  <a:lnTo>
                    <a:pt x="22" y="0"/>
                  </a:lnTo>
                  <a:lnTo>
                    <a:pt x="13" y="2"/>
                  </a:lnTo>
                  <a:lnTo>
                    <a:pt x="7" y="6"/>
                  </a:lnTo>
                  <a:lnTo>
                    <a:pt x="2" y="13"/>
                  </a:lnTo>
                  <a:lnTo>
                    <a:pt x="0" y="21"/>
                  </a:lnTo>
                  <a:lnTo>
                    <a:pt x="2" y="30"/>
                  </a:lnTo>
                  <a:lnTo>
                    <a:pt x="7" y="37"/>
                  </a:lnTo>
                  <a:lnTo>
                    <a:pt x="13" y="41"/>
                  </a:lnTo>
                  <a:lnTo>
                    <a:pt x="22"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0" name="Freeform 20">
              <a:extLst>
                <a:ext uri="{FF2B5EF4-FFF2-40B4-BE49-F238E27FC236}">
                  <a16:creationId xmlns:a16="http://schemas.microsoft.com/office/drawing/2014/main" id="{700353BC-96D0-4C73-95A3-2CAA77F05D6E}"/>
                </a:ext>
              </a:extLst>
            </p:cNvPr>
            <p:cNvSpPr>
              <a:spLocks noChangeAspect="1"/>
            </p:cNvSpPr>
            <p:nvPr/>
          </p:nvSpPr>
          <p:spPr bwMode="auto">
            <a:xfrm>
              <a:off x="2522" y="1959"/>
              <a:ext cx="65" cy="52"/>
            </a:xfrm>
            <a:custGeom>
              <a:avLst/>
              <a:gdLst/>
              <a:ahLst/>
              <a:cxnLst>
                <a:cxn ang="0">
                  <a:pos x="43" y="0"/>
                </a:cxn>
                <a:cxn ang="0">
                  <a:pos x="43" y="31"/>
                </a:cxn>
                <a:cxn ang="0">
                  <a:pos x="0" y="31"/>
                </a:cxn>
                <a:cxn ang="0">
                  <a:pos x="0" y="0"/>
                </a:cxn>
                <a:cxn ang="0">
                  <a:pos x="43" y="0"/>
                </a:cxn>
              </a:cxnLst>
              <a:rect l="0" t="0" r="r" b="b"/>
              <a:pathLst>
                <a:path w="44" h="32">
                  <a:moveTo>
                    <a:pt x="43" y="0"/>
                  </a:moveTo>
                  <a:lnTo>
                    <a:pt x="43" y="31"/>
                  </a:lnTo>
                  <a:lnTo>
                    <a:pt x="0" y="31"/>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1" name="Freeform 21">
              <a:extLst>
                <a:ext uri="{FF2B5EF4-FFF2-40B4-BE49-F238E27FC236}">
                  <a16:creationId xmlns:a16="http://schemas.microsoft.com/office/drawing/2014/main" id="{13849F5E-4A1C-42BA-898A-55E187481323}"/>
                </a:ext>
              </a:extLst>
            </p:cNvPr>
            <p:cNvSpPr>
              <a:spLocks noChangeAspect="1"/>
            </p:cNvSpPr>
            <p:nvPr/>
          </p:nvSpPr>
          <p:spPr bwMode="auto">
            <a:xfrm>
              <a:off x="2540" y="2003"/>
              <a:ext cx="32" cy="107"/>
            </a:xfrm>
            <a:custGeom>
              <a:avLst/>
              <a:gdLst/>
              <a:ahLst/>
              <a:cxnLst>
                <a:cxn ang="0">
                  <a:pos x="21" y="0"/>
                </a:cxn>
                <a:cxn ang="0">
                  <a:pos x="21" y="66"/>
                </a:cxn>
                <a:cxn ang="0">
                  <a:pos x="0" y="66"/>
                </a:cxn>
                <a:cxn ang="0">
                  <a:pos x="0" y="0"/>
                </a:cxn>
                <a:cxn ang="0">
                  <a:pos x="21" y="0"/>
                </a:cxn>
              </a:cxnLst>
              <a:rect l="0" t="0" r="r" b="b"/>
              <a:pathLst>
                <a:path w="22" h="67">
                  <a:moveTo>
                    <a:pt x="21" y="0"/>
                  </a:moveTo>
                  <a:lnTo>
                    <a:pt x="21" y="66"/>
                  </a:lnTo>
                  <a:lnTo>
                    <a:pt x="0" y="66"/>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2" name="Freeform 22">
              <a:extLst>
                <a:ext uri="{FF2B5EF4-FFF2-40B4-BE49-F238E27FC236}">
                  <a16:creationId xmlns:a16="http://schemas.microsoft.com/office/drawing/2014/main" id="{BBB23BCE-9E0D-4CC2-A8A1-32A9B1171B03}"/>
                </a:ext>
              </a:extLst>
            </p:cNvPr>
            <p:cNvSpPr>
              <a:spLocks noChangeAspect="1"/>
            </p:cNvSpPr>
            <p:nvPr/>
          </p:nvSpPr>
          <p:spPr bwMode="auto">
            <a:xfrm>
              <a:off x="1909" y="2041"/>
              <a:ext cx="554" cy="289"/>
            </a:xfrm>
            <a:custGeom>
              <a:avLst/>
              <a:gdLst/>
              <a:ahLst/>
              <a:cxnLst>
                <a:cxn ang="0">
                  <a:pos x="328" y="179"/>
                </a:cxn>
                <a:cxn ang="0">
                  <a:pos x="378" y="150"/>
                </a:cxn>
                <a:cxn ang="0">
                  <a:pos x="104" y="0"/>
                </a:cxn>
                <a:cxn ang="0">
                  <a:pos x="0" y="52"/>
                </a:cxn>
                <a:cxn ang="0">
                  <a:pos x="132" y="127"/>
                </a:cxn>
                <a:cxn ang="0">
                  <a:pos x="185" y="101"/>
                </a:cxn>
                <a:cxn ang="0">
                  <a:pos x="328" y="179"/>
                </a:cxn>
              </a:cxnLst>
              <a:rect l="0" t="0" r="r" b="b"/>
              <a:pathLst>
                <a:path w="379" h="180">
                  <a:moveTo>
                    <a:pt x="328" y="179"/>
                  </a:moveTo>
                  <a:lnTo>
                    <a:pt x="378" y="150"/>
                  </a:lnTo>
                  <a:lnTo>
                    <a:pt x="104" y="0"/>
                  </a:lnTo>
                  <a:lnTo>
                    <a:pt x="0" y="52"/>
                  </a:lnTo>
                  <a:lnTo>
                    <a:pt x="132" y="127"/>
                  </a:lnTo>
                  <a:lnTo>
                    <a:pt x="185" y="101"/>
                  </a:lnTo>
                  <a:lnTo>
                    <a:pt x="328" y="179"/>
                  </a:lnTo>
                </a:path>
              </a:pathLst>
            </a:custGeom>
            <a:solidFill>
              <a:srgbClr val="FF7F7F"/>
            </a:solidFill>
            <a:ln w="127000" cap="rnd" cmpd="sng">
              <a:noFill/>
              <a:prstDash val="solid"/>
              <a:round/>
              <a:headEnd type="none" w="med" len="med"/>
              <a:tailEnd type="none" w="med" len="med"/>
            </a:ln>
            <a:effectLst/>
          </p:spPr>
          <p:txBody>
            <a:bodyPr/>
            <a:lstStyle/>
            <a:p>
              <a:endParaRPr lang="en-US" sz="2400" dirty="0"/>
            </a:p>
          </p:txBody>
        </p:sp>
        <p:sp>
          <p:nvSpPr>
            <p:cNvPr id="303" name="Freeform 23">
              <a:extLst>
                <a:ext uri="{FF2B5EF4-FFF2-40B4-BE49-F238E27FC236}">
                  <a16:creationId xmlns:a16="http://schemas.microsoft.com/office/drawing/2014/main" id="{6CAC24E3-5DF8-4499-B2A4-0E3A65D56B02}"/>
                </a:ext>
              </a:extLst>
            </p:cNvPr>
            <p:cNvSpPr>
              <a:spLocks noChangeAspect="1"/>
            </p:cNvSpPr>
            <p:nvPr/>
          </p:nvSpPr>
          <p:spPr bwMode="auto">
            <a:xfrm>
              <a:off x="1912" y="1969"/>
              <a:ext cx="552" cy="294"/>
            </a:xfrm>
            <a:custGeom>
              <a:avLst/>
              <a:gdLst/>
              <a:ahLst/>
              <a:cxnLst>
                <a:cxn ang="0">
                  <a:pos x="330" y="182"/>
                </a:cxn>
                <a:cxn ang="0">
                  <a:pos x="194" y="105"/>
                </a:cxn>
                <a:cxn ang="0">
                  <a:pos x="136" y="136"/>
                </a:cxn>
                <a:cxn ang="0">
                  <a:pos x="0" y="58"/>
                </a:cxn>
                <a:cxn ang="0">
                  <a:pos x="103" y="0"/>
                </a:cxn>
                <a:cxn ang="0">
                  <a:pos x="377" y="156"/>
                </a:cxn>
                <a:cxn ang="0">
                  <a:pos x="330" y="182"/>
                </a:cxn>
              </a:cxnLst>
              <a:rect l="0" t="0" r="r" b="b"/>
              <a:pathLst>
                <a:path w="378" h="183">
                  <a:moveTo>
                    <a:pt x="330" y="182"/>
                  </a:moveTo>
                  <a:lnTo>
                    <a:pt x="194" y="105"/>
                  </a:lnTo>
                  <a:lnTo>
                    <a:pt x="136" y="136"/>
                  </a:lnTo>
                  <a:lnTo>
                    <a:pt x="0" y="58"/>
                  </a:lnTo>
                  <a:lnTo>
                    <a:pt x="103" y="0"/>
                  </a:lnTo>
                  <a:lnTo>
                    <a:pt x="377" y="156"/>
                  </a:lnTo>
                  <a:lnTo>
                    <a:pt x="330" y="182"/>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04" name="Freeform 24">
              <a:extLst>
                <a:ext uri="{FF2B5EF4-FFF2-40B4-BE49-F238E27FC236}">
                  <a16:creationId xmlns:a16="http://schemas.microsoft.com/office/drawing/2014/main" id="{128907AC-E814-4365-8362-096A2356495E}"/>
                </a:ext>
              </a:extLst>
            </p:cNvPr>
            <p:cNvSpPr>
              <a:spLocks noChangeAspect="1"/>
            </p:cNvSpPr>
            <p:nvPr/>
          </p:nvSpPr>
          <p:spPr bwMode="auto">
            <a:xfrm>
              <a:off x="2014" y="2016"/>
              <a:ext cx="121" cy="73"/>
            </a:xfrm>
            <a:custGeom>
              <a:avLst/>
              <a:gdLst/>
              <a:ahLst/>
              <a:cxnLst>
                <a:cxn ang="0">
                  <a:pos x="41" y="45"/>
                </a:cxn>
                <a:cxn ang="0">
                  <a:pos x="0" y="22"/>
                </a:cxn>
                <a:cxn ang="0">
                  <a:pos x="41" y="0"/>
                </a:cxn>
                <a:cxn ang="0">
                  <a:pos x="82" y="22"/>
                </a:cxn>
                <a:cxn ang="0">
                  <a:pos x="41" y="45"/>
                </a:cxn>
              </a:cxnLst>
              <a:rect l="0" t="0" r="r" b="b"/>
              <a:pathLst>
                <a:path w="83" h="46">
                  <a:moveTo>
                    <a:pt x="41" y="45"/>
                  </a:moveTo>
                  <a:lnTo>
                    <a:pt x="0" y="22"/>
                  </a:lnTo>
                  <a:lnTo>
                    <a:pt x="41" y="0"/>
                  </a:lnTo>
                  <a:lnTo>
                    <a:pt x="82" y="22"/>
                  </a:lnTo>
                  <a:lnTo>
                    <a:pt x="41" y="45"/>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05" name="Freeform 25">
              <a:extLst>
                <a:ext uri="{FF2B5EF4-FFF2-40B4-BE49-F238E27FC236}">
                  <a16:creationId xmlns:a16="http://schemas.microsoft.com/office/drawing/2014/main" id="{561BBCBE-BA53-4984-90E3-9C81DA631AA9}"/>
                </a:ext>
              </a:extLst>
            </p:cNvPr>
            <p:cNvSpPr>
              <a:spLocks noChangeAspect="1"/>
            </p:cNvSpPr>
            <p:nvPr/>
          </p:nvSpPr>
          <p:spPr bwMode="auto">
            <a:xfrm>
              <a:off x="2256" y="2062"/>
              <a:ext cx="40" cy="42"/>
            </a:xfrm>
            <a:custGeom>
              <a:avLst/>
              <a:gdLst/>
              <a:ahLst/>
              <a:cxnLst>
                <a:cxn ang="0">
                  <a:pos x="13" y="25"/>
                </a:cxn>
                <a:cxn ang="0">
                  <a:pos x="18" y="24"/>
                </a:cxn>
                <a:cxn ang="0">
                  <a:pos x="22" y="22"/>
                </a:cxn>
                <a:cxn ang="0">
                  <a:pos x="25" y="18"/>
                </a:cxn>
                <a:cxn ang="0">
                  <a:pos x="26" y="13"/>
                </a:cxn>
                <a:cxn ang="0">
                  <a:pos x="25" y="8"/>
                </a:cxn>
                <a:cxn ang="0">
                  <a:pos x="22" y="4"/>
                </a:cxn>
                <a:cxn ang="0">
                  <a:pos x="18" y="1"/>
                </a:cxn>
                <a:cxn ang="0">
                  <a:pos x="13" y="0"/>
                </a:cxn>
                <a:cxn ang="0">
                  <a:pos x="8" y="1"/>
                </a:cxn>
                <a:cxn ang="0">
                  <a:pos x="4" y="4"/>
                </a:cxn>
                <a:cxn ang="0">
                  <a:pos x="1" y="8"/>
                </a:cxn>
                <a:cxn ang="0">
                  <a:pos x="0" y="13"/>
                </a:cxn>
                <a:cxn ang="0">
                  <a:pos x="1" y="18"/>
                </a:cxn>
                <a:cxn ang="0">
                  <a:pos x="4" y="22"/>
                </a:cxn>
                <a:cxn ang="0">
                  <a:pos x="8" y="24"/>
                </a:cxn>
                <a:cxn ang="0">
                  <a:pos x="13" y="25"/>
                </a:cxn>
              </a:cxnLst>
              <a:rect l="0" t="0" r="r" b="b"/>
              <a:pathLst>
                <a:path w="27" h="26">
                  <a:moveTo>
                    <a:pt x="13" y="25"/>
                  </a:moveTo>
                  <a:lnTo>
                    <a:pt x="18" y="24"/>
                  </a:lnTo>
                  <a:lnTo>
                    <a:pt x="22" y="22"/>
                  </a:lnTo>
                  <a:lnTo>
                    <a:pt x="25" y="18"/>
                  </a:lnTo>
                  <a:lnTo>
                    <a:pt x="26" y="13"/>
                  </a:lnTo>
                  <a:lnTo>
                    <a:pt x="25" y="8"/>
                  </a:lnTo>
                  <a:lnTo>
                    <a:pt x="22" y="4"/>
                  </a:lnTo>
                  <a:lnTo>
                    <a:pt x="18" y="1"/>
                  </a:lnTo>
                  <a:lnTo>
                    <a:pt x="13" y="0"/>
                  </a:lnTo>
                  <a:lnTo>
                    <a:pt x="8" y="1"/>
                  </a:lnTo>
                  <a:lnTo>
                    <a:pt x="4" y="4"/>
                  </a:lnTo>
                  <a:lnTo>
                    <a:pt x="1" y="8"/>
                  </a:lnTo>
                  <a:lnTo>
                    <a:pt x="0" y="13"/>
                  </a:lnTo>
                  <a:lnTo>
                    <a:pt x="1" y="18"/>
                  </a:lnTo>
                  <a:lnTo>
                    <a:pt x="4" y="22"/>
                  </a:lnTo>
                  <a:lnTo>
                    <a:pt x="8" y="24"/>
                  </a:lnTo>
                  <a:lnTo>
                    <a:pt x="13" y="25"/>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6" name="Freeform 26">
              <a:extLst>
                <a:ext uri="{FF2B5EF4-FFF2-40B4-BE49-F238E27FC236}">
                  <a16:creationId xmlns:a16="http://schemas.microsoft.com/office/drawing/2014/main" id="{9640D81C-D85B-4493-993E-22B028AE6F3D}"/>
                </a:ext>
              </a:extLst>
            </p:cNvPr>
            <p:cNvSpPr>
              <a:spLocks noChangeAspect="1"/>
            </p:cNvSpPr>
            <p:nvPr/>
          </p:nvSpPr>
          <p:spPr bwMode="auto">
            <a:xfrm>
              <a:off x="2242" y="2107"/>
              <a:ext cx="66" cy="71"/>
            </a:xfrm>
            <a:custGeom>
              <a:avLst/>
              <a:gdLst/>
              <a:ahLst/>
              <a:cxnLst>
                <a:cxn ang="0">
                  <a:pos x="22" y="43"/>
                </a:cxn>
                <a:cxn ang="0">
                  <a:pos x="31" y="41"/>
                </a:cxn>
                <a:cxn ang="0">
                  <a:pos x="37" y="37"/>
                </a:cxn>
                <a:cxn ang="0">
                  <a:pos x="42" y="30"/>
                </a:cxn>
                <a:cxn ang="0">
                  <a:pos x="44" y="22"/>
                </a:cxn>
                <a:cxn ang="0">
                  <a:pos x="42" y="13"/>
                </a:cxn>
                <a:cxn ang="0">
                  <a:pos x="37" y="6"/>
                </a:cxn>
                <a:cxn ang="0">
                  <a:pos x="31" y="2"/>
                </a:cxn>
                <a:cxn ang="0">
                  <a:pos x="22" y="0"/>
                </a:cxn>
                <a:cxn ang="0">
                  <a:pos x="13" y="2"/>
                </a:cxn>
                <a:cxn ang="0">
                  <a:pos x="7" y="6"/>
                </a:cxn>
                <a:cxn ang="0">
                  <a:pos x="2" y="13"/>
                </a:cxn>
                <a:cxn ang="0">
                  <a:pos x="0" y="22"/>
                </a:cxn>
                <a:cxn ang="0">
                  <a:pos x="2" y="30"/>
                </a:cxn>
                <a:cxn ang="0">
                  <a:pos x="7" y="37"/>
                </a:cxn>
                <a:cxn ang="0">
                  <a:pos x="13" y="41"/>
                </a:cxn>
                <a:cxn ang="0">
                  <a:pos x="22" y="43"/>
                </a:cxn>
              </a:cxnLst>
              <a:rect l="0" t="0" r="r" b="b"/>
              <a:pathLst>
                <a:path w="45" h="44">
                  <a:moveTo>
                    <a:pt x="22" y="43"/>
                  </a:moveTo>
                  <a:lnTo>
                    <a:pt x="31" y="41"/>
                  </a:lnTo>
                  <a:lnTo>
                    <a:pt x="37" y="37"/>
                  </a:lnTo>
                  <a:lnTo>
                    <a:pt x="42" y="30"/>
                  </a:lnTo>
                  <a:lnTo>
                    <a:pt x="44" y="22"/>
                  </a:lnTo>
                  <a:lnTo>
                    <a:pt x="42" y="13"/>
                  </a:lnTo>
                  <a:lnTo>
                    <a:pt x="37" y="6"/>
                  </a:lnTo>
                  <a:lnTo>
                    <a:pt x="31" y="2"/>
                  </a:lnTo>
                  <a:lnTo>
                    <a:pt x="22" y="0"/>
                  </a:lnTo>
                  <a:lnTo>
                    <a:pt x="13" y="2"/>
                  </a:lnTo>
                  <a:lnTo>
                    <a:pt x="7" y="6"/>
                  </a:lnTo>
                  <a:lnTo>
                    <a:pt x="2" y="13"/>
                  </a:lnTo>
                  <a:lnTo>
                    <a:pt x="0" y="22"/>
                  </a:lnTo>
                  <a:lnTo>
                    <a:pt x="2" y="30"/>
                  </a:lnTo>
                  <a:lnTo>
                    <a:pt x="7" y="37"/>
                  </a:lnTo>
                  <a:lnTo>
                    <a:pt x="13" y="41"/>
                  </a:lnTo>
                  <a:lnTo>
                    <a:pt x="22"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7" name="Freeform 27">
              <a:extLst>
                <a:ext uri="{FF2B5EF4-FFF2-40B4-BE49-F238E27FC236}">
                  <a16:creationId xmlns:a16="http://schemas.microsoft.com/office/drawing/2014/main" id="{F0273EF2-6220-4B8D-B8FF-AAC7A3F614E4}"/>
                </a:ext>
              </a:extLst>
            </p:cNvPr>
            <p:cNvSpPr>
              <a:spLocks noChangeAspect="1"/>
            </p:cNvSpPr>
            <p:nvPr/>
          </p:nvSpPr>
          <p:spPr bwMode="auto">
            <a:xfrm>
              <a:off x="2242" y="2144"/>
              <a:ext cx="66" cy="50"/>
            </a:xfrm>
            <a:custGeom>
              <a:avLst/>
              <a:gdLst/>
              <a:ahLst/>
              <a:cxnLst>
                <a:cxn ang="0">
                  <a:pos x="44" y="0"/>
                </a:cxn>
                <a:cxn ang="0">
                  <a:pos x="44" y="30"/>
                </a:cxn>
                <a:cxn ang="0">
                  <a:pos x="0" y="30"/>
                </a:cxn>
                <a:cxn ang="0">
                  <a:pos x="0" y="0"/>
                </a:cxn>
                <a:cxn ang="0">
                  <a:pos x="44" y="0"/>
                </a:cxn>
              </a:cxnLst>
              <a:rect l="0" t="0" r="r" b="b"/>
              <a:pathLst>
                <a:path w="45" h="31">
                  <a:moveTo>
                    <a:pt x="44" y="0"/>
                  </a:moveTo>
                  <a:lnTo>
                    <a:pt x="44" y="30"/>
                  </a:lnTo>
                  <a:lnTo>
                    <a:pt x="0" y="30"/>
                  </a:lnTo>
                  <a:lnTo>
                    <a:pt x="0" y="0"/>
                  </a:lnTo>
                  <a:lnTo>
                    <a:pt x="44"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8" name="Freeform 28">
              <a:extLst>
                <a:ext uri="{FF2B5EF4-FFF2-40B4-BE49-F238E27FC236}">
                  <a16:creationId xmlns:a16="http://schemas.microsoft.com/office/drawing/2014/main" id="{9376D4D8-901A-4A4F-9CF2-3CFC51617B0E}"/>
                </a:ext>
              </a:extLst>
            </p:cNvPr>
            <p:cNvSpPr>
              <a:spLocks noChangeAspect="1"/>
            </p:cNvSpPr>
            <p:nvPr/>
          </p:nvSpPr>
          <p:spPr bwMode="auto">
            <a:xfrm>
              <a:off x="2261" y="2186"/>
              <a:ext cx="32" cy="106"/>
            </a:xfrm>
            <a:custGeom>
              <a:avLst/>
              <a:gdLst/>
              <a:ahLst/>
              <a:cxnLst>
                <a:cxn ang="0">
                  <a:pos x="21" y="0"/>
                </a:cxn>
                <a:cxn ang="0">
                  <a:pos x="21" y="65"/>
                </a:cxn>
                <a:cxn ang="0">
                  <a:pos x="0" y="65"/>
                </a:cxn>
                <a:cxn ang="0">
                  <a:pos x="0" y="0"/>
                </a:cxn>
                <a:cxn ang="0">
                  <a:pos x="21" y="0"/>
                </a:cxn>
              </a:cxnLst>
              <a:rect l="0" t="0" r="r" b="b"/>
              <a:pathLst>
                <a:path w="22" h="66">
                  <a:moveTo>
                    <a:pt x="21" y="0"/>
                  </a:moveTo>
                  <a:lnTo>
                    <a:pt x="21" y="65"/>
                  </a:lnTo>
                  <a:lnTo>
                    <a:pt x="0" y="65"/>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09" name="Freeform 29">
              <a:extLst>
                <a:ext uri="{FF2B5EF4-FFF2-40B4-BE49-F238E27FC236}">
                  <a16:creationId xmlns:a16="http://schemas.microsoft.com/office/drawing/2014/main" id="{B382EA23-93E0-45AF-BA26-DFCFE3AF2D5D}"/>
                </a:ext>
              </a:extLst>
            </p:cNvPr>
            <p:cNvSpPr>
              <a:spLocks noChangeAspect="1"/>
            </p:cNvSpPr>
            <p:nvPr/>
          </p:nvSpPr>
          <p:spPr bwMode="auto">
            <a:xfrm>
              <a:off x="1631" y="2228"/>
              <a:ext cx="552" cy="286"/>
            </a:xfrm>
            <a:custGeom>
              <a:avLst/>
              <a:gdLst/>
              <a:ahLst/>
              <a:cxnLst>
                <a:cxn ang="0">
                  <a:pos x="327" y="177"/>
                </a:cxn>
                <a:cxn ang="0">
                  <a:pos x="377" y="149"/>
                </a:cxn>
                <a:cxn ang="0">
                  <a:pos x="104" y="0"/>
                </a:cxn>
                <a:cxn ang="0">
                  <a:pos x="0" y="51"/>
                </a:cxn>
                <a:cxn ang="0">
                  <a:pos x="131" y="125"/>
                </a:cxn>
                <a:cxn ang="0">
                  <a:pos x="184" y="99"/>
                </a:cxn>
                <a:cxn ang="0">
                  <a:pos x="327" y="177"/>
                </a:cxn>
              </a:cxnLst>
              <a:rect l="0" t="0" r="r" b="b"/>
              <a:pathLst>
                <a:path w="378" h="178">
                  <a:moveTo>
                    <a:pt x="327" y="177"/>
                  </a:moveTo>
                  <a:lnTo>
                    <a:pt x="377" y="149"/>
                  </a:lnTo>
                  <a:lnTo>
                    <a:pt x="104" y="0"/>
                  </a:lnTo>
                  <a:lnTo>
                    <a:pt x="0" y="51"/>
                  </a:lnTo>
                  <a:lnTo>
                    <a:pt x="131" y="125"/>
                  </a:lnTo>
                  <a:lnTo>
                    <a:pt x="184" y="99"/>
                  </a:lnTo>
                  <a:lnTo>
                    <a:pt x="327" y="177"/>
                  </a:lnTo>
                </a:path>
              </a:pathLst>
            </a:custGeom>
            <a:solidFill>
              <a:srgbClr val="FF7F7F"/>
            </a:solidFill>
            <a:ln w="127000" cap="rnd" cmpd="sng">
              <a:noFill/>
              <a:prstDash val="solid"/>
              <a:round/>
              <a:headEnd type="none" w="med" len="med"/>
              <a:tailEnd type="none" w="med" len="med"/>
            </a:ln>
            <a:effectLst/>
          </p:spPr>
          <p:txBody>
            <a:bodyPr/>
            <a:lstStyle/>
            <a:p>
              <a:endParaRPr lang="en-US" sz="2400" dirty="0"/>
            </a:p>
          </p:txBody>
        </p:sp>
        <p:sp>
          <p:nvSpPr>
            <p:cNvPr id="310" name="Freeform 30">
              <a:extLst>
                <a:ext uri="{FF2B5EF4-FFF2-40B4-BE49-F238E27FC236}">
                  <a16:creationId xmlns:a16="http://schemas.microsoft.com/office/drawing/2014/main" id="{9D7146CA-61B8-473A-ADCD-C3F2D1F264BA}"/>
                </a:ext>
              </a:extLst>
            </p:cNvPr>
            <p:cNvSpPr>
              <a:spLocks noChangeAspect="1"/>
            </p:cNvSpPr>
            <p:nvPr/>
          </p:nvSpPr>
          <p:spPr bwMode="auto">
            <a:xfrm>
              <a:off x="1634" y="2152"/>
              <a:ext cx="551" cy="296"/>
            </a:xfrm>
            <a:custGeom>
              <a:avLst/>
              <a:gdLst/>
              <a:ahLst/>
              <a:cxnLst>
                <a:cxn ang="0">
                  <a:pos x="329" y="183"/>
                </a:cxn>
                <a:cxn ang="0">
                  <a:pos x="193" y="105"/>
                </a:cxn>
                <a:cxn ang="0">
                  <a:pos x="136" y="136"/>
                </a:cxn>
                <a:cxn ang="0">
                  <a:pos x="0" y="58"/>
                </a:cxn>
                <a:cxn ang="0">
                  <a:pos x="102" y="0"/>
                </a:cxn>
                <a:cxn ang="0">
                  <a:pos x="376" y="156"/>
                </a:cxn>
                <a:cxn ang="0">
                  <a:pos x="329" y="183"/>
                </a:cxn>
              </a:cxnLst>
              <a:rect l="0" t="0" r="r" b="b"/>
              <a:pathLst>
                <a:path w="377" h="184">
                  <a:moveTo>
                    <a:pt x="329" y="183"/>
                  </a:moveTo>
                  <a:lnTo>
                    <a:pt x="193" y="105"/>
                  </a:lnTo>
                  <a:lnTo>
                    <a:pt x="136" y="136"/>
                  </a:lnTo>
                  <a:lnTo>
                    <a:pt x="0" y="58"/>
                  </a:lnTo>
                  <a:lnTo>
                    <a:pt x="102" y="0"/>
                  </a:lnTo>
                  <a:lnTo>
                    <a:pt x="376" y="156"/>
                  </a:lnTo>
                  <a:lnTo>
                    <a:pt x="329" y="183"/>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11" name="Freeform 31">
              <a:extLst>
                <a:ext uri="{FF2B5EF4-FFF2-40B4-BE49-F238E27FC236}">
                  <a16:creationId xmlns:a16="http://schemas.microsoft.com/office/drawing/2014/main" id="{73FF9769-8AFE-46DA-8E04-67ED881696C1}"/>
                </a:ext>
              </a:extLst>
            </p:cNvPr>
            <p:cNvSpPr>
              <a:spLocks noChangeAspect="1"/>
            </p:cNvSpPr>
            <p:nvPr/>
          </p:nvSpPr>
          <p:spPr bwMode="auto">
            <a:xfrm>
              <a:off x="1735" y="2199"/>
              <a:ext cx="121" cy="74"/>
            </a:xfrm>
            <a:custGeom>
              <a:avLst/>
              <a:gdLst/>
              <a:ahLst/>
              <a:cxnLst>
                <a:cxn ang="0">
                  <a:pos x="41" y="45"/>
                </a:cxn>
                <a:cxn ang="0">
                  <a:pos x="0" y="23"/>
                </a:cxn>
                <a:cxn ang="0">
                  <a:pos x="41" y="0"/>
                </a:cxn>
                <a:cxn ang="0">
                  <a:pos x="82" y="23"/>
                </a:cxn>
                <a:cxn ang="0">
                  <a:pos x="41" y="45"/>
                </a:cxn>
              </a:cxnLst>
              <a:rect l="0" t="0" r="r" b="b"/>
              <a:pathLst>
                <a:path w="83" h="46">
                  <a:moveTo>
                    <a:pt x="41" y="45"/>
                  </a:moveTo>
                  <a:lnTo>
                    <a:pt x="0" y="23"/>
                  </a:lnTo>
                  <a:lnTo>
                    <a:pt x="41" y="0"/>
                  </a:lnTo>
                  <a:lnTo>
                    <a:pt x="82" y="23"/>
                  </a:lnTo>
                  <a:lnTo>
                    <a:pt x="41" y="45"/>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12" name="Freeform 32">
              <a:extLst>
                <a:ext uri="{FF2B5EF4-FFF2-40B4-BE49-F238E27FC236}">
                  <a16:creationId xmlns:a16="http://schemas.microsoft.com/office/drawing/2014/main" id="{5D2D7C93-7216-42C9-9025-9C6E54B219DF}"/>
                </a:ext>
              </a:extLst>
            </p:cNvPr>
            <p:cNvSpPr>
              <a:spLocks noChangeAspect="1"/>
            </p:cNvSpPr>
            <p:nvPr/>
          </p:nvSpPr>
          <p:spPr bwMode="auto">
            <a:xfrm>
              <a:off x="1977" y="2245"/>
              <a:ext cx="40" cy="44"/>
            </a:xfrm>
            <a:custGeom>
              <a:avLst/>
              <a:gdLst/>
              <a:ahLst/>
              <a:cxnLst>
                <a:cxn ang="0">
                  <a:pos x="13" y="26"/>
                </a:cxn>
                <a:cxn ang="0">
                  <a:pos x="18" y="25"/>
                </a:cxn>
                <a:cxn ang="0">
                  <a:pos x="22" y="22"/>
                </a:cxn>
                <a:cxn ang="0">
                  <a:pos x="25" y="19"/>
                </a:cxn>
                <a:cxn ang="0">
                  <a:pos x="26" y="13"/>
                </a:cxn>
                <a:cxn ang="0">
                  <a:pos x="25" y="8"/>
                </a:cxn>
                <a:cxn ang="0">
                  <a:pos x="22" y="3"/>
                </a:cxn>
                <a:cxn ang="0">
                  <a:pos x="18" y="1"/>
                </a:cxn>
                <a:cxn ang="0">
                  <a:pos x="13" y="0"/>
                </a:cxn>
                <a:cxn ang="0">
                  <a:pos x="7" y="1"/>
                </a:cxn>
                <a:cxn ang="0">
                  <a:pos x="3" y="3"/>
                </a:cxn>
                <a:cxn ang="0">
                  <a:pos x="1" y="8"/>
                </a:cxn>
                <a:cxn ang="0">
                  <a:pos x="0" y="13"/>
                </a:cxn>
                <a:cxn ang="0">
                  <a:pos x="1" y="19"/>
                </a:cxn>
                <a:cxn ang="0">
                  <a:pos x="3" y="22"/>
                </a:cxn>
                <a:cxn ang="0">
                  <a:pos x="7" y="25"/>
                </a:cxn>
                <a:cxn ang="0">
                  <a:pos x="13" y="26"/>
                </a:cxn>
              </a:cxnLst>
              <a:rect l="0" t="0" r="r" b="b"/>
              <a:pathLst>
                <a:path w="27" h="27">
                  <a:moveTo>
                    <a:pt x="13" y="26"/>
                  </a:moveTo>
                  <a:lnTo>
                    <a:pt x="18" y="25"/>
                  </a:lnTo>
                  <a:lnTo>
                    <a:pt x="22" y="22"/>
                  </a:lnTo>
                  <a:lnTo>
                    <a:pt x="25" y="19"/>
                  </a:lnTo>
                  <a:lnTo>
                    <a:pt x="26" y="13"/>
                  </a:lnTo>
                  <a:lnTo>
                    <a:pt x="25" y="8"/>
                  </a:lnTo>
                  <a:lnTo>
                    <a:pt x="22" y="3"/>
                  </a:lnTo>
                  <a:lnTo>
                    <a:pt x="18" y="1"/>
                  </a:lnTo>
                  <a:lnTo>
                    <a:pt x="13" y="0"/>
                  </a:lnTo>
                  <a:lnTo>
                    <a:pt x="7" y="1"/>
                  </a:lnTo>
                  <a:lnTo>
                    <a:pt x="3" y="3"/>
                  </a:lnTo>
                  <a:lnTo>
                    <a:pt x="1" y="8"/>
                  </a:lnTo>
                  <a:lnTo>
                    <a:pt x="0" y="13"/>
                  </a:lnTo>
                  <a:lnTo>
                    <a:pt x="1" y="19"/>
                  </a:lnTo>
                  <a:lnTo>
                    <a:pt x="3" y="22"/>
                  </a:lnTo>
                  <a:lnTo>
                    <a:pt x="7" y="25"/>
                  </a:lnTo>
                  <a:lnTo>
                    <a:pt x="13"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13" name="Freeform 33">
              <a:extLst>
                <a:ext uri="{FF2B5EF4-FFF2-40B4-BE49-F238E27FC236}">
                  <a16:creationId xmlns:a16="http://schemas.microsoft.com/office/drawing/2014/main" id="{755AB503-DF3E-4D30-B48F-8CE3B35C784B}"/>
                </a:ext>
              </a:extLst>
            </p:cNvPr>
            <p:cNvSpPr>
              <a:spLocks noChangeAspect="1"/>
            </p:cNvSpPr>
            <p:nvPr/>
          </p:nvSpPr>
          <p:spPr bwMode="auto">
            <a:xfrm>
              <a:off x="1964" y="2290"/>
              <a:ext cx="64" cy="71"/>
            </a:xfrm>
            <a:custGeom>
              <a:avLst/>
              <a:gdLst/>
              <a:ahLst/>
              <a:cxnLst>
                <a:cxn ang="0">
                  <a:pos x="22" y="43"/>
                </a:cxn>
                <a:cxn ang="0">
                  <a:pos x="30" y="41"/>
                </a:cxn>
                <a:cxn ang="0">
                  <a:pos x="37" y="37"/>
                </a:cxn>
                <a:cxn ang="0">
                  <a:pos x="41" y="30"/>
                </a:cxn>
                <a:cxn ang="0">
                  <a:pos x="43" y="21"/>
                </a:cxn>
                <a:cxn ang="0">
                  <a:pos x="41" y="13"/>
                </a:cxn>
                <a:cxn ang="0">
                  <a:pos x="37" y="6"/>
                </a:cxn>
                <a:cxn ang="0">
                  <a:pos x="30" y="2"/>
                </a:cxn>
                <a:cxn ang="0">
                  <a:pos x="22" y="0"/>
                </a:cxn>
                <a:cxn ang="0">
                  <a:pos x="13" y="2"/>
                </a:cxn>
                <a:cxn ang="0">
                  <a:pos x="6" y="6"/>
                </a:cxn>
                <a:cxn ang="0">
                  <a:pos x="2" y="13"/>
                </a:cxn>
                <a:cxn ang="0">
                  <a:pos x="0" y="21"/>
                </a:cxn>
                <a:cxn ang="0">
                  <a:pos x="2" y="30"/>
                </a:cxn>
                <a:cxn ang="0">
                  <a:pos x="6" y="37"/>
                </a:cxn>
                <a:cxn ang="0">
                  <a:pos x="13" y="41"/>
                </a:cxn>
                <a:cxn ang="0">
                  <a:pos x="22" y="43"/>
                </a:cxn>
              </a:cxnLst>
              <a:rect l="0" t="0" r="r" b="b"/>
              <a:pathLst>
                <a:path w="44" h="44">
                  <a:moveTo>
                    <a:pt x="22" y="43"/>
                  </a:moveTo>
                  <a:lnTo>
                    <a:pt x="30" y="41"/>
                  </a:lnTo>
                  <a:lnTo>
                    <a:pt x="37" y="37"/>
                  </a:lnTo>
                  <a:lnTo>
                    <a:pt x="41" y="30"/>
                  </a:lnTo>
                  <a:lnTo>
                    <a:pt x="43" y="21"/>
                  </a:lnTo>
                  <a:lnTo>
                    <a:pt x="41" y="13"/>
                  </a:lnTo>
                  <a:lnTo>
                    <a:pt x="37" y="6"/>
                  </a:lnTo>
                  <a:lnTo>
                    <a:pt x="30" y="2"/>
                  </a:lnTo>
                  <a:lnTo>
                    <a:pt x="22" y="0"/>
                  </a:lnTo>
                  <a:lnTo>
                    <a:pt x="13" y="2"/>
                  </a:lnTo>
                  <a:lnTo>
                    <a:pt x="6" y="6"/>
                  </a:lnTo>
                  <a:lnTo>
                    <a:pt x="2" y="13"/>
                  </a:lnTo>
                  <a:lnTo>
                    <a:pt x="0" y="21"/>
                  </a:lnTo>
                  <a:lnTo>
                    <a:pt x="2" y="30"/>
                  </a:lnTo>
                  <a:lnTo>
                    <a:pt x="6" y="37"/>
                  </a:lnTo>
                  <a:lnTo>
                    <a:pt x="13" y="41"/>
                  </a:lnTo>
                  <a:lnTo>
                    <a:pt x="22"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14" name="Freeform 34">
              <a:extLst>
                <a:ext uri="{FF2B5EF4-FFF2-40B4-BE49-F238E27FC236}">
                  <a16:creationId xmlns:a16="http://schemas.microsoft.com/office/drawing/2014/main" id="{9ED20092-EE7E-48F9-8512-E49EFA55780A}"/>
                </a:ext>
              </a:extLst>
            </p:cNvPr>
            <p:cNvSpPr>
              <a:spLocks noChangeAspect="1"/>
            </p:cNvSpPr>
            <p:nvPr/>
          </p:nvSpPr>
          <p:spPr bwMode="auto">
            <a:xfrm>
              <a:off x="1964" y="2327"/>
              <a:ext cx="64" cy="52"/>
            </a:xfrm>
            <a:custGeom>
              <a:avLst/>
              <a:gdLst/>
              <a:ahLst/>
              <a:cxnLst>
                <a:cxn ang="0">
                  <a:pos x="43" y="0"/>
                </a:cxn>
                <a:cxn ang="0">
                  <a:pos x="43" y="31"/>
                </a:cxn>
                <a:cxn ang="0">
                  <a:pos x="0" y="31"/>
                </a:cxn>
                <a:cxn ang="0">
                  <a:pos x="0" y="0"/>
                </a:cxn>
                <a:cxn ang="0">
                  <a:pos x="43" y="0"/>
                </a:cxn>
              </a:cxnLst>
              <a:rect l="0" t="0" r="r" b="b"/>
              <a:pathLst>
                <a:path w="44" h="32">
                  <a:moveTo>
                    <a:pt x="43" y="0"/>
                  </a:moveTo>
                  <a:lnTo>
                    <a:pt x="43" y="31"/>
                  </a:lnTo>
                  <a:lnTo>
                    <a:pt x="0" y="31"/>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15" name="Freeform 35">
              <a:extLst>
                <a:ext uri="{FF2B5EF4-FFF2-40B4-BE49-F238E27FC236}">
                  <a16:creationId xmlns:a16="http://schemas.microsoft.com/office/drawing/2014/main" id="{A0386B0F-B5DC-4C68-90F5-52A3737EC411}"/>
                </a:ext>
              </a:extLst>
            </p:cNvPr>
            <p:cNvSpPr>
              <a:spLocks noChangeAspect="1"/>
            </p:cNvSpPr>
            <p:nvPr/>
          </p:nvSpPr>
          <p:spPr bwMode="auto">
            <a:xfrm>
              <a:off x="1982" y="2369"/>
              <a:ext cx="32" cy="108"/>
            </a:xfrm>
            <a:custGeom>
              <a:avLst/>
              <a:gdLst/>
              <a:ahLst/>
              <a:cxnLst>
                <a:cxn ang="0">
                  <a:pos x="21" y="0"/>
                </a:cxn>
                <a:cxn ang="0">
                  <a:pos x="21" y="66"/>
                </a:cxn>
                <a:cxn ang="0">
                  <a:pos x="0" y="66"/>
                </a:cxn>
                <a:cxn ang="0">
                  <a:pos x="0" y="0"/>
                </a:cxn>
                <a:cxn ang="0">
                  <a:pos x="21" y="0"/>
                </a:cxn>
              </a:cxnLst>
              <a:rect l="0" t="0" r="r" b="b"/>
              <a:pathLst>
                <a:path w="22" h="67">
                  <a:moveTo>
                    <a:pt x="21" y="0"/>
                  </a:moveTo>
                  <a:lnTo>
                    <a:pt x="21" y="66"/>
                  </a:lnTo>
                  <a:lnTo>
                    <a:pt x="0" y="66"/>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16" name="Freeform 36">
              <a:extLst>
                <a:ext uri="{FF2B5EF4-FFF2-40B4-BE49-F238E27FC236}">
                  <a16:creationId xmlns:a16="http://schemas.microsoft.com/office/drawing/2014/main" id="{AE7C751F-AE93-479E-90E2-014CF2255D72}"/>
                </a:ext>
              </a:extLst>
            </p:cNvPr>
            <p:cNvSpPr>
              <a:spLocks noChangeAspect="1"/>
            </p:cNvSpPr>
            <p:nvPr/>
          </p:nvSpPr>
          <p:spPr bwMode="auto">
            <a:xfrm>
              <a:off x="2941" y="1598"/>
              <a:ext cx="478" cy="289"/>
            </a:xfrm>
            <a:custGeom>
              <a:avLst/>
              <a:gdLst/>
              <a:ahLst/>
              <a:cxnLst>
                <a:cxn ang="0">
                  <a:pos x="88" y="179"/>
                </a:cxn>
                <a:cxn ang="0">
                  <a:pos x="326" y="45"/>
                </a:cxn>
                <a:cxn ang="0">
                  <a:pos x="236" y="0"/>
                </a:cxn>
                <a:cxn ang="0">
                  <a:pos x="0" y="129"/>
                </a:cxn>
                <a:cxn ang="0">
                  <a:pos x="88" y="179"/>
                </a:cxn>
              </a:cxnLst>
              <a:rect l="0" t="0" r="r" b="b"/>
              <a:pathLst>
                <a:path w="327" h="180">
                  <a:moveTo>
                    <a:pt x="88" y="179"/>
                  </a:moveTo>
                  <a:lnTo>
                    <a:pt x="326" y="45"/>
                  </a:lnTo>
                  <a:lnTo>
                    <a:pt x="236" y="0"/>
                  </a:lnTo>
                  <a:lnTo>
                    <a:pt x="0" y="129"/>
                  </a:lnTo>
                  <a:lnTo>
                    <a:pt x="88" y="179"/>
                  </a:lnTo>
                </a:path>
              </a:pathLst>
            </a:custGeom>
            <a:solidFill>
              <a:srgbClr val="FF7F7F"/>
            </a:solidFill>
            <a:ln w="127000" cap="rnd" cmpd="sng">
              <a:noFill/>
              <a:prstDash val="solid"/>
              <a:round/>
              <a:headEnd type="none" w="med" len="med"/>
              <a:tailEnd type="none" w="med" len="med"/>
            </a:ln>
            <a:effectLst/>
          </p:spPr>
          <p:txBody>
            <a:bodyPr/>
            <a:lstStyle/>
            <a:p>
              <a:endParaRPr lang="en-US" sz="2400" dirty="0"/>
            </a:p>
          </p:txBody>
        </p:sp>
        <p:sp>
          <p:nvSpPr>
            <p:cNvPr id="317" name="Freeform 37">
              <a:extLst>
                <a:ext uri="{FF2B5EF4-FFF2-40B4-BE49-F238E27FC236}">
                  <a16:creationId xmlns:a16="http://schemas.microsoft.com/office/drawing/2014/main" id="{C5BFBA16-4070-4AC4-98CB-70FA2D05F770}"/>
                </a:ext>
              </a:extLst>
            </p:cNvPr>
            <p:cNvSpPr>
              <a:spLocks noChangeAspect="1"/>
            </p:cNvSpPr>
            <p:nvPr/>
          </p:nvSpPr>
          <p:spPr bwMode="auto">
            <a:xfrm>
              <a:off x="2938" y="1535"/>
              <a:ext cx="481" cy="297"/>
            </a:xfrm>
            <a:custGeom>
              <a:avLst/>
              <a:gdLst/>
              <a:ahLst/>
              <a:cxnLst>
                <a:cxn ang="0">
                  <a:pos x="89" y="184"/>
                </a:cxn>
                <a:cxn ang="0">
                  <a:pos x="328" y="49"/>
                </a:cxn>
                <a:cxn ang="0">
                  <a:pos x="239" y="0"/>
                </a:cxn>
                <a:cxn ang="0">
                  <a:pos x="0" y="134"/>
                </a:cxn>
                <a:cxn ang="0">
                  <a:pos x="89" y="184"/>
                </a:cxn>
              </a:cxnLst>
              <a:rect l="0" t="0" r="r" b="b"/>
              <a:pathLst>
                <a:path w="329" h="185">
                  <a:moveTo>
                    <a:pt x="89" y="184"/>
                  </a:moveTo>
                  <a:lnTo>
                    <a:pt x="328" y="49"/>
                  </a:lnTo>
                  <a:lnTo>
                    <a:pt x="239" y="0"/>
                  </a:lnTo>
                  <a:lnTo>
                    <a:pt x="0" y="134"/>
                  </a:lnTo>
                  <a:lnTo>
                    <a:pt x="89" y="184"/>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18" name="Freeform 38">
              <a:extLst>
                <a:ext uri="{FF2B5EF4-FFF2-40B4-BE49-F238E27FC236}">
                  <a16:creationId xmlns:a16="http://schemas.microsoft.com/office/drawing/2014/main" id="{D30E3172-0501-46C4-AE76-F16AF7D07F86}"/>
                </a:ext>
              </a:extLst>
            </p:cNvPr>
            <p:cNvSpPr>
              <a:spLocks noChangeAspect="1"/>
            </p:cNvSpPr>
            <p:nvPr/>
          </p:nvSpPr>
          <p:spPr bwMode="auto">
            <a:xfrm>
              <a:off x="3017" y="1701"/>
              <a:ext cx="100" cy="62"/>
            </a:xfrm>
            <a:custGeom>
              <a:avLst/>
              <a:gdLst/>
              <a:ahLst/>
              <a:cxnLst>
                <a:cxn ang="0">
                  <a:pos x="34" y="38"/>
                </a:cxn>
                <a:cxn ang="0">
                  <a:pos x="68" y="19"/>
                </a:cxn>
                <a:cxn ang="0">
                  <a:pos x="34" y="0"/>
                </a:cxn>
                <a:cxn ang="0">
                  <a:pos x="0" y="19"/>
                </a:cxn>
                <a:cxn ang="0">
                  <a:pos x="34" y="38"/>
                </a:cxn>
              </a:cxnLst>
              <a:rect l="0" t="0" r="r" b="b"/>
              <a:pathLst>
                <a:path w="69" h="39">
                  <a:moveTo>
                    <a:pt x="34" y="38"/>
                  </a:moveTo>
                  <a:lnTo>
                    <a:pt x="68" y="19"/>
                  </a:lnTo>
                  <a:lnTo>
                    <a:pt x="34" y="0"/>
                  </a:lnTo>
                  <a:lnTo>
                    <a:pt x="0" y="19"/>
                  </a:lnTo>
                  <a:lnTo>
                    <a:pt x="34"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19" name="Freeform 39">
              <a:extLst>
                <a:ext uri="{FF2B5EF4-FFF2-40B4-BE49-F238E27FC236}">
                  <a16:creationId xmlns:a16="http://schemas.microsoft.com/office/drawing/2014/main" id="{B8612414-F9C9-4799-A511-1C117F7BE535}"/>
                </a:ext>
              </a:extLst>
            </p:cNvPr>
            <p:cNvSpPr>
              <a:spLocks noChangeAspect="1"/>
            </p:cNvSpPr>
            <p:nvPr/>
          </p:nvSpPr>
          <p:spPr bwMode="auto">
            <a:xfrm>
              <a:off x="2873" y="960"/>
              <a:ext cx="133" cy="598"/>
            </a:xfrm>
            <a:custGeom>
              <a:avLst/>
              <a:gdLst/>
              <a:ahLst/>
              <a:cxnLst>
                <a:cxn ang="0">
                  <a:pos x="90" y="47"/>
                </a:cxn>
                <a:cxn ang="0">
                  <a:pos x="13" y="0"/>
                </a:cxn>
                <a:cxn ang="0">
                  <a:pos x="0" y="8"/>
                </a:cxn>
                <a:cxn ang="0">
                  <a:pos x="0" y="325"/>
                </a:cxn>
                <a:cxn ang="0">
                  <a:pos x="77" y="371"/>
                </a:cxn>
                <a:cxn ang="0">
                  <a:pos x="90" y="364"/>
                </a:cxn>
                <a:cxn ang="0">
                  <a:pos x="90" y="47"/>
                </a:cxn>
              </a:cxnLst>
              <a:rect l="0" t="0" r="r" b="b"/>
              <a:pathLst>
                <a:path w="91" h="372">
                  <a:moveTo>
                    <a:pt x="90" y="47"/>
                  </a:moveTo>
                  <a:lnTo>
                    <a:pt x="13" y="0"/>
                  </a:lnTo>
                  <a:lnTo>
                    <a:pt x="0" y="8"/>
                  </a:lnTo>
                  <a:lnTo>
                    <a:pt x="0" y="325"/>
                  </a:lnTo>
                  <a:lnTo>
                    <a:pt x="77" y="371"/>
                  </a:lnTo>
                  <a:lnTo>
                    <a:pt x="90" y="364"/>
                  </a:lnTo>
                  <a:lnTo>
                    <a:pt x="90" y="47"/>
                  </a:lnTo>
                </a:path>
              </a:pathLst>
            </a:custGeom>
            <a:solidFill>
              <a:srgbClr val="7FFF7F"/>
            </a:solidFill>
            <a:ln w="127000" cap="rnd" cmpd="sng">
              <a:noFill/>
              <a:prstDash val="solid"/>
              <a:round/>
              <a:headEnd type="none" w="med" len="med"/>
              <a:tailEnd type="none" w="med" len="med"/>
            </a:ln>
            <a:effectLst/>
          </p:spPr>
          <p:txBody>
            <a:bodyPr/>
            <a:lstStyle/>
            <a:p>
              <a:endParaRPr lang="en-US" sz="2400" dirty="0"/>
            </a:p>
          </p:txBody>
        </p:sp>
        <p:sp>
          <p:nvSpPr>
            <p:cNvPr id="320" name="Freeform 40">
              <a:extLst>
                <a:ext uri="{FF2B5EF4-FFF2-40B4-BE49-F238E27FC236}">
                  <a16:creationId xmlns:a16="http://schemas.microsoft.com/office/drawing/2014/main" id="{EE7F0898-96FF-4D1C-A325-213C99B9AE07}"/>
                </a:ext>
              </a:extLst>
            </p:cNvPr>
            <p:cNvSpPr>
              <a:spLocks noChangeAspect="1"/>
            </p:cNvSpPr>
            <p:nvPr/>
          </p:nvSpPr>
          <p:spPr bwMode="auto">
            <a:xfrm>
              <a:off x="2904" y="1037"/>
              <a:ext cx="58" cy="116"/>
            </a:xfrm>
            <a:custGeom>
              <a:avLst/>
              <a:gdLst/>
              <a:ahLst/>
              <a:cxnLst>
                <a:cxn ang="0">
                  <a:pos x="39" y="24"/>
                </a:cxn>
                <a:cxn ang="0">
                  <a:pos x="39" y="71"/>
                </a:cxn>
                <a:cxn ang="0">
                  <a:pos x="0" y="47"/>
                </a:cxn>
                <a:cxn ang="0">
                  <a:pos x="0" y="0"/>
                </a:cxn>
                <a:cxn ang="0">
                  <a:pos x="39" y="24"/>
                </a:cxn>
              </a:cxnLst>
              <a:rect l="0" t="0" r="r" b="b"/>
              <a:pathLst>
                <a:path w="40" h="72">
                  <a:moveTo>
                    <a:pt x="39" y="24"/>
                  </a:moveTo>
                  <a:lnTo>
                    <a:pt x="39" y="71"/>
                  </a:lnTo>
                  <a:lnTo>
                    <a:pt x="0" y="47"/>
                  </a:lnTo>
                  <a:lnTo>
                    <a:pt x="0" y="0"/>
                  </a:lnTo>
                  <a:lnTo>
                    <a:pt x="39"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1" name="Freeform 41">
              <a:extLst>
                <a:ext uri="{FF2B5EF4-FFF2-40B4-BE49-F238E27FC236}">
                  <a16:creationId xmlns:a16="http://schemas.microsoft.com/office/drawing/2014/main" id="{BB2C7F26-6826-4F27-BA69-06B1721B52E8}"/>
                </a:ext>
              </a:extLst>
            </p:cNvPr>
            <p:cNvSpPr>
              <a:spLocks noChangeAspect="1"/>
            </p:cNvSpPr>
            <p:nvPr/>
          </p:nvSpPr>
          <p:spPr bwMode="auto">
            <a:xfrm>
              <a:off x="2904" y="1153"/>
              <a:ext cx="58" cy="112"/>
            </a:xfrm>
            <a:custGeom>
              <a:avLst/>
              <a:gdLst/>
              <a:ahLst/>
              <a:cxnLst>
                <a:cxn ang="0">
                  <a:pos x="39" y="23"/>
                </a:cxn>
                <a:cxn ang="0">
                  <a:pos x="39" y="69"/>
                </a:cxn>
                <a:cxn ang="0">
                  <a:pos x="0" y="46"/>
                </a:cxn>
                <a:cxn ang="0">
                  <a:pos x="0" y="0"/>
                </a:cxn>
                <a:cxn ang="0">
                  <a:pos x="39" y="23"/>
                </a:cxn>
              </a:cxnLst>
              <a:rect l="0" t="0" r="r" b="b"/>
              <a:pathLst>
                <a:path w="40" h="70">
                  <a:moveTo>
                    <a:pt x="39" y="23"/>
                  </a:moveTo>
                  <a:lnTo>
                    <a:pt x="39" y="69"/>
                  </a:lnTo>
                  <a:lnTo>
                    <a:pt x="0" y="46"/>
                  </a:lnTo>
                  <a:lnTo>
                    <a:pt x="0" y="0"/>
                  </a:lnTo>
                  <a:lnTo>
                    <a:pt x="39"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2" name="Freeform 42">
              <a:extLst>
                <a:ext uri="{FF2B5EF4-FFF2-40B4-BE49-F238E27FC236}">
                  <a16:creationId xmlns:a16="http://schemas.microsoft.com/office/drawing/2014/main" id="{8A47D734-4C00-4DB4-B129-3C56D82BA859}"/>
                </a:ext>
              </a:extLst>
            </p:cNvPr>
            <p:cNvSpPr>
              <a:spLocks noChangeAspect="1"/>
            </p:cNvSpPr>
            <p:nvPr/>
          </p:nvSpPr>
          <p:spPr bwMode="auto">
            <a:xfrm>
              <a:off x="2904" y="1267"/>
              <a:ext cx="58" cy="114"/>
            </a:xfrm>
            <a:custGeom>
              <a:avLst/>
              <a:gdLst/>
              <a:ahLst/>
              <a:cxnLst>
                <a:cxn ang="0">
                  <a:pos x="39" y="24"/>
                </a:cxn>
                <a:cxn ang="0">
                  <a:pos x="39" y="70"/>
                </a:cxn>
                <a:cxn ang="0">
                  <a:pos x="0" y="46"/>
                </a:cxn>
                <a:cxn ang="0">
                  <a:pos x="0" y="0"/>
                </a:cxn>
                <a:cxn ang="0">
                  <a:pos x="39" y="24"/>
                </a:cxn>
              </a:cxnLst>
              <a:rect l="0" t="0" r="r" b="b"/>
              <a:pathLst>
                <a:path w="40" h="71">
                  <a:moveTo>
                    <a:pt x="39" y="24"/>
                  </a:moveTo>
                  <a:lnTo>
                    <a:pt x="39" y="70"/>
                  </a:lnTo>
                  <a:lnTo>
                    <a:pt x="0" y="46"/>
                  </a:lnTo>
                  <a:lnTo>
                    <a:pt x="0" y="0"/>
                  </a:lnTo>
                  <a:lnTo>
                    <a:pt x="39"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3" name="Freeform 43">
              <a:extLst>
                <a:ext uri="{FF2B5EF4-FFF2-40B4-BE49-F238E27FC236}">
                  <a16:creationId xmlns:a16="http://schemas.microsoft.com/office/drawing/2014/main" id="{8F84EEDB-CBA6-45C1-8E29-C1DA36C1228D}"/>
                </a:ext>
              </a:extLst>
            </p:cNvPr>
            <p:cNvSpPr>
              <a:spLocks noChangeAspect="1"/>
            </p:cNvSpPr>
            <p:nvPr/>
          </p:nvSpPr>
          <p:spPr bwMode="auto">
            <a:xfrm>
              <a:off x="2904" y="1381"/>
              <a:ext cx="58" cy="112"/>
            </a:xfrm>
            <a:custGeom>
              <a:avLst/>
              <a:gdLst/>
              <a:ahLst/>
              <a:cxnLst>
                <a:cxn ang="0">
                  <a:pos x="39" y="23"/>
                </a:cxn>
                <a:cxn ang="0">
                  <a:pos x="39" y="69"/>
                </a:cxn>
                <a:cxn ang="0">
                  <a:pos x="0" y="46"/>
                </a:cxn>
                <a:cxn ang="0">
                  <a:pos x="0" y="0"/>
                </a:cxn>
                <a:cxn ang="0">
                  <a:pos x="39" y="23"/>
                </a:cxn>
              </a:cxnLst>
              <a:rect l="0" t="0" r="r" b="b"/>
              <a:pathLst>
                <a:path w="40" h="70">
                  <a:moveTo>
                    <a:pt x="39" y="23"/>
                  </a:moveTo>
                  <a:lnTo>
                    <a:pt x="39" y="69"/>
                  </a:lnTo>
                  <a:lnTo>
                    <a:pt x="0" y="46"/>
                  </a:lnTo>
                  <a:lnTo>
                    <a:pt x="0" y="0"/>
                  </a:lnTo>
                  <a:lnTo>
                    <a:pt x="39"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4" name="Freeform 44">
              <a:extLst>
                <a:ext uri="{FF2B5EF4-FFF2-40B4-BE49-F238E27FC236}">
                  <a16:creationId xmlns:a16="http://schemas.microsoft.com/office/drawing/2014/main" id="{7F11E381-FD24-4ACE-94F5-57F5AD7EA9B4}"/>
                </a:ext>
              </a:extLst>
            </p:cNvPr>
            <p:cNvSpPr>
              <a:spLocks noChangeAspect="1"/>
            </p:cNvSpPr>
            <p:nvPr/>
          </p:nvSpPr>
          <p:spPr bwMode="auto">
            <a:xfrm>
              <a:off x="2873" y="960"/>
              <a:ext cx="133" cy="598"/>
            </a:xfrm>
            <a:custGeom>
              <a:avLst/>
              <a:gdLst/>
              <a:ahLst/>
              <a:cxnLst>
                <a:cxn ang="0">
                  <a:pos x="0" y="7"/>
                </a:cxn>
                <a:cxn ang="0">
                  <a:pos x="77" y="54"/>
                </a:cxn>
                <a:cxn ang="0">
                  <a:pos x="77" y="371"/>
                </a:cxn>
                <a:cxn ang="0">
                  <a:pos x="90" y="364"/>
                </a:cxn>
                <a:cxn ang="0">
                  <a:pos x="90" y="47"/>
                </a:cxn>
                <a:cxn ang="0">
                  <a:pos x="13" y="0"/>
                </a:cxn>
                <a:cxn ang="0">
                  <a:pos x="0" y="7"/>
                </a:cxn>
              </a:cxnLst>
              <a:rect l="0" t="0" r="r" b="b"/>
              <a:pathLst>
                <a:path w="91" h="372">
                  <a:moveTo>
                    <a:pt x="0" y="7"/>
                  </a:moveTo>
                  <a:lnTo>
                    <a:pt x="77" y="54"/>
                  </a:lnTo>
                  <a:lnTo>
                    <a:pt x="77" y="371"/>
                  </a:lnTo>
                  <a:lnTo>
                    <a:pt x="90" y="364"/>
                  </a:lnTo>
                  <a:lnTo>
                    <a:pt x="90" y="47"/>
                  </a:lnTo>
                  <a:lnTo>
                    <a:pt x="13" y="0"/>
                  </a:lnTo>
                  <a:lnTo>
                    <a:pt x="0" y="7"/>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25" name="Freeform 45">
              <a:extLst>
                <a:ext uri="{FF2B5EF4-FFF2-40B4-BE49-F238E27FC236}">
                  <a16:creationId xmlns:a16="http://schemas.microsoft.com/office/drawing/2014/main" id="{B1F770D2-2CFF-4842-B54B-C9656AC2B4E2}"/>
                </a:ext>
              </a:extLst>
            </p:cNvPr>
            <p:cNvSpPr>
              <a:spLocks noChangeAspect="1"/>
            </p:cNvSpPr>
            <p:nvPr/>
          </p:nvSpPr>
          <p:spPr bwMode="auto">
            <a:xfrm>
              <a:off x="2686" y="1077"/>
              <a:ext cx="135" cy="600"/>
            </a:xfrm>
            <a:custGeom>
              <a:avLst/>
              <a:gdLst/>
              <a:ahLst/>
              <a:cxnLst>
                <a:cxn ang="0">
                  <a:pos x="91" y="47"/>
                </a:cxn>
                <a:cxn ang="0">
                  <a:pos x="14" y="0"/>
                </a:cxn>
                <a:cxn ang="0">
                  <a:pos x="0" y="8"/>
                </a:cxn>
                <a:cxn ang="0">
                  <a:pos x="0" y="325"/>
                </a:cxn>
                <a:cxn ang="0">
                  <a:pos x="78" y="372"/>
                </a:cxn>
                <a:cxn ang="0">
                  <a:pos x="91" y="365"/>
                </a:cxn>
                <a:cxn ang="0">
                  <a:pos x="91" y="47"/>
                </a:cxn>
              </a:cxnLst>
              <a:rect l="0" t="0" r="r" b="b"/>
              <a:pathLst>
                <a:path w="92" h="373">
                  <a:moveTo>
                    <a:pt x="91" y="47"/>
                  </a:moveTo>
                  <a:lnTo>
                    <a:pt x="14" y="0"/>
                  </a:lnTo>
                  <a:lnTo>
                    <a:pt x="0" y="8"/>
                  </a:lnTo>
                  <a:lnTo>
                    <a:pt x="0" y="325"/>
                  </a:lnTo>
                  <a:lnTo>
                    <a:pt x="78" y="372"/>
                  </a:lnTo>
                  <a:lnTo>
                    <a:pt x="91" y="365"/>
                  </a:lnTo>
                  <a:lnTo>
                    <a:pt x="91" y="47"/>
                  </a:lnTo>
                </a:path>
              </a:pathLst>
            </a:custGeom>
            <a:solidFill>
              <a:srgbClr val="7FFF7F"/>
            </a:solidFill>
            <a:ln w="127000" cap="rnd" cmpd="sng">
              <a:noFill/>
              <a:prstDash val="solid"/>
              <a:round/>
              <a:headEnd type="none" w="med" len="med"/>
              <a:tailEnd type="none" w="med" len="med"/>
            </a:ln>
            <a:effectLst/>
          </p:spPr>
          <p:txBody>
            <a:bodyPr/>
            <a:lstStyle/>
            <a:p>
              <a:endParaRPr lang="en-US" sz="2400" dirty="0"/>
            </a:p>
          </p:txBody>
        </p:sp>
        <p:sp>
          <p:nvSpPr>
            <p:cNvPr id="326" name="Freeform 46">
              <a:extLst>
                <a:ext uri="{FF2B5EF4-FFF2-40B4-BE49-F238E27FC236}">
                  <a16:creationId xmlns:a16="http://schemas.microsoft.com/office/drawing/2014/main" id="{916E2B50-8BEC-45DA-B1D2-C4AF0FCF94F9}"/>
                </a:ext>
              </a:extLst>
            </p:cNvPr>
            <p:cNvSpPr>
              <a:spLocks noChangeAspect="1"/>
            </p:cNvSpPr>
            <p:nvPr/>
          </p:nvSpPr>
          <p:spPr bwMode="auto">
            <a:xfrm>
              <a:off x="2720" y="1154"/>
              <a:ext cx="57" cy="114"/>
            </a:xfrm>
            <a:custGeom>
              <a:avLst/>
              <a:gdLst/>
              <a:ahLst/>
              <a:cxnLst>
                <a:cxn ang="0">
                  <a:pos x="38" y="23"/>
                </a:cxn>
                <a:cxn ang="0">
                  <a:pos x="38" y="70"/>
                </a:cxn>
                <a:cxn ang="0">
                  <a:pos x="0" y="47"/>
                </a:cxn>
                <a:cxn ang="0">
                  <a:pos x="0" y="0"/>
                </a:cxn>
                <a:cxn ang="0">
                  <a:pos x="38" y="23"/>
                </a:cxn>
              </a:cxnLst>
              <a:rect l="0" t="0" r="r" b="b"/>
              <a:pathLst>
                <a:path w="39" h="71">
                  <a:moveTo>
                    <a:pt x="38" y="23"/>
                  </a:moveTo>
                  <a:lnTo>
                    <a:pt x="38" y="70"/>
                  </a:lnTo>
                  <a:lnTo>
                    <a:pt x="0" y="47"/>
                  </a:lnTo>
                  <a:lnTo>
                    <a:pt x="0" y="0"/>
                  </a:lnTo>
                  <a:lnTo>
                    <a:pt x="38"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7" name="Freeform 47">
              <a:extLst>
                <a:ext uri="{FF2B5EF4-FFF2-40B4-BE49-F238E27FC236}">
                  <a16:creationId xmlns:a16="http://schemas.microsoft.com/office/drawing/2014/main" id="{39CD4590-5D8E-45FF-9486-96CAD0A2B624}"/>
                </a:ext>
              </a:extLst>
            </p:cNvPr>
            <p:cNvSpPr>
              <a:spLocks noChangeAspect="1"/>
            </p:cNvSpPr>
            <p:nvPr/>
          </p:nvSpPr>
          <p:spPr bwMode="auto">
            <a:xfrm>
              <a:off x="2720" y="1268"/>
              <a:ext cx="57" cy="118"/>
            </a:xfrm>
            <a:custGeom>
              <a:avLst/>
              <a:gdLst/>
              <a:ahLst/>
              <a:cxnLst>
                <a:cxn ang="0">
                  <a:pos x="38" y="24"/>
                </a:cxn>
                <a:cxn ang="0">
                  <a:pos x="38" y="72"/>
                </a:cxn>
                <a:cxn ang="0">
                  <a:pos x="0" y="48"/>
                </a:cxn>
                <a:cxn ang="0">
                  <a:pos x="0" y="0"/>
                </a:cxn>
                <a:cxn ang="0">
                  <a:pos x="38" y="24"/>
                </a:cxn>
              </a:cxnLst>
              <a:rect l="0" t="0" r="r" b="b"/>
              <a:pathLst>
                <a:path w="39" h="73">
                  <a:moveTo>
                    <a:pt x="38" y="24"/>
                  </a:moveTo>
                  <a:lnTo>
                    <a:pt x="38" y="72"/>
                  </a:lnTo>
                  <a:lnTo>
                    <a:pt x="0" y="48"/>
                  </a:lnTo>
                  <a:lnTo>
                    <a:pt x="0" y="0"/>
                  </a:lnTo>
                  <a:lnTo>
                    <a:pt x="38"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8" name="Freeform 48">
              <a:extLst>
                <a:ext uri="{FF2B5EF4-FFF2-40B4-BE49-F238E27FC236}">
                  <a16:creationId xmlns:a16="http://schemas.microsoft.com/office/drawing/2014/main" id="{C94C1011-F0F3-46D7-9741-3648B14DC38A}"/>
                </a:ext>
              </a:extLst>
            </p:cNvPr>
            <p:cNvSpPr>
              <a:spLocks noChangeAspect="1"/>
            </p:cNvSpPr>
            <p:nvPr/>
          </p:nvSpPr>
          <p:spPr bwMode="auto">
            <a:xfrm>
              <a:off x="2720" y="1384"/>
              <a:ext cx="57" cy="113"/>
            </a:xfrm>
            <a:custGeom>
              <a:avLst/>
              <a:gdLst/>
              <a:ahLst/>
              <a:cxnLst>
                <a:cxn ang="0">
                  <a:pos x="38" y="23"/>
                </a:cxn>
                <a:cxn ang="0">
                  <a:pos x="38" y="69"/>
                </a:cxn>
                <a:cxn ang="0">
                  <a:pos x="0" y="46"/>
                </a:cxn>
                <a:cxn ang="0">
                  <a:pos x="0" y="0"/>
                </a:cxn>
                <a:cxn ang="0">
                  <a:pos x="38" y="23"/>
                </a:cxn>
              </a:cxnLst>
              <a:rect l="0" t="0" r="r" b="b"/>
              <a:pathLst>
                <a:path w="39" h="70">
                  <a:moveTo>
                    <a:pt x="38" y="23"/>
                  </a:moveTo>
                  <a:lnTo>
                    <a:pt x="38" y="69"/>
                  </a:lnTo>
                  <a:lnTo>
                    <a:pt x="0" y="46"/>
                  </a:lnTo>
                  <a:lnTo>
                    <a:pt x="0" y="0"/>
                  </a:lnTo>
                  <a:lnTo>
                    <a:pt x="38"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29" name="Freeform 49">
              <a:extLst>
                <a:ext uri="{FF2B5EF4-FFF2-40B4-BE49-F238E27FC236}">
                  <a16:creationId xmlns:a16="http://schemas.microsoft.com/office/drawing/2014/main" id="{B36F54D7-6A09-4569-B589-A66D5BE5D63B}"/>
                </a:ext>
              </a:extLst>
            </p:cNvPr>
            <p:cNvSpPr>
              <a:spLocks noChangeAspect="1"/>
            </p:cNvSpPr>
            <p:nvPr/>
          </p:nvSpPr>
          <p:spPr bwMode="auto">
            <a:xfrm>
              <a:off x="2720" y="1495"/>
              <a:ext cx="57" cy="117"/>
            </a:xfrm>
            <a:custGeom>
              <a:avLst/>
              <a:gdLst/>
              <a:ahLst/>
              <a:cxnLst>
                <a:cxn ang="0">
                  <a:pos x="38" y="24"/>
                </a:cxn>
                <a:cxn ang="0">
                  <a:pos x="38" y="72"/>
                </a:cxn>
                <a:cxn ang="0">
                  <a:pos x="0" y="48"/>
                </a:cxn>
                <a:cxn ang="0">
                  <a:pos x="0" y="0"/>
                </a:cxn>
                <a:cxn ang="0">
                  <a:pos x="38" y="24"/>
                </a:cxn>
              </a:cxnLst>
              <a:rect l="0" t="0" r="r" b="b"/>
              <a:pathLst>
                <a:path w="39" h="73">
                  <a:moveTo>
                    <a:pt x="38" y="24"/>
                  </a:moveTo>
                  <a:lnTo>
                    <a:pt x="38" y="72"/>
                  </a:lnTo>
                  <a:lnTo>
                    <a:pt x="0" y="48"/>
                  </a:lnTo>
                  <a:lnTo>
                    <a:pt x="0" y="0"/>
                  </a:lnTo>
                  <a:lnTo>
                    <a:pt x="38"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30" name="Freeform 50">
              <a:extLst>
                <a:ext uri="{FF2B5EF4-FFF2-40B4-BE49-F238E27FC236}">
                  <a16:creationId xmlns:a16="http://schemas.microsoft.com/office/drawing/2014/main" id="{55F142C4-83C4-4D4F-8C6E-2638B72FEF0A}"/>
                </a:ext>
              </a:extLst>
            </p:cNvPr>
            <p:cNvSpPr>
              <a:spLocks noChangeAspect="1"/>
            </p:cNvSpPr>
            <p:nvPr/>
          </p:nvSpPr>
          <p:spPr bwMode="auto">
            <a:xfrm>
              <a:off x="2686" y="1077"/>
              <a:ext cx="135" cy="600"/>
            </a:xfrm>
            <a:custGeom>
              <a:avLst/>
              <a:gdLst/>
              <a:ahLst/>
              <a:cxnLst>
                <a:cxn ang="0">
                  <a:pos x="0" y="8"/>
                </a:cxn>
                <a:cxn ang="0">
                  <a:pos x="78" y="54"/>
                </a:cxn>
                <a:cxn ang="0">
                  <a:pos x="78" y="372"/>
                </a:cxn>
                <a:cxn ang="0">
                  <a:pos x="91" y="365"/>
                </a:cxn>
                <a:cxn ang="0">
                  <a:pos x="91" y="47"/>
                </a:cxn>
                <a:cxn ang="0">
                  <a:pos x="14" y="0"/>
                </a:cxn>
                <a:cxn ang="0">
                  <a:pos x="0" y="8"/>
                </a:cxn>
              </a:cxnLst>
              <a:rect l="0" t="0" r="r" b="b"/>
              <a:pathLst>
                <a:path w="92" h="373">
                  <a:moveTo>
                    <a:pt x="0" y="8"/>
                  </a:moveTo>
                  <a:lnTo>
                    <a:pt x="78" y="54"/>
                  </a:lnTo>
                  <a:lnTo>
                    <a:pt x="78" y="372"/>
                  </a:lnTo>
                  <a:lnTo>
                    <a:pt x="91" y="365"/>
                  </a:lnTo>
                  <a:lnTo>
                    <a:pt x="91" y="47"/>
                  </a:lnTo>
                  <a:lnTo>
                    <a:pt x="14" y="0"/>
                  </a:lnTo>
                  <a:lnTo>
                    <a:pt x="0" y="8"/>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31" name="Freeform 51">
              <a:extLst>
                <a:ext uri="{FF2B5EF4-FFF2-40B4-BE49-F238E27FC236}">
                  <a16:creationId xmlns:a16="http://schemas.microsoft.com/office/drawing/2014/main" id="{37A4CDBB-81D4-4228-B56E-CD64F10E16BF}"/>
                </a:ext>
              </a:extLst>
            </p:cNvPr>
            <p:cNvSpPr>
              <a:spLocks noChangeAspect="1"/>
            </p:cNvSpPr>
            <p:nvPr/>
          </p:nvSpPr>
          <p:spPr bwMode="auto">
            <a:xfrm>
              <a:off x="2502" y="1195"/>
              <a:ext cx="135" cy="597"/>
            </a:xfrm>
            <a:custGeom>
              <a:avLst/>
              <a:gdLst/>
              <a:ahLst/>
              <a:cxnLst>
                <a:cxn ang="0">
                  <a:pos x="91" y="47"/>
                </a:cxn>
                <a:cxn ang="0">
                  <a:pos x="13" y="0"/>
                </a:cxn>
                <a:cxn ang="0">
                  <a:pos x="0" y="8"/>
                </a:cxn>
                <a:cxn ang="0">
                  <a:pos x="0" y="324"/>
                </a:cxn>
                <a:cxn ang="0">
                  <a:pos x="78" y="371"/>
                </a:cxn>
                <a:cxn ang="0">
                  <a:pos x="91" y="363"/>
                </a:cxn>
                <a:cxn ang="0">
                  <a:pos x="91" y="47"/>
                </a:cxn>
              </a:cxnLst>
              <a:rect l="0" t="0" r="r" b="b"/>
              <a:pathLst>
                <a:path w="92" h="372">
                  <a:moveTo>
                    <a:pt x="91" y="47"/>
                  </a:moveTo>
                  <a:lnTo>
                    <a:pt x="13" y="0"/>
                  </a:lnTo>
                  <a:lnTo>
                    <a:pt x="0" y="8"/>
                  </a:lnTo>
                  <a:lnTo>
                    <a:pt x="0" y="324"/>
                  </a:lnTo>
                  <a:lnTo>
                    <a:pt x="78" y="371"/>
                  </a:lnTo>
                  <a:lnTo>
                    <a:pt x="91" y="363"/>
                  </a:lnTo>
                  <a:lnTo>
                    <a:pt x="91" y="47"/>
                  </a:lnTo>
                </a:path>
              </a:pathLst>
            </a:custGeom>
            <a:solidFill>
              <a:srgbClr val="7FFF7F"/>
            </a:solidFill>
            <a:ln w="127000" cap="rnd" cmpd="sng">
              <a:noFill/>
              <a:prstDash val="solid"/>
              <a:round/>
              <a:headEnd type="none" w="med" len="med"/>
              <a:tailEnd type="none" w="med" len="med"/>
            </a:ln>
            <a:effectLst/>
          </p:spPr>
          <p:txBody>
            <a:bodyPr/>
            <a:lstStyle/>
            <a:p>
              <a:endParaRPr lang="en-US" sz="2400" dirty="0"/>
            </a:p>
          </p:txBody>
        </p:sp>
        <p:sp>
          <p:nvSpPr>
            <p:cNvPr id="332" name="Freeform 52">
              <a:extLst>
                <a:ext uri="{FF2B5EF4-FFF2-40B4-BE49-F238E27FC236}">
                  <a16:creationId xmlns:a16="http://schemas.microsoft.com/office/drawing/2014/main" id="{25BBFF1B-DFB1-452F-9A94-73EAF515EBE6}"/>
                </a:ext>
              </a:extLst>
            </p:cNvPr>
            <p:cNvSpPr>
              <a:spLocks noChangeAspect="1"/>
            </p:cNvSpPr>
            <p:nvPr/>
          </p:nvSpPr>
          <p:spPr bwMode="auto">
            <a:xfrm>
              <a:off x="2533" y="1273"/>
              <a:ext cx="60" cy="114"/>
            </a:xfrm>
            <a:custGeom>
              <a:avLst/>
              <a:gdLst/>
              <a:ahLst/>
              <a:cxnLst>
                <a:cxn ang="0">
                  <a:pos x="40" y="23"/>
                </a:cxn>
                <a:cxn ang="0">
                  <a:pos x="40" y="70"/>
                </a:cxn>
                <a:cxn ang="0">
                  <a:pos x="0" y="46"/>
                </a:cxn>
                <a:cxn ang="0">
                  <a:pos x="0" y="0"/>
                </a:cxn>
                <a:cxn ang="0">
                  <a:pos x="40" y="23"/>
                </a:cxn>
              </a:cxnLst>
              <a:rect l="0" t="0" r="r" b="b"/>
              <a:pathLst>
                <a:path w="41" h="71">
                  <a:moveTo>
                    <a:pt x="40" y="23"/>
                  </a:moveTo>
                  <a:lnTo>
                    <a:pt x="40" y="70"/>
                  </a:lnTo>
                  <a:lnTo>
                    <a:pt x="0" y="46"/>
                  </a:lnTo>
                  <a:lnTo>
                    <a:pt x="0" y="0"/>
                  </a:lnTo>
                  <a:lnTo>
                    <a:pt x="40"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33" name="Freeform 53">
              <a:extLst>
                <a:ext uri="{FF2B5EF4-FFF2-40B4-BE49-F238E27FC236}">
                  <a16:creationId xmlns:a16="http://schemas.microsoft.com/office/drawing/2014/main" id="{6924C8A5-E0EC-4FE1-99FE-CEDF166D443E}"/>
                </a:ext>
              </a:extLst>
            </p:cNvPr>
            <p:cNvSpPr>
              <a:spLocks noChangeAspect="1"/>
            </p:cNvSpPr>
            <p:nvPr/>
          </p:nvSpPr>
          <p:spPr bwMode="auto">
            <a:xfrm>
              <a:off x="2533" y="1386"/>
              <a:ext cx="60" cy="112"/>
            </a:xfrm>
            <a:custGeom>
              <a:avLst/>
              <a:gdLst/>
              <a:ahLst/>
              <a:cxnLst>
                <a:cxn ang="0">
                  <a:pos x="40" y="24"/>
                </a:cxn>
                <a:cxn ang="0">
                  <a:pos x="40" y="69"/>
                </a:cxn>
                <a:cxn ang="0">
                  <a:pos x="0" y="46"/>
                </a:cxn>
                <a:cxn ang="0">
                  <a:pos x="0" y="0"/>
                </a:cxn>
                <a:cxn ang="0">
                  <a:pos x="40" y="24"/>
                </a:cxn>
              </a:cxnLst>
              <a:rect l="0" t="0" r="r" b="b"/>
              <a:pathLst>
                <a:path w="41" h="70">
                  <a:moveTo>
                    <a:pt x="40" y="24"/>
                  </a:moveTo>
                  <a:lnTo>
                    <a:pt x="40" y="69"/>
                  </a:lnTo>
                  <a:lnTo>
                    <a:pt x="0" y="46"/>
                  </a:lnTo>
                  <a:lnTo>
                    <a:pt x="0" y="0"/>
                  </a:lnTo>
                  <a:lnTo>
                    <a:pt x="40"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34" name="Freeform 54">
              <a:extLst>
                <a:ext uri="{FF2B5EF4-FFF2-40B4-BE49-F238E27FC236}">
                  <a16:creationId xmlns:a16="http://schemas.microsoft.com/office/drawing/2014/main" id="{64619B1A-758B-4C5C-A510-7A662B07C0AF}"/>
                </a:ext>
              </a:extLst>
            </p:cNvPr>
            <p:cNvSpPr>
              <a:spLocks noChangeAspect="1"/>
            </p:cNvSpPr>
            <p:nvPr/>
          </p:nvSpPr>
          <p:spPr bwMode="auto">
            <a:xfrm>
              <a:off x="2533" y="1500"/>
              <a:ext cx="60" cy="115"/>
            </a:xfrm>
            <a:custGeom>
              <a:avLst/>
              <a:gdLst/>
              <a:ahLst/>
              <a:cxnLst>
                <a:cxn ang="0">
                  <a:pos x="40" y="24"/>
                </a:cxn>
                <a:cxn ang="0">
                  <a:pos x="40" y="71"/>
                </a:cxn>
                <a:cxn ang="0">
                  <a:pos x="0" y="47"/>
                </a:cxn>
                <a:cxn ang="0">
                  <a:pos x="0" y="0"/>
                </a:cxn>
                <a:cxn ang="0">
                  <a:pos x="40" y="24"/>
                </a:cxn>
              </a:cxnLst>
              <a:rect l="0" t="0" r="r" b="b"/>
              <a:pathLst>
                <a:path w="41" h="72">
                  <a:moveTo>
                    <a:pt x="40" y="24"/>
                  </a:moveTo>
                  <a:lnTo>
                    <a:pt x="40" y="71"/>
                  </a:lnTo>
                  <a:lnTo>
                    <a:pt x="0" y="47"/>
                  </a:lnTo>
                  <a:lnTo>
                    <a:pt x="0" y="0"/>
                  </a:lnTo>
                  <a:lnTo>
                    <a:pt x="40" y="24"/>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35" name="Freeform 55">
              <a:extLst>
                <a:ext uri="{FF2B5EF4-FFF2-40B4-BE49-F238E27FC236}">
                  <a16:creationId xmlns:a16="http://schemas.microsoft.com/office/drawing/2014/main" id="{801623CC-D65C-42C8-965B-66902A0AD851}"/>
                </a:ext>
              </a:extLst>
            </p:cNvPr>
            <p:cNvSpPr>
              <a:spLocks noChangeAspect="1"/>
            </p:cNvSpPr>
            <p:nvPr/>
          </p:nvSpPr>
          <p:spPr bwMode="auto">
            <a:xfrm>
              <a:off x="2533" y="1615"/>
              <a:ext cx="60" cy="113"/>
            </a:xfrm>
            <a:custGeom>
              <a:avLst/>
              <a:gdLst/>
              <a:ahLst/>
              <a:cxnLst>
                <a:cxn ang="0">
                  <a:pos x="40" y="23"/>
                </a:cxn>
                <a:cxn ang="0">
                  <a:pos x="40" y="69"/>
                </a:cxn>
                <a:cxn ang="0">
                  <a:pos x="0" y="46"/>
                </a:cxn>
                <a:cxn ang="0">
                  <a:pos x="0" y="0"/>
                </a:cxn>
                <a:cxn ang="0">
                  <a:pos x="40" y="23"/>
                </a:cxn>
              </a:cxnLst>
              <a:rect l="0" t="0" r="r" b="b"/>
              <a:pathLst>
                <a:path w="41" h="70">
                  <a:moveTo>
                    <a:pt x="40" y="23"/>
                  </a:moveTo>
                  <a:lnTo>
                    <a:pt x="40" y="69"/>
                  </a:lnTo>
                  <a:lnTo>
                    <a:pt x="0" y="46"/>
                  </a:lnTo>
                  <a:lnTo>
                    <a:pt x="0" y="0"/>
                  </a:lnTo>
                  <a:lnTo>
                    <a:pt x="40" y="23"/>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36" name="Freeform 56">
              <a:extLst>
                <a:ext uri="{FF2B5EF4-FFF2-40B4-BE49-F238E27FC236}">
                  <a16:creationId xmlns:a16="http://schemas.microsoft.com/office/drawing/2014/main" id="{777FD918-3F2D-47AE-A3E1-7C8AC4A0E2BB}"/>
                </a:ext>
              </a:extLst>
            </p:cNvPr>
            <p:cNvSpPr>
              <a:spLocks noChangeAspect="1"/>
            </p:cNvSpPr>
            <p:nvPr/>
          </p:nvSpPr>
          <p:spPr bwMode="auto">
            <a:xfrm>
              <a:off x="2502" y="1195"/>
              <a:ext cx="135" cy="597"/>
            </a:xfrm>
            <a:custGeom>
              <a:avLst/>
              <a:gdLst/>
              <a:ahLst/>
              <a:cxnLst>
                <a:cxn ang="0">
                  <a:pos x="0" y="8"/>
                </a:cxn>
                <a:cxn ang="0">
                  <a:pos x="78" y="54"/>
                </a:cxn>
                <a:cxn ang="0">
                  <a:pos x="78" y="371"/>
                </a:cxn>
                <a:cxn ang="0">
                  <a:pos x="91" y="363"/>
                </a:cxn>
                <a:cxn ang="0">
                  <a:pos x="91" y="47"/>
                </a:cxn>
                <a:cxn ang="0">
                  <a:pos x="13" y="0"/>
                </a:cxn>
                <a:cxn ang="0">
                  <a:pos x="0" y="8"/>
                </a:cxn>
              </a:cxnLst>
              <a:rect l="0" t="0" r="r" b="b"/>
              <a:pathLst>
                <a:path w="92" h="372">
                  <a:moveTo>
                    <a:pt x="0" y="8"/>
                  </a:moveTo>
                  <a:lnTo>
                    <a:pt x="78" y="54"/>
                  </a:lnTo>
                  <a:lnTo>
                    <a:pt x="78" y="371"/>
                  </a:lnTo>
                  <a:lnTo>
                    <a:pt x="91" y="363"/>
                  </a:lnTo>
                  <a:lnTo>
                    <a:pt x="91" y="47"/>
                  </a:lnTo>
                  <a:lnTo>
                    <a:pt x="13" y="0"/>
                  </a:lnTo>
                  <a:lnTo>
                    <a:pt x="0" y="8"/>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337" name="Freeform 57">
              <a:extLst>
                <a:ext uri="{FF2B5EF4-FFF2-40B4-BE49-F238E27FC236}">
                  <a16:creationId xmlns:a16="http://schemas.microsoft.com/office/drawing/2014/main" id="{1580F891-F92C-49C5-9578-6E7A803525A3}"/>
                </a:ext>
              </a:extLst>
            </p:cNvPr>
            <p:cNvSpPr>
              <a:spLocks noChangeAspect="1"/>
            </p:cNvSpPr>
            <p:nvPr/>
          </p:nvSpPr>
          <p:spPr bwMode="auto">
            <a:xfrm>
              <a:off x="2805" y="1726"/>
              <a:ext cx="39" cy="47"/>
            </a:xfrm>
            <a:custGeom>
              <a:avLst/>
              <a:gdLst/>
              <a:ahLst/>
              <a:cxnLst>
                <a:cxn ang="0">
                  <a:pos x="13" y="28"/>
                </a:cxn>
                <a:cxn ang="0">
                  <a:pos x="18" y="26"/>
                </a:cxn>
                <a:cxn ang="0">
                  <a:pos x="22" y="23"/>
                </a:cxn>
                <a:cxn ang="0">
                  <a:pos x="25" y="19"/>
                </a:cxn>
                <a:cxn ang="0">
                  <a:pos x="26" y="14"/>
                </a:cxn>
                <a:cxn ang="0">
                  <a:pos x="25" y="9"/>
                </a:cxn>
                <a:cxn ang="0">
                  <a:pos x="22" y="4"/>
                </a:cxn>
                <a:cxn ang="0">
                  <a:pos x="18" y="2"/>
                </a:cxn>
                <a:cxn ang="0">
                  <a:pos x="13" y="0"/>
                </a:cxn>
                <a:cxn ang="0">
                  <a:pos x="8" y="2"/>
                </a:cxn>
                <a:cxn ang="0">
                  <a:pos x="4" y="4"/>
                </a:cxn>
                <a:cxn ang="0">
                  <a:pos x="1" y="9"/>
                </a:cxn>
                <a:cxn ang="0">
                  <a:pos x="0" y="14"/>
                </a:cxn>
                <a:cxn ang="0">
                  <a:pos x="1" y="19"/>
                </a:cxn>
                <a:cxn ang="0">
                  <a:pos x="4" y="23"/>
                </a:cxn>
                <a:cxn ang="0">
                  <a:pos x="8" y="26"/>
                </a:cxn>
                <a:cxn ang="0">
                  <a:pos x="13" y="28"/>
                </a:cxn>
              </a:cxnLst>
              <a:rect l="0" t="0" r="r" b="b"/>
              <a:pathLst>
                <a:path w="27" h="29">
                  <a:moveTo>
                    <a:pt x="13" y="28"/>
                  </a:moveTo>
                  <a:lnTo>
                    <a:pt x="18" y="26"/>
                  </a:lnTo>
                  <a:lnTo>
                    <a:pt x="22" y="23"/>
                  </a:lnTo>
                  <a:lnTo>
                    <a:pt x="25" y="19"/>
                  </a:lnTo>
                  <a:lnTo>
                    <a:pt x="26" y="14"/>
                  </a:lnTo>
                  <a:lnTo>
                    <a:pt x="25" y="9"/>
                  </a:lnTo>
                  <a:lnTo>
                    <a:pt x="22" y="4"/>
                  </a:lnTo>
                  <a:lnTo>
                    <a:pt x="18" y="2"/>
                  </a:lnTo>
                  <a:lnTo>
                    <a:pt x="13" y="0"/>
                  </a:lnTo>
                  <a:lnTo>
                    <a:pt x="8" y="2"/>
                  </a:lnTo>
                  <a:lnTo>
                    <a:pt x="4" y="4"/>
                  </a:lnTo>
                  <a:lnTo>
                    <a:pt x="1" y="9"/>
                  </a:lnTo>
                  <a:lnTo>
                    <a:pt x="0" y="14"/>
                  </a:lnTo>
                  <a:lnTo>
                    <a:pt x="1" y="19"/>
                  </a:lnTo>
                  <a:lnTo>
                    <a:pt x="4" y="23"/>
                  </a:lnTo>
                  <a:lnTo>
                    <a:pt x="8" y="26"/>
                  </a:lnTo>
                  <a:lnTo>
                    <a:pt x="13" y="28"/>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38" name="Freeform 58">
              <a:extLst>
                <a:ext uri="{FF2B5EF4-FFF2-40B4-BE49-F238E27FC236}">
                  <a16:creationId xmlns:a16="http://schemas.microsoft.com/office/drawing/2014/main" id="{212704B8-C2F3-4B9E-916E-2211FFD12EE4}"/>
                </a:ext>
              </a:extLst>
            </p:cNvPr>
            <p:cNvSpPr>
              <a:spLocks noChangeAspect="1"/>
            </p:cNvSpPr>
            <p:nvPr/>
          </p:nvSpPr>
          <p:spPr bwMode="auto">
            <a:xfrm>
              <a:off x="2790" y="1775"/>
              <a:ext cx="66" cy="69"/>
            </a:xfrm>
            <a:custGeom>
              <a:avLst/>
              <a:gdLst/>
              <a:ahLst/>
              <a:cxnLst>
                <a:cxn ang="0">
                  <a:pos x="22" y="42"/>
                </a:cxn>
                <a:cxn ang="0">
                  <a:pos x="31" y="41"/>
                </a:cxn>
                <a:cxn ang="0">
                  <a:pos x="37" y="36"/>
                </a:cxn>
                <a:cxn ang="0">
                  <a:pos x="42" y="29"/>
                </a:cxn>
                <a:cxn ang="0">
                  <a:pos x="44" y="21"/>
                </a:cxn>
                <a:cxn ang="0">
                  <a:pos x="42" y="12"/>
                </a:cxn>
                <a:cxn ang="0">
                  <a:pos x="37" y="6"/>
                </a:cxn>
                <a:cxn ang="0">
                  <a:pos x="31" y="2"/>
                </a:cxn>
                <a:cxn ang="0">
                  <a:pos x="22" y="0"/>
                </a:cxn>
                <a:cxn ang="0">
                  <a:pos x="13" y="2"/>
                </a:cxn>
                <a:cxn ang="0">
                  <a:pos x="7" y="6"/>
                </a:cxn>
                <a:cxn ang="0">
                  <a:pos x="2" y="12"/>
                </a:cxn>
                <a:cxn ang="0">
                  <a:pos x="0" y="21"/>
                </a:cxn>
                <a:cxn ang="0">
                  <a:pos x="2" y="29"/>
                </a:cxn>
                <a:cxn ang="0">
                  <a:pos x="7" y="36"/>
                </a:cxn>
                <a:cxn ang="0">
                  <a:pos x="13" y="41"/>
                </a:cxn>
                <a:cxn ang="0">
                  <a:pos x="22" y="42"/>
                </a:cxn>
              </a:cxnLst>
              <a:rect l="0" t="0" r="r" b="b"/>
              <a:pathLst>
                <a:path w="45" h="43">
                  <a:moveTo>
                    <a:pt x="22" y="42"/>
                  </a:moveTo>
                  <a:lnTo>
                    <a:pt x="31" y="41"/>
                  </a:lnTo>
                  <a:lnTo>
                    <a:pt x="37" y="36"/>
                  </a:lnTo>
                  <a:lnTo>
                    <a:pt x="42" y="29"/>
                  </a:lnTo>
                  <a:lnTo>
                    <a:pt x="44" y="21"/>
                  </a:lnTo>
                  <a:lnTo>
                    <a:pt x="42" y="12"/>
                  </a:lnTo>
                  <a:lnTo>
                    <a:pt x="37" y="6"/>
                  </a:lnTo>
                  <a:lnTo>
                    <a:pt x="31" y="2"/>
                  </a:lnTo>
                  <a:lnTo>
                    <a:pt x="22" y="0"/>
                  </a:lnTo>
                  <a:lnTo>
                    <a:pt x="13" y="2"/>
                  </a:lnTo>
                  <a:lnTo>
                    <a:pt x="7" y="6"/>
                  </a:lnTo>
                  <a:lnTo>
                    <a:pt x="2" y="12"/>
                  </a:lnTo>
                  <a:lnTo>
                    <a:pt x="0" y="21"/>
                  </a:lnTo>
                  <a:lnTo>
                    <a:pt x="2" y="29"/>
                  </a:lnTo>
                  <a:lnTo>
                    <a:pt x="7" y="36"/>
                  </a:lnTo>
                  <a:lnTo>
                    <a:pt x="13" y="41"/>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39" name="Freeform 59">
              <a:extLst>
                <a:ext uri="{FF2B5EF4-FFF2-40B4-BE49-F238E27FC236}">
                  <a16:creationId xmlns:a16="http://schemas.microsoft.com/office/drawing/2014/main" id="{75F8284A-7919-4E02-97FB-4DA2DBA280E0}"/>
                </a:ext>
              </a:extLst>
            </p:cNvPr>
            <p:cNvSpPr>
              <a:spLocks noChangeAspect="1"/>
            </p:cNvSpPr>
            <p:nvPr/>
          </p:nvSpPr>
          <p:spPr bwMode="auto">
            <a:xfrm>
              <a:off x="2790" y="1810"/>
              <a:ext cx="63" cy="50"/>
            </a:xfrm>
            <a:custGeom>
              <a:avLst/>
              <a:gdLst/>
              <a:ahLst/>
              <a:cxnLst>
                <a:cxn ang="0">
                  <a:pos x="42" y="0"/>
                </a:cxn>
                <a:cxn ang="0">
                  <a:pos x="42" y="30"/>
                </a:cxn>
                <a:cxn ang="0">
                  <a:pos x="0" y="30"/>
                </a:cxn>
                <a:cxn ang="0">
                  <a:pos x="0" y="0"/>
                </a:cxn>
                <a:cxn ang="0">
                  <a:pos x="42" y="0"/>
                </a:cxn>
              </a:cxnLst>
              <a:rect l="0" t="0" r="r" b="b"/>
              <a:pathLst>
                <a:path w="43" h="31">
                  <a:moveTo>
                    <a:pt x="42" y="0"/>
                  </a:moveTo>
                  <a:lnTo>
                    <a:pt x="42" y="30"/>
                  </a:lnTo>
                  <a:lnTo>
                    <a:pt x="0" y="30"/>
                  </a:lnTo>
                  <a:lnTo>
                    <a:pt x="0" y="0"/>
                  </a:lnTo>
                  <a:lnTo>
                    <a:pt x="4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0" name="Freeform 60">
              <a:extLst>
                <a:ext uri="{FF2B5EF4-FFF2-40B4-BE49-F238E27FC236}">
                  <a16:creationId xmlns:a16="http://schemas.microsoft.com/office/drawing/2014/main" id="{BA09C80B-B3C4-451E-9774-D272FCBA2708}"/>
                </a:ext>
              </a:extLst>
            </p:cNvPr>
            <p:cNvSpPr>
              <a:spLocks noChangeAspect="1"/>
            </p:cNvSpPr>
            <p:nvPr/>
          </p:nvSpPr>
          <p:spPr bwMode="auto">
            <a:xfrm>
              <a:off x="2809" y="1850"/>
              <a:ext cx="34" cy="108"/>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1" name="Freeform 61">
              <a:extLst>
                <a:ext uri="{FF2B5EF4-FFF2-40B4-BE49-F238E27FC236}">
                  <a16:creationId xmlns:a16="http://schemas.microsoft.com/office/drawing/2014/main" id="{7F9DC0E8-9878-4889-9AC3-6C3B9AEA35D6}"/>
                </a:ext>
              </a:extLst>
            </p:cNvPr>
            <p:cNvSpPr>
              <a:spLocks noChangeAspect="1"/>
            </p:cNvSpPr>
            <p:nvPr/>
          </p:nvSpPr>
          <p:spPr bwMode="auto">
            <a:xfrm>
              <a:off x="2837" y="1787"/>
              <a:ext cx="57" cy="61"/>
            </a:xfrm>
            <a:custGeom>
              <a:avLst/>
              <a:gdLst/>
              <a:ahLst/>
              <a:cxnLst>
                <a:cxn ang="0">
                  <a:pos x="10" y="0"/>
                </a:cxn>
                <a:cxn ang="0">
                  <a:pos x="38" y="28"/>
                </a:cxn>
                <a:cxn ang="0">
                  <a:pos x="28" y="37"/>
                </a:cxn>
                <a:cxn ang="0">
                  <a:pos x="0" y="9"/>
                </a:cxn>
                <a:cxn ang="0">
                  <a:pos x="10" y="0"/>
                </a:cxn>
              </a:cxnLst>
              <a:rect l="0" t="0" r="r" b="b"/>
              <a:pathLst>
                <a:path w="39" h="38">
                  <a:moveTo>
                    <a:pt x="10" y="0"/>
                  </a:moveTo>
                  <a:lnTo>
                    <a:pt x="38" y="28"/>
                  </a:lnTo>
                  <a:lnTo>
                    <a:pt x="28" y="37"/>
                  </a:lnTo>
                  <a:lnTo>
                    <a:pt x="0" y="9"/>
                  </a:lnTo>
                  <a:lnTo>
                    <a:pt x="10"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2" name="Freeform 62">
              <a:extLst>
                <a:ext uri="{FF2B5EF4-FFF2-40B4-BE49-F238E27FC236}">
                  <a16:creationId xmlns:a16="http://schemas.microsoft.com/office/drawing/2014/main" id="{AB798757-AE0E-4095-B8A4-9F5C06062FAE}"/>
                </a:ext>
              </a:extLst>
            </p:cNvPr>
            <p:cNvSpPr>
              <a:spLocks noChangeAspect="1"/>
            </p:cNvSpPr>
            <p:nvPr/>
          </p:nvSpPr>
          <p:spPr bwMode="auto">
            <a:xfrm>
              <a:off x="2857" y="1820"/>
              <a:ext cx="104" cy="62"/>
            </a:xfrm>
            <a:custGeom>
              <a:avLst/>
              <a:gdLst/>
              <a:ahLst/>
              <a:cxnLst>
                <a:cxn ang="0">
                  <a:pos x="35" y="38"/>
                </a:cxn>
                <a:cxn ang="0">
                  <a:pos x="70" y="19"/>
                </a:cxn>
                <a:cxn ang="0">
                  <a:pos x="35" y="0"/>
                </a:cxn>
                <a:cxn ang="0">
                  <a:pos x="0" y="19"/>
                </a:cxn>
                <a:cxn ang="0">
                  <a:pos x="35" y="38"/>
                </a:cxn>
              </a:cxnLst>
              <a:rect l="0" t="0" r="r" b="b"/>
              <a:pathLst>
                <a:path w="71" h="39">
                  <a:moveTo>
                    <a:pt x="35" y="38"/>
                  </a:moveTo>
                  <a:lnTo>
                    <a:pt x="70" y="19"/>
                  </a:lnTo>
                  <a:lnTo>
                    <a:pt x="35" y="0"/>
                  </a:lnTo>
                  <a:lnTo>
                    <a:pt x="0" y="19"/>
                  </a:lnTo>
                  <a:lnTo>
                    <a:pt x="35"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343" name="Freeform 63">
              <a:extLst>
                <a:ext uri="{FF2B5EF4-FFF2-40B4-BE49-F238E27FC236}">
                  <a16:creationId xmlns:a16="http://schemas.microsoft.com/office/drawing/2014/main" id="{D2F6280D-66EA-4CE2-86E2-48551A306735}"/>
                </a:ext>
              </a:extLst>
            </p:cNvPr>
            <p:cNvSpPr>
              <a:spLocks noChangeAspect="1"/>
            </p:cNvSpPr>
            <p:nvPr/>
          </p:nvSpPr>
          <p:spPr bwMode="auto">
            <a:xfrm>
              <a:off x="2968" y="1448"/>
              <a:ext cx="40" cy="41"/>
            </a:xfrm>
            <a:custGeom>
              <a:avLst/>
              <a:gdLst/>
              <a:ahLst/>
              <a:cxnLst>
                <a:cxn ang="0">
                  <a:pos x="13" y="24"/>
                </a:cxn>
                <a:cxn ang="0">
                  <a:pos x="18" y="24"/>
                </a:cxn>
                <a:cxn ang="0">
                  <a:pos x="22" y="21"/>
                </a:cxn>
                <a:cxn ang="0">
                  <a:pos x="25" y="17"/>
                </a:cxn>
                <a:cxn ang="0">
                  <a:pos x="26" y="13"/>
                </a:cxn>
                <a:cxn ang="0">
                  <a:pos x="25" y="8"/>
                </a:cxn>
                <a:cxn ang="0">
                  <a:pos x="22" y="4"/>
                </a:cxn>
                <a:cxn ang="0">
                  <a:pos x="18" y="1"/>
                </a:cxn>
                <a:cxn ang="0">
                  <a:pos x="13" y="0"/>
                </a:cxn>
                <a:cxn ang="0">
                  <a:pos x="8" y="1"/>
                </a:cxn>
                <a:cxn ang="0">
                  <a:pos x="4" y="4"/>
                </a:cxn>
                <a:cxn ang="0">
                  <a:pos x="1" y="8"/>
                </a:cxn>
                <a:cxn ang="0">
                  <a:pos x="0" y="13"/>
                </a:cxn>
                <a:cxn ang="0">
                  <a:pos x="1" y="17"/>
                </a:cxn>
                <a:cxn ang="0">
                  <a:pos x="4" y="21"/>
                </a:cxn>
                <a:cxn ang="0">
                  <a:pos x="8" y="24"/>
                </a:cxn>
                <a:cxn ang="0">
                  <a:pos x="13" y="24"/>
                </a:cxn>
              </a:cxnLst>
              <a:rect l="0" t="0" r="r" b="b"/>
              <a:pathLst>
                <a:path w="27" h="25">
                  <a:moveTo>
                    <a:pt x="13" y="24"/>
                  </a:moveTo>
                  <a:lnTo>
                    <a:pt x="18" y="24"/>
                  </a:lnTo>
                  <a:lnTo>
                    <a:pt x="22" y="21"/>
                  </a:lnTo>
                  <a:lnTo>
                    <a:pt x="25" y="17"/>
                  </a:lnTo>
                  <a:lnTo>
                    <a:pt x="26" y="13"/>
                  </a:lnTo>
                  <a:lnTo>
                    <a:pt x="25" y="8"/>
                  </a:lnTo>
                  <a:lnTo>
                    <a:pt x="22" y="4"/>
                  </a:lnTo>
                  <a:lnTo>
                    <a:pt x="18" y="1"/>
                  </a:lnTo>
                  <a:lnTo>
                    <a:pt x="13" y="0"/>
                  </a:lnTo>
                  <a:lnTo>
                    <a:pt x="8" y="1"/>
                  </a:lnTo>
                  <a:lnTo>
                    <a:pt x="4" y="4"/>
                  </a:lnTo>
                  <a:lnTo>
                    <a:pt x="1" y="8"/>
                  </a:lnTo>
                  <a:lnTo>
                    <a:pt x="0" y="13"/>
                  </a:lnTo>
                  <a:lnTo>
                    <a:pt x="1" y="17"/>
                  </a:lnTo>
                  <a:lnTo>
                    <a:pt x="4" y="21"/>
                  </a:lnTo>
                  <a:lnTo>
                    <a:pt x="8" y="24"/>
                  </a:lnTo>
                  <a:lnTo>
                    <a:pt x="13" y="2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4" name="Freeform 64">
              <a:extLst>
                <a:ext uri="{FF2B5EF4-FFF2-40B4-BE49-F238E27FC236}">
                  <a16:creationId xmlns:a16="http://schemas.microsoft.com/office/drawing/2014/main" id="{D45B950A-A5E4-4512-80C7-98C681249AB5}"/>
                </a:ext>
              </a:extLst>
            </p:cNvPr>
            <p:cNvSpPr>
              <a:spLocks noChangeAspect="1"/>
            </p:cNvSpPr>
            <p:nvPr/>
          </p:nvSpPr>
          <p:spPr bwMode="auto">
            <a:xfrm>
              <a:off x="2957" y="1493"/>
              <a:ext cx="64" cy="69"/>
            </a:xfrm>
            <a:custGeom>
              <a:avLst/>
              <a:gdLst/>
              <a:ahLst/>
              <a:cxnLst>
                <a:cxn ang="0">
                  <a:pos x="22" y="42"/>
                </a:cxn>
                <a:cxn ang="0">
                  <a:pos x="30" y="40"/>
                </a:cxn>
                <a:cxn ang="0">
                  <a:pos x="37" y="36"/>
                </a:cxn>
                <a:cxn ang="0">
                  <a:pos x="41" y="29"/>
                </a:cxn>
                <a:cxn ang="0">
                  <a:pos x="43" y="21"/>
                </a:cxn>
                <a:cxn ang="0">
                  <a:pos x="41" y="13"/>
                </a:cxn>
                <a:cxn ang="0">
                  <a:pos x="37" y="6"/>
                </a:cxn>
                <a:cxn ang="0">
                  <a:pos x="30" y="1"/>
                </a:cxn>
                <a:cxn ang="0">
                  <a:pos x="22" y="0"/>
                </a:cxn>
                <a:cxn ang="0">
                  <a:pos x="13" y="1"/>
                </a:cxn>
                <a:cxn ang="0">
                  <a:pos x="6" y="6"/>
                </a:cxn>
                <a:cxn ang="0">
                  <a:pos x="2" y="13"/>
                </a:cxn>
                <a:cxn ang="0">
                  <a:pos x="0" y="21"/>
                </a:cxn>
                <a:cxn ang="0">
                  <a:pos x="2" y="29"/>
                </a:cxn>
                <a:cxn ang="0">
                  <a:pos x="6" y="36"/>
                </a:cxn>
                <a:cxn ang="0">
                  <a:pos x="13" y="40"/>
                </a:cxn>
                <a:cxn ang="0">
                  <a:pos x="22" y="42"/>
                </a:cxn>
              </a:cxnLst>
              <a:rect l="0" t="0" r="r" b="b"/>
              <a:pathLst>
                <a:path w="44" h="43">
                  <a:moveTo>
                    <a:pt x="22" y="42"/>
                  </a:moveTo>
                  <a:lnTo>
                    <a:pt x="30" y="40"/>
                  </a:lnTo>
                  <a:lnTo>
                    <a:pt x="37" y="36"/>
                  </a:lnTo>
                  <a:lnTo>
                    <a:pt x="41" y="29"/>
                  </a:lnTo>
                  <a:lnTo>
                    <a:pt x="43" y="21"/>
                  </a:lnTo>
                  <a:lnTo>
                    <a:pt x="41" y="13"/>
                  </a:lnTo>
                  <a:lnTo>
                    <a:pt x="37" y="6"/>
                  </a:lnTo>
                  <a:lnTo>
                    <a:pt x="30" y="1"/>
                  </a:lnTo>
                  <a:lnTo>
                    <a:pt x="22" y="0"/>
                  </a:lnTo>
                  <a:lnTo>
                    <a:pt x="13" y="1"/>
                  </a:lnTo>
                  <a:lnTo>
                    <a:pt x="6" y="6"/>
                  </a:lnTo>
                  <a:lnTo>
                    <a:pt x="2" y="13"/>
                  </a:lnTo>
                  <a:lnTo>
                    <a:pt x="0" y="21"/>
                  </a:lnTo>
                  <a:lnTo>
                    <a:pt x="2" y="29"/>
                  </a:lnTo>
                  <a:lnTo>
                    <a:pt x="6" y="36"/>
                  </a:lnTo>
                  <a:lnTo>
                    <a:pt x="13"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5" name="Freeform 65">
              <a:extLst>
                <a:ext uri="{FF2B5EF4-FFF2-40B4-BE49-F238E27FC236}">
                  <a16:creationId xmlns:a16="http://schemas.microsoft.com/office/drawing/2014/main" id="{ED3ED1B5-1153-42FB-AA0B-93B2A06B8C76}"/>
                </a:ext>
              </a:extLst>
            </p:cNvPr>
            <p:cNvSpPr>
              <a:spLocks noChangeAspect="1"/>
            </p:cNvSpPr>
            <p:nvPr/>
          </p:nvSpPr>
          <p:spPr bwMode="auto">
            <a:xfrm>
              <a:off x="2957" y="1530"/>
              <a:ext cx="64" cy="52"/>
            </a:xfrm>
            <a:custGeom>
              <a:avLst/>
              <a:gdLst/>
              <a:ahLst/>
              <a:cxnLst>
                <a:cxn ang="0">
                  <a:pos x="43" y="0"/>
                </a:cxn>
                <a:cxn ang="0">
                  <a:pos x="43" y="31"/>
                </a:cxn>
                <a:cxn ang="0">
                  <a:pos x="0" y="31"/>
                </a:cxn>
                <a:cxn ang="0">
                  <a:pos x="0" y="0"/>
                </a:cxn>
                <a:cxn ang="0">
                  <a:pos x="43" y="0"/>
                </a:cxn>
              </a:cxnLst>
              <a:rect l="0" t="0" r="r" b="b"/>
              <a:pathLst>
                <a:path w="44" h="32">
                  <a:moveTo>
                    <a:pt x="43" y="0"/>
                  </a:moveTo>
                  <a:lnTo>
                    <a:pt x="43" y="31"/>
                  </a:lnTo>
                  <a:lnTo>
                    <a:pt x="0" y="31"/>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6" name="Freeform 66">
              <a:extLst>
                <a:ext uri="{FF2B5EF4-FFF2-40B4-BE49-F238E27FC236}">
                  <a16:creationId xmlns:a16="http://schemas.microsoft.com/office/drawing/2014/main" id="{85B8F5B2-6A94-41A8-A150-B1C2BA62E4DD}"/>
                </a:ext>
              </a:extLst>
            </p:cNvPr>
            <p:cNvSpPr>
              <a:spLocks noChangeAspect="1"/>
            </p:cNvSpPr>
            <p:nvPr/>
          </p:nvSpPr>
          <p:spPr bwMode="auto">
            <a:xfrm>
              <a:off x="2973" y="1570"/>
              <a:ext cx="32" cy="110"/>
            </a:xfrm>
            <a:custGeom>
              <a:avLst/>
              <a:gdLst/>
              <a:ahLst/>
              <a:cxnLst>
                <a:cxn ang="0">
                  <a:pos x="21" y="0"/>
                </a:cxn>
                <a:cxn ang="0">
                  <a:pos x="21" y="67"/>
                </a:cxn>
                <a:cxn ang="0">
                  <a:pos x="0" y="67"/>
                </a:cxn>
                <a:cxn ang="0">
                  <a:pos x="0" y="0"/>
                </a:cxn>
                <a:cxn ang="0">
                  <a:pos x="21" y="0"/>
                </a:cxn>
              </a:cxnLst>
              <a:rect l="0" t="0" r="r" b="b"/>
              <a:pathLst>
                <a:path w="22" h="68">
                  <a:moveTo>
                    <a:pt x="21" y="0"/>
                  </a:moveTo>
                  <a:lnTo>
                    <a:pt x="21" y="67"/>
                  </a:lnTo>
                  <a:lnTo>
                    <a:pt x="0" y="67"/>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347" name="Freeform 67">
              <a:extLst>
                <a:ext uri="{FF2B5EF4-FFF2-40B4-BE49-F238E27FC236}">
                  <a16:creationId xmlns:a16="http://schemas.microsoft.com/office/drawing/2014/main" id="{56971A08-7BA9-4A26-827A-AC32C3E09130}"/>
                </a:ext>
              </a:extLst>
            </p:cNvPr>
            <p:cNvSpPr>
              <a:spLocks noChangeAspect="1"/>
            </p:cNvSpPr>
            <p:nvPr/>
          </p:nvSpPr>
          <p:spPr bwMode="auto">
            <a:xfrm>
              <a:off x="3474" y="1810"/>
              <a:ext cx="798" cy="504"/>
            </a:xfrm>
            <a:custGeom>
              <a:avLst/>
              <a:gdLst/>
              <a:ahLst/>
              <a:cxnLst>
                <a:cxn ang="0">
                  <a:pos x="484" y="313"/>
                </a:cxn>
                <a:cxn ang="0">
                  <a:pos x="0" y="30"/>
                </a:cxn>
                <a:cxn ang="0">
                  <a:pos x="62" y="0"/>
                </a:cxn>
                <a:cxn ang="0">
                  <a:pos x="545" y="279"/>
                </a:cxn>
                <a:cxn ang="0">
                  <a:pos x="484" y="313"/>
                </a:cxn>
              </a:cxnLst>
              <a:rect l="0" t="0" r="r" b="b"/>
              <a:pathLst>
                <a:path w="546" h="314">
                  <a:moveTo>
                    <a:pt x="484" y="313"/>
                  </a:moveTo>
                  <a:lnTo>
                    <a:pt x="0" y="30"/>
                  </a:lnTo>
                  <a:lnTo>
                    <a:pt x="62" y="0"/>
                  </a:lnTo>
                  <a:lnTo>
                    <a:pt x="545" y="279"/>
                  </a:lnTo>
                  <a:lnTo>
                    <a:pt x="484" y="313"/>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48" name="Freeform 68">
              <a:extLst>
                <a:ext uri="{FF2B5EF4-FFF2-40B4-BE49-F238E27FC236}">
                  <a16:creationId xmlns:a16="http://schemas.microsoft.com/office/drawing/2014/main" id="{51FCDF2D-8F12-4813-8EFD-0BCE6AC66AF3}"/>
                </a:ext>
              </a:extLst>
            </p:cNvPr>
            <p:cNvSpPr>
              <a:spLocks noChangeAspect="1"/>
            </p:cNvSpPr>
            <p:nvPr/>
          </p:nvSpPr>
          <p:spPr bwMode="auto">
            <a:xfrm>
              <a:off x="3465" y="1746"/>
              <a:ext cx="180" cy="109"/>
            </a:xfrm>
            <a:custGeom>
              <a:avLst/>
              <a:gdLst/>
              <a:ahLst/>
              <a:cxnLst>
                <a:cxn ang="0">
                  <a:pos x="62" y="67"/>
                </a:cxn>
                <a:cxn ang="0">
                  <a:pos x="0" y="32"/>
                </a:cxn>
                <a:cxn ang="0">
                  <a:pos x="59" y="0"/>
                </a:cxn>
                <a:cxn ang="0">
                  <a:pos x="122" y="34"/>
                </a:cxn>
                <a:cxn ang="0">
                  <a:pos x="62" y="67"/>
                </a:cxn>
              </a:cxnLst>
              <a:rect l="0" t="0" r="r" b="b"/>
              <a:pathLst>
                <a:path w="123" h="68">
                  <a:moveTo>
                    <a:pt x="62" y="67"/>
                  </a:moveTo>
                  <a:lnTo>
                    <a:pt x="0" y="32"/>
                  </a:lnTo>
                  <a:lnTo>
                    <a:pt x="59" y="0"/>
                  </a:lnTo>
                  <a:lnTo>
                    <a:pt x="122" y="34"/>
                  </a:lnTo>
                  <a:lnTo>
                    <a:pt x="62" y="67"/>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49" name="Freeform 69">
              <a:extLst>
                <a:ext uri="{FF2B5EF4-FFF2-40B4-BE49-F238E27FC236}">
                  <a16:creationId xmlns:a16="http://schemas.microsoft.com/office/drawing/2014/main" id="{290FA933-AE3E-4737-B36F-7D11DF7CB63D}"/>
                </a:ext>
              </a:extLst>
            </p:cNvPr>
            <p:cNvSpPr>
              <a:spLocks noChangeAspect="1"/>
            </p:cNvSpPr>
            <p:nvPr/>
          </p:nvSpPr>
          <p:spPr bwMode="auto">
            <a:xfrm>
              <a:off x="3571" y="1811"/>
              <a:ext cx="176" cy="108"/>
            </a:xfrm>
            <a:custGeom>
              <a:avLst/>
              <a:gdLst/>
              <a:ahLst/>
              <a:cxnLst>
                <a:cxn ang="0">
                  <a:pos x="61" y="66"/>
                </a:cxn>
                <a:cxn ang="0">
                  <a:pos x="0" y="33"/>
                </a:cxn>
                <a:cxn ang="0">
                  <a:pos x="58" y="0"/>
                </a:cxn>
                <a:cxn ang="0">
                  <a:pos x="120" y="34"/>
                </a:cxn>
                <a:cxn ang="0">
                  <a:pos x="61" y="66"/>
                </a:cxn>
              </a:cxnLst>
              <a:rect l="0" t="0" r="r" b="b"/>
              <a:pathLst>
                <a:path w="121" h="67">
                  <a:moveTo>
                    <a:pt x="61" y="66"/>
                  </a:moveTo>
                  <a:lnTo>
                    <a:pt x="0" y="33"/>
                  </a:lnTo>
                  <a:lnTo>
                    <a:pt x="58" y="0"/>
                  </a:lnTo>
                  <a:lnTo>
                    <a:pt x="120" y="34"/>
                  </a:lnTo>
                  <a:lnTo>
                    <a:pt x="61" y="66"/>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0" name="Freeform 70">
              <a:extLst>
                <a:ext uri="{FF2B5EF4-FFF2-40B4-BE49-F238E27FC236}">
                  <a16:creationId xmlns:a16="http://schemas.microsoft.com/office/drawing/2014/main" id="{6C9C08C4-3438-4031-BB59-F2B2A8829011}"/>
                </a:ext>
              </a:extLst>
            </p:cNvPr>
            <p:cNvSpPr>
              <a:spLocks noChangeAspect="1"/>
            </p:cNvSpPr>
            <p:nvPr/>
          </p:nvSpPr>
          <p:spPr bwMode="auto">
            <a:xfrm>
              <a:off x="3674" y="1877"/>
              <a:ext cx="180" cy="111"/>
            </a:xfrm>
            <a:custGeom>
              <a:avLst/>
              <a:gdLst/>
              <a:ahLst/>
              <a:cxnLst>
                <a:cxn ang="0">
                  <a:pos x="62" y="68"/>
                </a:cxn>
                <a:cxn ang="0">
                  <a:pos x="0" y="33"/>
                </a:cxn>
                <a:cxn ang="0">
                  <a:pos x="60" y="0"/>
                </a:cxn>
                <a:cxn ang="0">
                  <a:pos x="122" y="35"/>
                </a:cxn>
                <a:cxn ang="0">
                  <a:pos x="62" y="68"/>
                </a:cxn>
              </a:cxnLst>
              <a:rect l="0" t="0" r="r" b="b"/>
              <a:pathLst>
                <a:path w="123" h="69">
                  <a:moveTo>
                    <a:pt x="62" y="68"/>
                  </a:moveTo>
                  <a:lnTo>
                    <a:pt x="0" y="33"/>
                  </a:lnTo>
                  <a:lnTo>
                    <a:pt x="60" y="0"/>
                  </a:lnTo>
                  <a:lnTo>
                    <a:pt x="122" y="35"/>
                  </a:lnTo>
                  <a:lnTo>
                    <a:pt x="62"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1" name="Freeform 71">
              <a:extLst>
                <a:ext uri="{FF2B5EF4-FFF2-40B4-BE49-F238E27FC236}">
                  <a16:creationId xmlns:a16="http://schemas.microsoft.com/office/drawing/2014/main" id="{328B5429-4C6E-4488-ADC3-92564DED1087}"/>
                </a:ext>
              </a:extLst>
            </p:cNvPr>
            <p:cNvSpPr>
              <a:spLocks noChangeAspect="1"/>
            </p:cNvSpPr>
            <p:nvPr/>
          </p:nvSpPr>
          <p:spPr bwMode="auto">
            <a:xfrm>
              <a:off x="3781" y="1943"/>
              <a:ext cx="180" cy="111"/>
            </a:xfrm>
            <a:custGeom>
              <a:avLst/>
              <a:gdLst/>
              <a:ahLst/>
              <a:cxnLst>
                <a:cxn ang="0">
                  <a:pos x="62" y="68"/>
                </a:cxn>
                <a:cxn ang="0">
                  <a:pos x="0" y="33"/>
                </a:cxn>
                <a:cxn ang="0">
                  <a:pos x="60" y="0"/>
                </a:cxn>
                <a:cxn ang="0">
                  <a:pos x="122" y="35"/>
                </a:cxn>
                <a:cxn ang="0">
                  <a:pos x="62" y="68"/>
                </a:cxn>
              </a:cxnLst>
              <a:rect l="0" t="0" r="r" b="b"/>
              <a:pathLst>
                <a:path w="123" h="69">
                  <a:moveTo>
                    <a:pt x="62" y="68"/>
                  </a:moveTo>
                  <a:lnTo>
                    <a:pt x="0" y="33"/>
                  </a:lnTo>
                  <a:lnTo>
                    <a:pt x="60" y="0"/>
                  </a:lnTo>
                  <a:lnTo>
                    <a:pt x="122" y="35"/>
                  </a:lnTo>
                  <a:lnTo>
                    <a:pt x="62"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2" name="Freeform 72">
              <a:extLst>
                <a:ext uri="{FF2B5EF4-FFF2-40B4-BE49-F238E27FC236}">
                  <a16:creationId xmlns:a16="http://schemas.microsoft.com/office/drawing/2014/main" id="{AF5959C7-09AE-4455-A7EA-7D560298F091}"/>
                </a:ext>
              </a:extLst>
            </p:cNvPr>
            <p:cNvSpPr>
              <a:spLocks noChangeAspect="1"/>
            </p:cNvSpPr>
            <p:nvPr/>
          </p:nvSpPr>
          <p:spPr bwMode="auto">
            <a:xfrm>
              <a:off x="3886" y="2007"/>
              <a:ext cx="180" cy="111"/>
            </a:xfrm>
            <a:custGeom>
              <a:avLst/>
              <a:gdLst/>
              <a:ahLst/>
              <a:cxnLst>
                <a:cxn ang="0">
                  <a:pos x="62" y="68"/>
                </a:cxn>
                <a:cxn ang="0">
                  <a:pos x="0" y="33"/>
                </a:cxn>
                <a:cxn ang="0">
                  <a:pos x="59" y="0"/>
                </a:cxn>
                <a:cxn ang="0">
                  <a:pos x="122" y="35"/>
                </a:cxn>
                <a:cxn ang="0">
                  <a:pos x="62" y="68"/>
                </a:cxn>
              </a:cxnLst>
              <a:rect l="0" t="0" r="r" b="b"/>
              <a:pathLst>
                <a:path w="123" h="69">
                  <a:moveTo>
                    <a:pt x="62" y="68"/>
                  </a:moveTo>
                  <a:lnTo>
                    <a:pt x="0" y="33"/>
                  </a:lnTo>
                  <a:lnTo>
                    <a:pt x="59" y="0"/>
                  </a:lnTo>
                  <a:lnTo>
                    <a:pt x="122" y="35"/>
                  </a:lnTo>
                  <a:lnTo>
                    <a:pt x="62"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3" name="Freeform 73">
              <a:extLst>
                <a:ext uri="{FF2B5EF4-FFF2-40B4-BE49-F238E27FC236}">
                  <a16:creationId xmlns:a16="http://schemas.microsoft.com/office/drawing/2014/main" id="{355FF2CB-62C3-4287-B195-8C7C48F4EE4B}"/>
                </a:ext>
              </a:extLst>
            </p:cNvPr>
            <p:cNvSpPr>
              <a:spLocks noChangeAspect="1"/>
            </p:cNvSpPr>
            <p:nvPr/>
          </p:nvSpPr>
          <p:spPr bwMode="auto">
            <a:xfrm>
              <a:off x="3992" y="2075"/>
              <a:ext cx="178" cy="109"/>
            </a:xfrm>
            <a:custGeom>
              <a:avLst/>
              <a:gdLst/>
              <a:ahLst/>
              <a:cxnLst>
                <a:cxn ang="0">
                  <a:pos x="62" y="67"/>
                </a:cxn>
                <a:cxn ang="0">
                  <a:pos x="0" y="33"/>
                </a:cxn>
                <a:cxn ang="0">
                  <a:pos x="59" y="0"/>
                </a:cxn>
                <a:cxn ang="0">
                  <a:pos x="121" y="34"/>
                </a:cxn>
                <a:cxn ang="0">
                  <a:pos x="62" y="67"/>
                </a:cxn>
              </a:cxnLst>
              <a:rect l="0" t="0" r="r" b="b"/>
              <a:pathLst>
                <a:path w="122" h="68">
                  <a:moveTo>
                    <a:pt x="62" y="67"/>
                  </a:moveTo>
                  <a:lnTo>
                    <a:pt x="0" y="33"/>
                  </a:lnTo>
                  <a:lnTo>
                    <a:pt x="59" y="0"/>
                  </a:lnTo>
                  <a:lnTo>
                    <a:pt x="121" y="34"/>
                  </a:lnTo>
                  <a:lnTo>
                    <a:pt x="62" y="67"/>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4" name="Freeform 74">
              <a:extLst>
                <a:ext uri="{FF2B5EF4-FFF2-40B4-BE49-F238E27FC236}">
                  <a16:creationId xmlns:a16="http://schemas.microsoft.com/office/drawing/2014/main" id="{172067D5-0F2C-4527-B74E-2F06A7691FE8}"/>
                </a:ext>
              </a:extLst>
            </p:cNvPr>
            <p:cNvSpPr>
              <a:spLocks noChangeAspect="1"/>
            </p:cNvSpPr>
            <p:nvPr/>
          </p:nvSpPr>
          <p:spPr bwMode="auto">
            <a:xfrm>
              <a:off x="4098" y="2141"/>
              <a:ext cx="179" cy="111"/>
            </a:xfrm>
            <a:custGeom>
              <a:avLst/>
              <a:gdLst/>
              <a:ahLst/>
              <a:cxnLst>
                <a:cxn ang="0">
                  <a:pos x="62" y="68"/>
                </a:cxn>
                <a:cxn ang="0">
                  <a:pos x="0" y="33"/>
                </a:cxn>
                <a:cxn ang="0">
                  <a:pos x="59" y="0"/>
                </a:cxn>
                <a:cxn ang="0">
                  <a:pos x="121" y="35"/>
                </a:cxn>
                <a:cxn ang="0">
                  <a:pos x="62" y="68"/>
                </a:cxn>
              </a:cxnLst>
              <a:rect l="0" t="0" r="r" b="b"/>
              <a:pathLst>
                <a:path w="122" h="69">
                  <a:moveTo>
                    <a:pt x="62" y="68"/>
                  </a:moveTo>
                  <a:lnTo>
                    <a:pt x="0" y="33"/>
                  </a:lnTo>
                  <a:lnTo>
                    <a:pt x="59" y="0"/>
                  </a:lnTo>
                  <a:lnTo>
                    <a:pt x="121" y="35"/>
                  </a:lnTo>
                  <a:lnTo>
                    <a:pt x="62"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5" name="Freeform 75">
              <a:extLst>
                <a:ext uri="{FF2B5EF4-FFF2-40B4-BE49-F238E27FC236}">
                  <a16:creationId xmlns:a16="http://schemas.microsoft.com/office/drawing/2014/main" id="{5172AE20-5387-47B4-AC77-DEB869B57A44}"/>
                </a:ext>
              </a:extLst>
            </p:cNvPr>
            <p:cNvSpPr>
              <a:spLocks noChangeAspect="1"/>
            </p:cNvSpPr>
            <p:nvPr/>
          </p:nvSpPr>
          <p:spPr bwMode="auto">
            <a:xfrm>
              <a:off x="3290" y="1926"/>
              <a:ext cx="799" cy="501"/>
            </a:xfrm>
            <a:custGeom>
              <a:avLst/>
              <a:gdLst/>
              <a:ahLst/>
              <a:cxnLst>
                <a:cxn ang="0">
                  <a:pos x="485" y="311"/>
                </a:cxn>
                <a:cxn ang="0">
                  <a:pos x="0" y="30"/>
                </a:cxn>
                <a:cxn ang="0">
                  <a:pos x="63" y="0"/>
                </a:cxn>
                <a:cxn ang="0">
                  <a:pos x="546" y="277"/>
                </a:cxn>
                <a:cxn ang="0">
                  <a:pos x="485" y="311"/>
                </a:cxn>
              </a:cxnLst>
              <a:rect l="0" t="0" r="r" b="b"/>
              <a:pathLst>
                <a:path w="547" h="312">
                  <a:moveTo>
                    <a:pt x="485" y="311"/>
                  </a:moveTo>
                  <a:lnTo>
                    <a:pt x="0" y="30"/>
                  </a:lnTo>
                  <a:lnTo>
                    <a:pt x="63" y="0"/>
                  </a:lnTo>
                  <a:lnTo>
                    <a:pt x="546" y="277"/>
                  </a:lnTo>
                  <a:lnTo>
                    <a:pt x="485" y="311"/>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56" name="Freeform 76">
              <a:extLst>
                <a:ext uri="{FF2B5EF4-FFF2-40B4-BE49-F238E27FC236}">
                  <a16:creationId xmlns:a16="http://schemas.microsoft.com/office/drawing/2014/main" id="{3E2FA66F-5B14-4000-AB62-6278420ED072}"/>
                </a:ext>
              </a:extLst>
            </p:cNvPr>
            <p:cNvSpPr>
              <a:spLocks noChangeAspect="1"/>
            </p:cNvSpPr>
            <p:nvPr/>
          </p:nvSpPr>
          <p:spPr bwMode="auto">
            <a:xfrm>
              <a:off x="3281" y="1858"/>
              <a:ext cx="178" cy="111"/>
            </a:xfrm>
            <a:custGeom>
              <a:avLst/>
              <a:gdLst/>
              <a:ahLst/>
              <a:cxnLst>
                <a:cxn ang="0">
                  <a:pos x="62" y="68"/>
                </a:cxn>
                <a:cxn ang="0">
                  <a:pos x="0" y="33"/>
                </a:cxn>
                <a:cxn ang="0">
                  <a:pos x="59" y="0"/>
                </a:cxn>
                <a:cxn ang="0">
                  <a:pos x="121" y="34"/>
                </a:cxn>
                <a:cxn ang="0">
                  <a:pos x="62" y="68"/>
                </a:cxn>
              </a:cxnLst>
              <a:rect l="0" t="0" r="r" b="b"/>
              <a:pathLst>
                <a:path w="122" h="69">
                  <a:moveTo>
                    <a:pt x="62" y="68"/>
                  </a:moveTo>
                  <a:lnTo>
                    <a:pt x="0" y="33"/>
                  </a:lnTo>
                  <a:lnTo>
                    <a:pt x="59" y="0"/>
                  </a:lnTo>
                  <a:lnTo>
                    <a:pt x="121" y="34"/>
                  </a:lnTo>
                  <a:lnTo>
                    <a:pt x="62"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7" name="Freeform 77">
              <a:extLst>
                <a:ext uri="{FF2B5EF4-FFF2-40B4-BE49-F238E27FC236}">
                  <a16:creationId xmlns:a16="http://schemas.microsoft.com/office/drawing/2014/main" id="{940E84F1-2376-44D4-A6F2-82D8FA49299D}"/>
                </a:ext>
              </a:extLst>
            </p:cNvPr>
            <p:cNvSpPr>
              <a:spLocks noChangeAspect="1"/>
            </p:cNvSpPr>
            <p:nvPr/>
          </p:nvSpPr>
          <p:spPr bwMode="auto">
            <a:xfrm>
              <a:off x="3386" y="1927"/>
              <a:ext cx="177" cy="106"/>
            </a:xfrm>
            <a:custGeom>
              <a:avLst/>
              <a:gdLst/>
              <a:ahLst/>
              <a:cxnLst>
                <a:cxn ang="0">
                  <a:pos x="61" y="65"/>
                </a:cxn>
                <a:cxn ang="0">
                  <a:pos x="0" y="31"/>
                </a:cxn>
                <a:cxn ang="0">
                  <a:pos x="59" y="0"/>
                </a:cxn>
                <a:cxn ang="0">
                  <a:pos x="120" y="32"/>
                </a:cxn>
                <a:cxn ang="0">
                  <a:pos x="61" y="65"/>
                </a:cxn>
              </a:cxnLst>
              <a:rect l="0" t="0" r="r" b="b"/>
              <a:pathLst>
                <a:path w="121" h="66">
                  <a:moveTo>
                    <a:pt x="61" y="65"/>
                  </a:moveTo>
                  <a:lnTo>
                    <a:pt x="0" y="31"/>
                  </a:lnTo>
                  <a:lnTo>
                    <a:pt x="59" y="0"/>
                  </a:lnTo>
                  <a:lnTo>
                    <a:pt x="120" y="32"/>
                  </a:lnTo>
                  <a:lnTo>
                    <a:pt x="61" y="65"/>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8" name="Freeform 78">
              <a:extLst>
                <a:ext uri="{FF2B5EF4-FFF2-40B4-BE49-F238E27FC236}">
                  <a16:creationId xmlns:a16="http://schemas.microsoft.com/office/drawing/2014/main" id="{9C172AEF-8EE9-40D4-8DE7-D1BF3EC715EF}"/>
                </a:ext>
              </a:extLst>
            </p:cNvPr>
            <p:cNvSpPr>
              <a:spLocks noChangeAspect="1"/>
            </p:cNvSpPr>
            <p:nvPr/>
          </p:nvSpPr>
          <p:spPr bwMode="auto">
            <a:xfrm>
              <a:off x="3492" y="1993"/>
              <a:ext cx="181" cy="108"/>
            </a:xfrm>
            <a:custGeom>
              <a:avLst/>
              <a:gdLst/>
              <a:ahLst/>
              <a:cxnLst>
                <a:cxn ang="0">
                  <a:pos x="63" y="66"/>
                </a:cxn>
                <a:cxn ang="0">
                  <a:pos x="0" y="33"/>
                </a:cxn>
                <a:cxn ang="0">
                  <a:pos x="60" y="0"/>
                </a:cxn>
                <a:cxn ang="0">
                  <a:pos x="123" y="34"/>
                </a:cxn>
                <a:cxn ang="0">
                  <a:pos x="63" y="66"/>
                </a:cxn>
              </a:cxnLst>
              <a:rect l="0" t="0" r="r" b="b"/>
              <a:pathLst>
                <a:path w="124" h="67">
                  <a:moveTo>
                    <a:pt x="63" y="66"/>
                  </a:moveTo>
                  <a:lnTo>
                    <a:pt x="0" y="33"/>
                  </a:lnTo>
                  <a:lnTo>
                    <a:pt x="60" y="0"/>
                  </a:lnTo>
                  <a:lnTo>
                    <a:pt x="123" y="34"/>
                  </a:lnTo>
                  <a:lnTo>
                    <a:pt x="63" y="66"/>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59" name="Freeform 79">
              <a:extLst>
                <a:ext uri="{FF2B5EF4-FFF2-40B4-BE49-F238E27FC236}">
                  <a16:creationId xmlns:a16="http://schemas.microsoft.com/office/drawing/2014/main" id="{4284FB3A-192D-458E-A912-525A48349E32}"/>
                </a:ext>
              </a:extLst>
            </p:cNvPr>
            <p:cNvSpPr>
              <a:spLocks noChangeAspect="1"/>
            </p:cNvSpPr>
            <p:nvPr/>
          </p:nvSpPr>
          <p:spPr bwMode="auto">
            <a:xfrm>
              <a:off x="3598" y="2059"/>
              <a:ext cx="179" cy="108"/>
            </a:xfrm>
            <a:custGeom>
              <a:avLst/>
              <a:gdLst/>
              <a:ahLst/>
              <a:cxnLst>
                <a:cxn ang="0">
                  <a:pos x="62" y="66"/>
                </a:cxn>
                <a:cxn ang="0">
                  <a:pos x="0" y="33"/>
                </a:cxn>
                <a:cxn ang="0">
                  <a:pos x="59" y="0"/>
                </a:cxn>
                <a:cxn ang="0">
                  <a:pos x="121" y="34"/>
                </a:cxn>
                <a:cxn ang="0">
                  <a:pos x="62" y="66"/>
                </a:cxn>
              </a:cxnLst>
              <a:rect l="0" t="0" r="r" b="b"/>
              <a:pathLst>
                <a:path w="122" h="67">
                  <a:moveTo>
                    <a:pt x="62" y="66"/>
                  </a:moveTo>
                  <a:lnTo>
                    <a:pt x="0" y="33"/>
                  </a:lnTo>
                  <a:lnTo>
                    <a:pt x="59" y="0"/>
                  </a:lnTo>
                  <a:lnTo>
                    <a:pt x="121" y="34"/>
                  </a:lnTo>
                  <a:lnTo>
                    <a:pt x="62" y="66"/>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60" name="Freeform 80">
              <a:extLst>
                <a:ext uri="{FF2B5EF4-FFF2-40B4-BE49-F238E27FC236}">
                  <a16:creationId xmlns:a16="http://schemas.microsoft.com/office/drawing/2014/main" id="{D50BB249-0940-4031-9BC7-130473EBF373}"/>
                </a:ext>
              </a:extLst>
            </p:cNvPr>
            <p:cNvSpPr>
              <a:spLocks noChangeAspect="1"/>
            </p:cNvSpPr>
            <p:nvPr/>
          </p:nvSpPr>
          <p:spPr bwMode="auto">
            <a:xfrm>
              <a:off x="3702" y="2122"/>
              <a:ext cx="181" cy="110"/>
            </a:xfrm>
            <a:custGeom>
              <a:avLst/>
              <a:gdLst/>
              <a:ahLst/>
              <a:cxnLst>
                <a:cxn ang="0">
                  <a:pos x="64" y="68"/>
                </a:cxn>
                <a:cxn ang="0">
                  <a:pos x="0" y="34"/>
                </a:cxn>
                <a:cxn ang="0">
                  <a:pos x="60" y="0"/>
                </a:cxn>
                <a:cxn ang="0">
                  <a:pos x="123" y="35"/>
                </a:cxn>
                <a:cxn ang="0">
                  <a:pos x="64" y="68"/>
                </a:cxn>
              </a:cxnLst>
              <a:rect l="0" t="0" r="r" b="b"/>
              <a:pathLst>
                <a:path w="124" h="69">
                  <a:moveTo>
                    <a:pt x="64" y="68"/>
                  </a:moveTo>
                  <a:lnTo>
                    <a:pt x="0" y="34"/>
                  </a:lnTo>
                  <a:lnTo>
                    <a:pt x="60" y="0"/>
                  </a:lnTo>
                  <a:lnTo>
                    <a:pt x="123" y="35"/>
                  </a:lnTo>
                  <a:lnTo>
                    <a:pt x="64" y="68"/>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61" name="Freeform 81">
              <a:extLst>
                <a:ext uri="{FF2B5EF4-FFF2-40B4-BE49-F238E27FC236}">
                  <a16:creationId xmlns:a16="http://schemas.microsoft.com/office/drawing/2014/main" id="{81CC7980-603D-4B3C-8C9F-3BAE328207DE}"/>
                </a:ext>
              </a:extLst>
            </p:cNvPr>
            <p:cNvSpPr>
              <a:spLocks noChangeAspect="1"/>
            </p:cNvSpPr>
            <p:nvPr/>
          </p:nvSpPr>
          <p:spPr bwMode="auto">
            <a:xfrm>
              <a:off x="3810" y="2191"/>
              <a:ext cx="176" cy="106"/>
            </a:xfrm>
            <a:custGeom>
              <a:avLst/>
              <a:gdLst/>
              <a:ahLst/>
              <a:cxnLst>
                <a:cxn ang="0">
                  <a:pos x="61" y="65"/>
                </a:cxn>
                <a:cxn ang="0">
                  <a:pos x="0" y="32"/>
                </a:cxn>
                <a:cxn ang="0">
                  <a:pos x="58" y="0"/>
                </a:cxn>
                <a:cxn ang="0">
                  <a:pos x="119" y="33"/>
                </a:cxn>
                <a:cxn ang="0">
                  <a:pos x="61" y="65"/>
                </a:cxn>
              </a:cxnLst>
              <a:rect l="0" t="0" r="r" b="b"/>
              <a:pathLst>
                <a:path w="120" h="66">
                  <a:moveTo>
                    <a:pt x="61" y="65"/>
                  </a:moveTo>
                  <a:lnTo>
                    <a:pt x="0" y="32"/>
                  </a:lnTo>
                  <a:lnTo>
                    <a:pt x="58" y="0"/>
                  </a:lnTo>
                  <a:lnTo>
                    <a:pt x="119" y="33"/>
                  </a:lnTo>
                  <a:lnTo>
                    <a:pt x="61" y="65"/>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62" name="Freeform 82">
              <a:extLst>
                <a:ext uri="{FF2B5EF4-FFF2-40B4-BE49-F238E27FC236}">
                  <a16:creationId xmlns:a16="http://schemas.microsoft.com/office/drawing/2014/main" id="{3786475F-41D3-4DA7-8EC8-55DDB6CBF46C}"/>
                </a:ext>
              </a:extLst>
            </p:cNvPr>
            <p:cNvSpPr>
              <a:spLocks noChangeAspect="1"/>
            </p:cNvSpPr>
            <p:nvPr/>
          </p:nvSpPr>
          <p:spPr bwMode="auto">
            <a:xfrm>
              <a:off x="3913" y="2256"/>
              <a:ext cx="181" cy="108"/>
            </a:xfrm>
            <a:custGeom>
              <a:avLst/>
              <a:gdLst/>
              <a:ahLst/>
              <a:cxnLst>
                <a:cxn ang="0">
                  <a:pos x="63" y="66"/>
                </a:cxn>
                <a:cxn ang="0">
                  <a:pos x="0" y="32"/>
                </a:cxn>
                <a:cxn ang="0">
                  <a:pos x="60" y="0"/>
                </a:cxn>
                <a:cxn ang="0">
                  <a:pos x="123" y="33"/>
                </a:cxn>
                <a:cxn ang="0">
                  <a:pos x="63" y="66"/>
                </a:cxn>
              </a:cxnLst>
              <a:rect l="0" t="0" r="r" b="b"/>
              <a:pathLst>
                <a:path w="124" h="67">
                  <a:moveTo>
                    <a:pt x="63" y="66"/>
                  </a:moveTo>
                  <a:lnTo>
                    <a:pt x="0" y="32"/>
                  </a:lnTo>
                  <a:lnTo>
                    <a:pt x="60" y="0"/>
                  </a:lnTo>
                  <a:lnTo>
                    <a:pt x="123" y="33"/>
                  </a:lnTo>
                  <a:lnTo>
                    <a:pt x="63" y="66"/>
                  </a:lnTo>
                </a:path>
              </a:pathLst>
            </a:custGeom>
            <a:solidFill>
              <a:srgbClr val="1159DC"/>
            </a:solidFill>
            <a:ln w="127000" cap="rnd" cmpd="sng">
              <a:noFill/>
              <a:prstDash val="solid"/>
              <a:round/>
              <a:headEnd type="none" w="med" len="med"/>
              <a:tailEnd type="none" w="med" len="med"/>
            </a:ln>
            <a:effectLst/>
          </p:spPr>
          <p:txBody>
            <a:bodyPr/>
            <a:lstStyle/>
            <a:p>
              <a:endParaRPr lang="en-US" sz="2400" dirty="0"/>
            </a:p>
          </p:txBody>
        </p:sp>
        <p:sp>
          <p:nvSpPr>
            <p:cNvPr id="363" name="Freeform 83">
              <a:extLst>
                <a:ext uri="{FF2B5EF4-FFF2-40B4-BE49-F238E27FC236}">
                  <a16:creationId xmlns:a16="http://schemas.microsoft.com/office/drawing/2014/main" id="{FE0E6A6C-5B7F-4877-A071-4FDECF0C3950}"/>
                </a:ext>
              </a:extLst>
            </p:cNvPr>
            <p:cNvSpPr>
              <a:spLocks noChangeAspect="1"/>
            </p:cNvSpPr>
            <p:nvPr/>
          </p:nvSpPr>
          <p:spPr bwMode="auto">
            <a:xfrm>
              <a:off x="3106" y="2038"/>
              <a:ext cx="801" cy="504"/>
            </a:xfrm>
            <a:custGeom>
              <a:avLst/>
              <a:gdLst/>
              <a:ahLst/>
              <a:cxnLst>
                <a:cxn ang="0">
                  <a:pos x="486" y="313"/>
                </a:cxn>
                <a:cxn ang="0">
                  <a:pos x="0" y="30"/>
                </a:cxn>
                <a:cxn ang="0">
                  <a:pos x="63" y="0"/>
                </a:cxn>
                <a:cxn ang="0">
                  <a:pos x="547" y="278"/>
                </a:cxn>
                <a:cxn ang="0">
                  <a:pos x="486" y="313"/>
                </a:cxn>
              </a:cxnLst>
              <a:rect l="0" t="0" r="r" b="b"/>
              <a:pathLst>
                <a:path w="548" h="314">
                  <a:moveTo>
                    <a:pt x="486" y="313"/>
                  </a:moveTo>
                  <a:lnTo>
                    <a:pt x="0" y="30"/>
                  </a:lnTo>
                  <a:lnTo>
                    <a:pt x="63" y="0"/>
                  </a:lnTo>
                  <a:lnTo>
                    <a:pt x="547" y="278"/>
                  </a:lnTo>
                  <a:lnTo>
                    <a:pt x="486" y="313"/>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64" name="Freeform 84">
              <a:extLst>
                <a:ext uri="{FF2B5EF4-FFF2-40B4-BE49-F238E27FC236}">
                  <a16:creationId xmlns:a16="http://schemas.microsoft.com/office/drawing/2014/main" id="{00713B4F-2CDE-44EC-84C7-7DBCAAE95B09}"/>
                </a:ext>
              </a:extLst>
            </p:cNvPr>
            <p:cNvSpPr>
              <a:spLocks noChangeAspect="1"/>
            </p:cNvSpPr>
            <p:nvPr/>
          </p:nvSpPr>
          <p:spPr bwMode="auto">
            <a:xfrm>
              <a:off x="3098" y="1972"/>
              <a:ext cx="180" cy="111"/>
            </a:xfrm>
            <a:custGeom>
              <a:avLst/>
              <a:gdLst/>
              <a:ahLst/>
              <a:cxnLst>
                <a:cxn ang="0">
                  <a:pos x="63" y="68"/>
                </a:cxn>
                <a:cxn ang="0">
                  <a:pos x="0" y="33"/>
                </a:cxn>
                <a:cxn ang="0">
                  <a:pos x="60" y="0"/>
                </a:cxn>
                <a:cxn ang="0">
                  <a:pos x="122" y="35"/>
                </a:cxn>
                <a:cxn ang="0">
                  <a:pos x="63" y="68"/>
                </a:cxn>
              </a:cxnLst>
              <a:rect l="0" t="0" r="r" b="b"/>
              <a:pathLst>
                <a:path w="123" h="69">
                  <a:moveTo>
                    <a:pt x="63" y="68"/>
                  </a:moveTo>
                  <a:lnTo>
                    <a:pt x="0" y="33"/>
                  </a:lnTo>
                  <a:lnTo>
                    <a:pt x="60" y="0"/>
                  </a:lnTo>
                  <a:lnTo>
                    <a:pt x="122" y="35"/>
                  </a:lnTo>
                  <a:lnTo>
                    <a:pt x="63"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65" name="Freeform 85">
              <a:extLst>
                <a:ext uri="{FF2B5EF4-FFF2-40B4-BE49-F238E27FC236}">
                  <a16:creationId xmlns:a16="http://schemas.microsoft.com/office/drawing/2014/main" id="{DA93DB0D-FB46-4D7D-A0C9-9C0531D6406D}"/>
                </a:ext>
              </a:extLst>
            </p:cNvPr>
            <p:cNvSpPr>
              <a:spLocks noChangeAspect="1"/>
            </p:cNvSpPr>
            <p:nvPr/>
          </p:nvSpPr>
          <p:spPr bwMode="auto">
            <a:xfrm>
              <a:off x="3204" y="2038"/>
              <a:ext cx="178" cy="109"/>
            </a:xfrm>
            <a:custGeom>
              <a:avLst/>
              <a:gdLst/>
              <a:ahLst/>
              <a:cxnLst>
                <a:cxn ang="0">
                  <a:pos x="62" y="67"/>
                </a:cxn>
                <a:cxn ang="0">
                  <a:pos x="0" y="34"/>
                </a:cxn>
                <a:cxn ang="0">
                  <a:pos x="59" y="0"/>
                </a:cxn>
                <a:cxn ang="0">
                  <a:pos x="121" y="34"/>
                </a:cxn>
                <a:cxn ang="0">
                  <a:pos x="62" y="67"/>
                </a:cxn>
              </a:cxnLst>
              <a:rect l="0" t="0" r="r" b="b"/>
              <a:pathLst>
                <a:path w="122" h="68">
                  <a:moveTo>
                    <a:pt x="62" y="67"/>
                  </a:moveTo>
                  <a:lnTo>
                    <a:pt x="0" y="34"/>
                  </a:lnTo>
                  <a:lnTo>
                    <a:pt x="59" y="0"/>
                  </a:lnTo>
                  <a:lnTo>
                    <a:pt x="121" y="34"/>
                  </a:lnTo>
                  <a:lnTo>
                    <a:pt x="62"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66" name="Freeform 86">
              <a:extLst>
                <a:ext uri="{FF2B5EF4-FFF2-40B4-BE49-F238E27FC236}">
                  <a16:creationId xmlns:a16="http://schemas.microsoft.com/office/drawing/2014/main" id="{B727B312-A841-4709-8929-474B71449D47}"/>
                </a:ext>
              </a:extLst>
            </p:cNvPr>
            <p:cNvSpPr>
              <a:spLocks noChangeAspect="1"/>
            </p:cNvSpPr>
            <p:nvPr/>
          </p:nvSpPr>
          <p:spPr bwMode="auto">
            <a:xfrm>
              <a:off x="3309" y="2105"/>
              <a:ext cx="180" cy="111"/>
            </a:xfrm>
            <a:custGeom>
              <a:avLst/>
              <a:gdLst/>
              <a:ahLst/>
              <a:cxnLst>
                <a:cxn ang="0">
                  <a:pos x="62" y="68"/>
                </a:cxn>
                <a:cxn ang="0">
                  <a:pos x="0" y="33"/>
                </a:cxn>
                <a:cxn ang="0">
                  <a:pos x="60" y="0"/>
                </a:cxn>
                <a:cxn ang="0">
                  <a:pos x="122" y="35"/>
                </a:cxn>
                <a:cxn ang="0">
                  <a:pos x="62" y="68"/>
                </a:cxn>
              </a:cxnLst>
              <a:rect l="0" t="0" r="r" b="b"/>
              <a:pathLst>
                <a:path w="123" h="69">
                  <a:moveTo>
                    <a:pt x="62" y="68"/>
                  </a:moveTo>
                  <a:lnTo>
                    <a:pt x="0" y="33"/>
                  </a:lnTo>
                  <a:lnTo>
                    <a:pt x="60" y="0"/>
                  </a:lnTo>
                  <a:lnTo>
                    <a:pt x="122" y="35"/>
                  </a:lnTo>
                  <a:lnTo>
                    <a:pt x="62"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67" name="Freeform 87">
              <a:extLst>
                <a:ext uri="{FF2B5EF4-FFF2-40B4-BE49-F238E27FC236}">
                  <a16:creationId xmlns:a16="http://schemas.microsoft.com/office/drawing/2014/main" id="{BB633DAE-EDDE-48F8-8C66-3A535EE08088}"/>
                </a:ext>
              </a:extLst>
            </p:cNvPr>
            <p:cNvSpPr>
              <a:spLocks noChangeAspect="1"/>
            </p:cNvSpPr>
            <p:nvPr/>
          </p:nvSpPr>
          <p:spPr bwMode="auto">
            <a:xfrm>
              <a:off x="3416" y="2171"/>
              <a:ext cx="179" cy="111"/>
            </a:xfrm>
            <a:custGeom>
              <a:avLst/>
              <a:gdLst/>
              <a:ahLst/>
              <a:cxnLst>
                <a:cxn ang="0">
                  <a:pos x="62" y="68"/>
                </a:cxn>
                <a:cxn ang="0">
                  <a:pos x="0" y="33"/>
                </a:cxn>
                <a:cxn ang="0">
                  <a:pos x="59" y="0"/>
                </a:cxn>
                <a:cxn ang="0">
                  <a:pos x="122" y="35"/>
                </a:cxn>
                <a:cxn ang="0">
                  <a:pos x="62" y="68"/>
                </a:cxn>
              </a:cxnLst>
              <a:rect l="0" t="0" r="r" b="b"/>
              <a:pathLst>
                <a:path w="123" h="69">
                  <a:moveTo>
                    <a:pt x="62" y="68"/>
                  </a:moveTo>
                  <a:lnTo>
                    <a:pt x="0" y="33"/>
                  </a:lnTo>
                  <a:lnTo>
                    <a:pt x="59" y="0"/>
                  </a:lnTo>
                  <a:lnTo>
                    <a:pt x="122" y="35"/>
                  </a:lnTo>
                  <a:lnTo>
                    <a:pt x="62"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68" name="Freeform 88">
              <a:extLst>
                <a:ext uri="{FF2B5EF4-FFF2-40B4-BE49-F238E27FC236}">
                  <a16:creationId xmlns:a16="http://schemas.microsoft.com/office/drawing/2014/main" id="{25E4B6BF-82FE-4798-9DC5-59E8035AD096}"/>
                </a:ext>
              </a:extLst>
            </p:cNvPr>
            <p:cNvSpPr>
              <a:spLocks noChangeAspect="1"/>
            </p:cNvSpPr>
            <p:nvPr/>
          </p:nvSpPr>
          <p:spPr bwMode="auto">
            <a:xfrm>
              <a:off x="3519" y="2236"/>
              <a:ext cx="180" cy="112"/>
            </a:xfrm>
            <a:custGeom>
              <a:avLst/>
              <a:gdLst/>
              <a:ahLst/>
              <a:cxnLst>
                <a:cxn ang="0">
                  <a:pos x="62" y="69"/>
                </a:cxn>
                <a:cxn ang="0">
                  <a:pos x="0" y="34"/>
                </a:cxn>
                <a:cxn ang="0">
                  <a:pos x="60" y="0"/>
                </a:cxn>
                <a:cxn ang="0">
                  <a:pos x="122" y="36"/>
                </a:cxn>
                <a:cxn ang="0">
                  <a:pos x="62" y="69"/>
                </a:cxn>
              </a:cxnLst>
              <a:rect l="0" t="0" r="r" b="b"/>
              <a:pathLst>
                <a:path w="123" h="70">
                  <a:moveTo>
                    <a:pt x="62" y="69"/>
                  </a:moveTo>
                  <a:lnTo>
                    <a:pt x="0" y="34"/>
                  </a:lnTo>
                  <a:lnTo>
                    <a:pt x="60" y="0"/>
                  </a:lnTo>
                  <a:lnTo>
                    <a:pt x="122" y="36"/>
                  </a:lnTo>
                  <a:lnTo>
                    <a:pt x="62"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69" name="Freeform 89">
              <a:extLst>
                <a:ext uri="{FF2B5EF4-FFF2-40B4-BE49-F238E27FC236}">
                  <a16:creationId xmlns:a16="http://schemas.microsoft.com/office/drawing/2014/main" id="{7316B4D3-2B58-47F0-95D4-B029977DB39E}"/>
                </a:ext>
              </a:extLst>
            </p:cNvPr>
            <p:cNvSpPr>
              <a:spLocks noChangeAspect="1"/>
            </p:cNvSpPr>
            <p:nvPr/>
          </p:nvSpPr>
          <p:spPr bwMode="auto">
            <a:xfrm>
              <a:off x="3626" y="2303"/>
              <a:ext cx="177" cy="108"/>
            </a:xfrm>
            <a:custGeom>
              <a:avLst/>
              <a:gdLst/>
              <a:ahLst/>
              <a:cxnLst>
                <a:cxn ang="0">
                  <a:pos x="61" y="66"/>
                </a:cxn>
                <a:cxn ang="0">
                  <a:pos x="0" y="33"/>
                </a:cxn>
                <a:cxn ang="0">
                  <a:pos x="59" y="0"/>
                </a:cxn>
                <a:cxn ang="0">
                  <a:pos x="120" y="34"/>
                </a:cxn>
                <a:cxn ang="0">
                  <a:pos x="61" y="66"/>
                </a:cxn>
              </a:cxnLst>
              <a:rect l="0" t="0" r="r" b="b"/>
              <a:pathLst>
                <a:path w="121" h="67">
                  <a:moveTo>
                    <a:pt x="61" y="66"/>
                  </a:moveTo>
                  <a:lnTo>
                    <a:pt x="0" y="33"/>
                  </a:lnTo>
                  <a:lnTo>
                    <a:pt x="59" y="0"/>
                  </a:lnTo>
                  <a:lnTo>
                    <a:pt x="120" y="34"/>
                  </a:lnTo>
                  <a:lnTo>
                    <a:pt x="61"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0" name="Freeform 90">
              <a:extLst>
                <a:ext uri="{FF2B5EF4-FFF2-40B4-BE49-F238E27FC236}">
                  <a16:creationId xmlns:a16="http://schemas.microsoft.com/office/drawing/2014/main" id="{246D5E87-7AC2-49FE-8AEB-8E497DCBA573}"/>
                </a:ext>
              </a:extLst>
            </p:cNvPr>
            <p:cNvSpPr>
              <a:spLocks noChangeAspect="1"/>
            </p:cNvSpPr>
            <p:nvPr/>
          </p:nvSpPr>
          <p:spPr bwMode="auto">
            <a:xfrm>
              <a:off x="3731" y="2369"/>
              <a:ext cx="180" cy="111"/>
            </a:xfrm>
            <a:custGeom>
              <a:avLst/>
              <a:gdLst/>
              <a:ahLst/>
              <a:cxnLst>
                <a:cxn ang="0">
                  <a:pos x="62" y="68"/>
                </a:cxn>
                <a:cxn ang="0">
                  <a:pos x="0" y="33"/>
                </a:cxn>
                <a:cxn ang="0">
                  <a:pos x="60" y="0"/>
                </a:cxn>
                <a:cxn ang="0">
                  <a:pos x="122" y="35"/>
                </a:cxn>
                <a:cxn ang="0">
                  <a:pos x="62" y="68"/>
                </a:cxn>
              </a:cxnLst>
              <a:rect l="0" t="0" r="r" b="b"/>
              <a:pathLst>
                <a:path w="123" h="69">
                  <a:moveTo>
                    <a:pt x="62" y="68"/>
                  </a:moveTo>
                  <a:lnTo>
                    <a:pt x="0" y="33"/>
                  </a:lnTo>
                  <a:lnTo>
                    <a:pt x="60" y="0"/>
                  </a:lnTo>
                  <a:lnTo>
                    <a:pt x="122" y="35"/>
                  </a:lnTo>
                  <a:lnTo>
                    <a:pt x="62"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1" name="Freeform 91">
              <a:extLst>
                <a:ext uri="{FF2B5EF4-FFF2-40B4-BE49-F238E27FC236}">
                  <a16:creationId xmlns:a16="http://schemas.microsoft.com/office/drawing/2014/main" id="{552082CB-6DE6-4F00-91AC-96BBD2E2DC60}"/>
                </a:ext>
              </a:extLst>
            </p:cNvPr>
            <p:cNvSpPr>
              <a:spLocks noChangeAspect="1"/>
            </p:cNvSpPr>
            <p:nvPr/>
          </p:nvSpPr>
          <p:spPr bwMode="auto">
            <a:xfrm>
              <a:off x="2924" y="2152"/>
              <a:ext cx="799" cy="501"/>
            </a:xfrm>
            <a:custGeom>
              <a:avLst/>
              <a:gdLst/>
              <a:ahLst/>
              <a:cxnLst>
                <a:cxn ang="0">
                  <a:pos x="484" y="311"/>
                </a:cxn>
                <a:cxn ang="0">
                  <a:pos x="0" y="29"/>
                </a:cxn>
                <a:cxn ang="0">
                  <a:pos x="63" y="0"/>
                </a:cxn>
                <a:cxn ang="0">
                  <a:pos x="545" y="277"/>
                </a:cxn>
                <a:cxn ang="0">
                  <a:pos x="484" y="311"/>
                </a:cxn>
              </a:cxnLst>
              <a:rect l="0" t="0" r="r" b="b"/>
              <a:pathLst>
                <a:path w="546" h="312">
                  <a:moveTo>
                    <a:pt x="484" y="311"/>
                  </a:moveTo>
                  <a:lnTo>
                    <a:pt x="0" y="29"/>
                  </a:lnTo>
                  <a:lnTo>
                    <a:pt x="63" y="0"/>
                  </a:lnTo>
                  <a:lnTo>
                    <a:pt x="545" y="277"/>
                  </a:lnTo>
                  <a:lnTo>
                    <a:pt x="484" y="311"/>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72" name="Freeform 92">
              <a:extLst>
                <a:ext uri="{FF2B5EF4-FFF2-40B4-BE49-F238E27FC236}">
                  <a16:creationId xmlns:a16="http://schemas.microsoft.com/office/drawing/2014/main" id="{196E597C-34CD-4B1E-8F2D-9779AB179921}"/>
                </a:ext>
              </a:extLst>
            </p:cNvPr>
            <p:cNvSpPr>
              <a:spLocks noChangeAspect="1"/>
            </p:cNvSpPr>
            <p:nvPr/>
          </p:nvSpPr>
          <p:spPr bwMode="auto">
            <a:xfrm>
              <a:off x="2914" y="2085"/>
              <a:ext cx="180" cy="109"/>
            </a:xfrm>
            <a:custGeom>
              <a:avLst/>
              <a:gdLst/>
              <a:ahLst/>
              <a:cxnLst>
                <a:cxn ang="0">
                  <a:pos x="62" y="67"/>
                </a:cxn>
                <a:cxn ang="0">
                  <a:pos x="0" y="34"/>
                </a:cxn>
                <a:cxn ang="0">
                  <a:pos x="60" y="0"/>
                </a:cxn>
                <a:cxn ang="0">
                  <a:pos x="122" y="34"/>
                </a:cxn>
                <a:cxn ang="0">
                  <a:pos x="62" y="67"/>
                </a:cxn>
              </a:cxnLst>
              <a:rect l="0" t="0" r="r" b="b"/>
              <a:pathLst>
                <a:path w="123" h="68">
                  <a:moveTo>
                    <a:pt x="62" y="67"/>
                  </a:moveTo>
                  <a:lnTo>
                    <a:pt x="0" y="34"/>
                  </a:lnTo>
                  <a:lnTo>
                    <a:pt x="60" y="0"/>
                  </a:lnTo>
                  <a:lnTo>
                    <a:pt x="122" y="34"/>
                  </a:lnTo>
                  <a:lnTo>
                    <a:pt x="62"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3" name="Freeform 93">
              <a:extLst>
                <a:ext uri="{FF2B5EF4-FFF2-40B4-BE49-F238E27FC236}">
                  <a16:creationId xmlns:a16="http://schemas.microsoft.com/office/drawing/2014/main" id="{20A77065-D5B9-4188-8C5F-3AC644A99F40}"/>
                </a:ext>
              </a:extLst>
            </p:cNvPr>
            <p:cNvSpPr>
              <a:spLocks noChangeAspect="1"/>
            </p:cNvSpPr>
            <p:nvPr/>
          </p:nvSpPr>
          <p:spPr bwMode="auto">
            <a:xfrm>
              <a:off x="3021" y="2152"/>
              <a:ext cx="177" cy="109"/>
            </a:xfrm>
            <a:custGeom>
              <a:avLst/>
              <a:gdLst/>
              <a:ahLst/>
              <a:cxnLst>
                <a:cxn ang="0">
                  <a:pos x="61" y="67"/>
                </a:cxn>
                <a:cxn ang="0">
                  <a:pos x="0" y="33"/>
                </a:cxn>
                <a:cxn ang="0">
                  <a:pos x="59" y="0"/>
                </a:cxn>
                <a:cxn ang="0">
                  <a:pos x="120" y="34"/>
                </a:cxn>
                <a:cxn ang="0">
                  <a:pos x="61" y="67"/>
                </a:cxn>
              </a:cxnLst>
              <a:rect l="0" t="0" r="r" b="b"/>
              <a:pathLst>
                <a:path w="121" h="68">
                  <a:moveTo>
                    <a:pt x="61" y="67"/>
                  </a:moveTo>
                  <a:lnTo>
                    <a:pt x="0" y="33"/>
                  </a:lnTo>
                  <a:lnTo>
                    <a:pt x="59" y="0"/>
                  </a:lnTo>
                  <a:lnTo>
                    <a:pt x="120" y="34"/>
                  </a:lnTo>
                  <a:lnTo>
                    <a:pt x="61"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4" name="Freeform 94">
              <a:extLst>
                <a:ext uri="{FF2B5EF4-FFF2-40B4-BE49-F238E27FC236}">
                  <a16:creationId xmlns:a16="http://schemas.microsoft.com/office/drawing/2014/main" id="{8F932657-9415-4E69-BF72-CEEE1853FC93}"/>
                </a:ext>
              </a:extLst>
            </p:cNvPr>
            <p:cNvSpPr>
              <a:spLocks noChangeAspect="1"/>
            </p:cNvSpPr>
            <p:nvPr/>
          </p:nvSpPr>
          <p:spPr bwMode="auto">
            <a:xfrm>
              <a:off x="3126" y="2221"/>
              <a:ext cx="180" cy="108"/>
            </a:xfrm>
            <a:custGeom>
              <a:avLst/>
              <a:gdLst/>
              <a:ahLst/>
              <a:cxnLst>
                <a:cxn ang="0">
                  <a:pos x="62" y="66"/>
                </a:cxn>
                <a:cxn ang="0">
                  <a:pos x="0" y="33"/>
                </a:cxn>
                <a:cxn ang="0">
                  <a:pos x="60" y="0"/>
                </a:cxn>
                <a:cxn ang="0">
                  <a:pos x="122" y="34"/>
                </a:cxn>
                <a:cxn ang="0">
                  <a:pos x="62" y="66"/>
                </a:cxn>
              </a:cxnLst>
              <a:rect l="0" t="0" r="r" b="b"/>
              <a:pathLst>
                <a:path w="123" h="67">
                  <a:moveTo>
                    <a:pt x="62" y="66"/>
                  </a:moveTo>
                  <a:lnTo>
                    <a:pt x="0" y="33"/>
                  </a:lnTo>
                  <a:lnTo>
                    <a:pt x="60" y="0"/>
                  </a:lnTo>
                  <a:lnTo>
                    <a:pt x="122" y="34"/>
                  </a:lnTo>
                  <a:lnTo>
                    <a:pt x="62"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5" name="Freeform 95">
              <a:extLst>
                <a:ext uri="{FF2B5EF4-FFF2-40B4-BE49-F238E27FC236}">
                  <a16:creationId xmlns:a16="http://schemas.microsoft.com/office/drawing/2014/main" id="{23864569-592C-44E2-8EE3-DBE9133A432C}"/>
                </a:ext>
              </a:extLst>
            </p:cNvPr>
            <p:cNvSpPr>
              <a:spLocks noChangeAspect="1"/>
            </p:cNvSpPr>
            <p:nvPr/>
          </p:nvSpPr>
          <p:spPr bwMode="auto">
            <a:xfrm>
              <a:off x="3231" y="2287"/>
              <a:ext cx="180" cy="108"/>
            </a:xfrm>
            <a:custGeom>
              <a:avLst/>
              <a:gdLst/>
              <a:ahLst/>
              <a:cxnLst>
                <a:cxn ang="0">
                  <a:pos x="62" y="66"/>
                </a:cxn>
                <a:cxn ang="0">
                  <a:pos x="0" y="33"/>
                </a:cxn>
                <a:cxn ang="0">
                  <a:pos x="59" y="0"/>
                </a:cxn>
                <a:cxn ang="0">
                  <a:pos x="122" y="33"/>
                </a:cxn>
                <a:cxn ang="0">
                  <a:pos x="62" y="66"/>
                </a:cxn>
              </a:cxnLst>
              <a:rect l="0" t="0" r="r" b="b"/>
              <a:pathLst>
                <a:path w="123" h="67">
                  <a:moveTo>
                    <a:pt x="62" y="66"/>
                  </a:moveTo>
                  <a:lnTo>
                    <a:pt x="0" y="33"/>
                  </a:lnTo>
                  <a:lnTo>
                    <a:pt x="59" y="0"/>
                  </a:lnTo>
                  <a:lnTo>
                    <a:pt x="122" y="33"/>
                  </a:lnTo>
                  <a:lnTo>
                    <a:pt x="62"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6" name="Freeform 96">
              <a:extLst>
                <a:ext uri="{FF2B5EF4-FFF2-40B4-BE49-F238E27FC236}">
                  <a16:creationId xmlns:a16="http://schemas.microsoft.com/office/drawing/2014/main" id="{739EA1A0-1F99-48B8-B8A3-8E6BB983B6AE}"/>
                </a:ext>
              </a:extLst>
            </p:cNvPr>
            <p:cNvSpPr>
              <a:spLocks noChangeAspect="1"/>
            </p:cNvSpPr>
            <p:nvPr/>
          </p:nvSpPr>
          <p:spPr bwMode="auto">
            <a:xfrm>
              <a:off x="3337" y="2350"/>
              <a:ext cx="179" cy="109"/>
            </a:xfrm>
            <a:custGeom>
              <a:avLst/>
              <a:gdLst/>
              <a:ahLst/>
              <a:cxnLst>
                <a:cxn ang="0">
                  <a:pos x="62" y="67"/>
                </a:cxn>
                <a:cxn ang="0">
                  <a:pos x="0" y="34"/>
                </a:cxn>
                <a:cxn ang="0">
                  <a:pos x="60" y="0"/>
                </a:cxn>
                <a:cxn ang="0">
                  <a:pos x="122" y="34"/>
                </a:cxn>
                <a:cxn ang="0">
                  <a:pos x="62" y="67"/>
                </a:cxn>
              </a:cxnLst>
              <a:rect l="0" t="0" r="r" b="b"/>
              <a:pathLst>
                <a:path w="123" h="68">
                  <a:moveTo>
                    <a:pt x="62" y="67"/>
                  </a:moveTo>
                  <a:lnTo>
                    <a:pt x="0" y="34"/>
                  </a:lnTo>
                  <a:lnTo>
                    <a:pt x="60" y="0"/>
                  </a:lnTo>
                  <a:lnTo>
                    <a:pt x="122" y="34"/>
                  </a:lnTo>
                  <a:lnTo>
                    <a:pt x="62"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7" name="Freeform 97">
              <a:extLst>
                <a:ext uri="{FF2B5EF4-FFF2-40B4-BE49-F238E27FC236}">
                  <a16:creationId xmlns:a16="http://schemas.microsoft.com/office/drawing/2014/main" id="{0DAC3CFF-FE80-4017-96EF-7D7CF06A3F29}"/>
                </a:ext>
              </a:extLst>
            </p:cNvPr>
            <p:cNvSpPr>
              <a:spLocks noChangeAspect="1"/>
            </p:cNvSpPr>
            <p:nvPr/>
          </p:nvSpPr>
          <p:spPr bwMode="auto">
            <a:xfrm>
              <a:off x="3443" y="2417"/>
              <a:ext cx="176" cy="108"/>
            </a:xfrm>
            <a:custGeom>
              <a:avLst/>
              <a:gdLst/>
              <a:ahLst/>
              <a:cxnLst>
                <a:cxn ang="0">
                  <a:pos x="61" y="66"/>
                </a:cxn>
                <a:cxn ang="0">
                  <a:pos x="0" y="32"/>
                </a:cxn>
                <a:cxn ang="0">
                  <a:pos x="58" y="0"/>
                </a:cxn>
                <a:cxn ang="0">
                  <a:pos x="119" y="33"/>
                </a:cxn>
                <a:cxn ang="0">
                  <a:pos x="61" y="66"/>
                </a:cxn>
              </a:cxnLst>
              <a:rect l="0" t="0" r="r" b="b"/>
              <a:pathLst>
                <a:path w="120" h="67">
                  <a:moveTo>
                    <a:pt x="61" y="66"/>
                  </a:moveTo>
                  <a:lnTo>
                    <a:pt x="0" y="32"/>
                  </a:lnTo>
                  <a:lnTo>
                    <a:pt x="58" y="0"/>
                  </a:lnTo>
                  <a:lnTo>
                    <a:pt x="119" y="33"/>
                  </a:lnTo>
                  <a:lnTo>
                    <a:pt x="61"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8" name="Freeform 98">
              <a:extLst>
                <a:ext uri="{FF2B5EF4-FFF2-40B4-BE49-F238E27FC236}">
                  <a16:creationId xmlns:a16="http://schemas.microsoft.com/office/drawing/2014/main" id="{69140752-49C5-457B-B884-F4E971A4E9E7}"/>
                </a:ext>
              </a:extLst>
            </p:cNvPr>
            <p:cNvSpPr>
              <a:spLocks noChangeAspect="1"/>
            </p:cNvSpPr>
            <p:nvPr/>
          </p:nvSpPr>
          <p:spPr bwMode="auto">
            <a:xfrm>
              <a:off x="3547" y="2485"/>
              <a:ext cx="180" cy="107"/>
            </a:xfrm>
            <a:custGeom>
              <a:avLst/>
              <a:gdLst/>
              <a:ahLst/>
              <a:cxnLst>
                <a:cxn ang="0">
                  <a:pos x="62" y="66"/>
                </a:cxn>
                <a:cxn ang="0">
                  <a:pos x="0" y="32"/>
                </a:cxn>
                <a:cxn ang="0">
                  <a:pos x="59" y="0"/>
                </a:cxn>
                <a:cxn ang="0">
                  <a:pos x="122" y="33"/>
                </a:cxn>
                <a:cxn ang="0">
                  <a:pos x="62" y="66"/>
                </a:cxn>
              </a:cxnLst>
              <a:rect l="0" t="0" r="r" b="b"/>
              <a:pathLst>
                <a:path w="123" h="67">
                  <a:moveTo>
                    <a:pt x="62" y="66"/>
                  </a:moveTo>
                  <a:lnTo>
                    <a:pt x="0" y="32"/>
                  </a:lnTo>
                  <a:lnTo>
                    <a:pt x="59" y="0"/>
                  </a:lnTo>
                  <a:lnTo>
                    <a:pt x="122" y="33"/>
                  </a:lnTo>
                  <a:lnTo>
                    <a:pt x="62"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79" name="Freeform 99">
              <a:extLst>
                <a:ext uri="{FF2B5EF4-FFF2-40B4-BE49-F238E27FC236}">
                  <a16:creationId xmlns:a16="http://schemas.microsoft.com/office/drawing/2014/main" id="{16A2E13D-90EC-4D2B-B7A6-ABD48173B5AD}"/>
                </a:ext>
              </a:extLst>
            </p:cNvPr>
            <p:cNvSpPr>
              <a:spLocks noChangeAspect="1"/>
            </p:cNvSpPr>
            <p:nvPr/>
          </p:nvSpPr>
          <p:spPr bwMode="auto">
            <a:xfrm>
              <a:off x="2740" y="2265"/>
              <a:ext cx="800" cy="502"/>
            </a:xfrm>
            <a:custGeom>
              <a:avLst/>
              <a:gdLst/>
              <a:ahLst/>
              <a:cxnLst>
                <a:cxn ang="0">
                  <a:pos x="484" y="312"/>
                </a:cxn>
                <a:cxn ang="0">
                  <a:pos x="0" y="30"/>
                </a:cxn>
                <a:cxn ang="0">
                  <a:pos x="62" y="0"/>
                </a:cxn>
                <a:cxn ang="0">
                  <a:pos x="546" y="278"/>
                </a:cxn>
                <a:cxn ang="0">
                  <a:pos x="484" y="312"/>
                </a:cxn>
              </a:cxnLst>
              <a:rect l="0" t="0" r="r" b="b"/>
              <a:pathLst>
                <a:path w="547" h="313">
                  <a:moveTo>
                    <a:pt x="484" y="312"/>
                  </a:moveTo>
                  <a:lnTo>
                    <a:pt x="0" y="30"/>
                  </a:lnTo>
                  <a:lnTo>
                    <a:pt x="62" y="0"/>
                  </a:lnTo>
                  <a:lnTo>
                    <a:pt x="546" y="278"/>
                  </a:lnTo>
                  <a:lnTo>
                    <a:pt x="484" y="312"/>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80" name="Freeform 100">
              <a:extLst>
                <a:ext uri="{FF2B5EF4-FFF2-40B4-BE49-F238E27FC236}">
                  <a16:creationId xmlns:a16="http://schemas.microsoft.com/office/drawing/2014/main" id="{83BB6ADA-979F-4497-81B8-6A901613B2ED}"/>
                </a:ext>
              </a:extLst>
            </p:cNvPr>
            <p:cNvSpPr>
              <a:spLocks noChangeAspect="1"/>
            </p:cNvSpPr>
            <p:nvPr/>
          </p:nvSpPr>
          <p:spPr bwMode="auto">
            <a:xfrm>
              <a:off x="2732" y="2199"/>
              <a:ext cx="179" cy="112"/>
            </a:xfrm>
            <a:custGeom>
              <a:avLst/>
              <a:gdLst/>
              <a:ahLst/>
              <a:cxnLst>
                <a:cxn ang="0">
                  <a:pos x="62" y="69"/>
                </a:cxn>
                <a:cxn ang="0">
                  <a:pos x="0" y="34"/>
                </a:cxn>
                <a:cxn ang="0">
                  <a:pos x="60" y="0"/>
                </a:cxn>
                <a:cxn ang="0">
                  <a:pos x="122" y="35"/>
                </a:cxn>
                <a:cxn ang="0">
                  <a:pos x="62" y="69"/>
                </a:cxn>
              </a:cxnLst>
              <a:rect l="0" t="0" r="r" b="b"/>
              <a:pathLst>
                <a:path w="123" h="70">
                  <a:moveTo>
                    <a:pt x="62" y="69"/>
                  </a:moveTo>
                  <a:lnTo>
                    <a:pt x="0" y="34"/>
                  </a:lnTo>
                  <a:lnTo>
                    <a:pt x="60" y="0"/>
                  </a:lnTo>
                  <a:lnTo>
                    <a:pt x="122" y="35"/>
                  </a:lnTo>
                  <a:lnTo>
                    <a:pt x="62"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1" name="Freeform 101">
              <a:extLst>
                <a:ext uri="{FF2B5EF4-FFF2-40B4-BE49-F238E27FC236}">
                  <a16:creationId xmlns:a16="http://schemas.microsoft.com/office/drawing/2014/main" id="{BC4D3C54-6414-4B6F-A284-F9B4DA3C8594}"/>
                </a:ext>
              </a:extLst>
            </p:cNvPr>
            <p:cNvSpPr>
              <a:spLocks noChangeAspect="1"/>
            </p:cNvSpPr>
            <p:nvPr/>
          </p:nvSpPr>
          <p:spPr bwMode="auto">
            <a:xfrm>
              <a:off x="2837" y="2266"/>
              <a:ext cx="177" cy="109"/>
            </a:xfrm>
            <a:custGeom>
              <a:avLst/>
              <a:gdLst/>
              <a:ahLst/>
              <a:cxnLst>
                <a:cxn ang="0">
                  <a:pos x="62" y="67"/>
                </a:cxn>
                <a:cxn ang="0">
                  <a:pos x="0" y="33"/>
                </a:cxn>
                <a:cxn ang="0">
                  <a:pos x="58" y="0"/>
                </a:cxn>
                <a:cxn ang="0">
                  <a:pos x="120" y="35"/>
                </a:cxn>
                <a:cxn ang="0">
                  <a:pos x="62" y="67"/>
                </a:cxn>
              </a:cxnLst>
              <a:rect l="0" t="0" r="r" b="b"/>
              <a:pathLst>
                <a:path w="121" h="68">
                  <a:moveTo>
                    <a:pt x="62" y="67"/>
                  </a:moveTo>
                  <a:lnTo>
                    <a:pt x="0" y="33"/>
                  </a:lnTo>
                  <a:lnTo>
                    <a:pt x="58" y="0"/>
                  </a:lnTo>
                  <a:lnTo>
                    <a:pt x="120" y="35"/>
                  </a:lnTo>
                  <a:lnTo>
                    <a:pt x="62"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2" name="Freeform 102">
              <a:extLst>
                <a:ext uri="{FF2B5EF4-FFF2-40B4-BE49-F238E27FC236}">
                  <a16:creationId xmlns:a16="http://schemas.microsoft.com/office/drawing/2014/main" id="{DEC584F8-F5BA-4D23-8E20-615AF10A8343}"/>
                </a:ext>
              </a:extLst>
            </p:cNvPr>
            <p:cNvSpPr>
              <a:spLocks noChangeAspect="1"/>
            </p:cNvSpPr>
            <p:nvPr/>
          </p:nvSpPr>
          <p:spPr bwMode="auto">
            <a:xfrm>
              <a:off x="2942" y="2332"/>
              <a:ext cx="180" cy="112"/>
            </a:xfrm>
            <a:custGeom>
              <a:avLst/>
              <a:gdLst/>
              <a:ahLst/>
              <a:cxnLst>
                <a:cxn ang="0">
                  <a:pos x="62" y="69"/>
                </a:cxn>
                <a:cxn ang="0">
                  <a:pos x="0" y="34"/>
                </a:cxn>
                <a:cxn ang="0">
                  <a:pos x="59" y="0"/>
                </a:cxn>
                <a:cxn ang="0">
                  <a:pos x="122" y="35"/>
                </a:cxn>
                <a:cxn ang="0">
                  <a:pos x="62" y="69"/>
                </a:cxn>
              </a:cxnLst>
              <a:rect l="0" t="0" r="r" b="b"/>
              <a:pathLst>
                <a:path w="123" h="70">
                  <a:moveTo>
                    <a:pt x="62" y="69"/>
                  </a:moveTo>
                  <a:lnTo>
                    <a:pt x="0" y="34"/>
                  </a:lnTo>
                  <a:lnTo>
                    <a:pt x="59" y="0"/>
                  </a:lnTo>
                  <a:lnTo>
                    <a:pt x="122" y="35"/>
                  </a:lnTo>
                  <a:lnTo>
                    <a:pt x="62"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3" name="Freeform 103">
              <a:extLst>
                <a:ext uri="{FF2B5EF4-FFF2-40B4-BE49-F238E27FC236}">
                  <a16:creationId xmlns:a16="http://schemas.microsoft.com/office/drawing/2014/main" id="{53FA481E-946B-4568-9ED4-C907E9FE13E9}"/>
                </a:ext>
              </a:extLst>
            </p:cNvPr>
            <p:cNvSpPr>
              <a:spLocks noChangeAspect="1"/>
            </p:cNvSpPr>
            <p:nvPr/>
          </p:nvSpPr>
          <p:spPr bwMode="auto">
            <a:xfrm>
              <a:off x="3047" y="2399"/>
              <a:ext cx="180" cy="111"/>
            </a:xfrm>
            <a:custGeom>
              <a:avLst/>
              <a:gdLst/>
              <a:ahLst/>
              <a:cxnLst>
                <a:cxn ang="0">
                  <a:pos x="63" y="68"/>
                </a:cxn>
                <a:cxn ang="0">
                  <a:pos x="0" y="33"/>
                </a:cxn>
                <a:cxn ang="0">
                  <a:pos x="60" y="0"/>
                </a:cxn>
                <a:cxn ang="0">
                  <a:pos x="122" y="35"/>
                </a:cxn>
                <a:cxn ang="0">
                  <a:pos x="63" y="68"/>
                </a:cxn>
              </a:cxnLst>
              <a:rect l="0" t="0" r="r" b="b"/>
              <a:pathLst>
                <a:path w="123" h="69">
                  <a:moveTo>
                    <a:pt x="63" y="68"/>
                  </a:moveTo>
                  <a:lnTo>
                    <a:pt x="0" y="33"/>
                  </a:lnTo>
                  <a:lnTo>
                    <a:pt x="60" y="0"/>
                  </a:lnTo>
                  <a:lnTo>
                    <a:pt x="122" y="35"/>
                  </a:lnTo>
                  <a:lnTo>
                    <a:pt x="63"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4" name="Freeform 104">
              <a:extLst>
                <a:ext uri="{FF2B5EF4-FFF2-40B4-BE49-F238E27FC236}">
                  <a16:creationId xmlns:a16="http://schemas.microsoft.com/office/drawing/2014/main" id="{9B129E3A-988A-472C-B92C-F36E19C08686}"/>
                </a:ext>
              </a:extLst>
            </p:cNvPr>
            <p:cNvSpPr>
              <a:spLocks noChangeAspect="1"/>
            </p:cNvSpPr>
            <p:nvPr/>
          </p:nvSpPr>
          <p:spPr bwMode="auto">
            <a:xfrm>
              <a:off x="3152" y="2464"/>
              <a:ext cx="180" cy="111"/>
            </a:xfrm>
            <a:custGeom>
              <a:avLst/>
              <a:gdLst/>
              <a:ahLst/>
              <a:cxnLst>
                <a:cxn ang="0">
                  <a:pos x="62" y="68"/>
                </a:cxn>
                <a:cxn ang="0">
                  <a:pos x="0" y="33"/>
                </a:cxn>
                <a:cxn ang="0">
                  <a:pos x="60" y="0"/>
                </a:cxn>
                <a:cxn ang="0">
                  <a:pos x="122" y="34"/>
                </a:cxn>
                <a:cxn ang="0">
                  <a:pos x="62" y="68"/>
                </a:cxn>
              </a:cxnLst>
              <a:rect l="0" t="0" r="r" b="b"/>
              <a:pathLst>
                <a:path w="123" h="69">
                  <a:moveTo>
                    <a:pt x="62" y="68"/>
                  </a:moveTo>
                  <a:lnTo>
                    <a:pt x="0" y="33"/>
                  </a:lnTo>
                  <a:lnTo>
                    <a:pt x="60" y="0"/>
                  </a:lnTo>
                  <a:lnTo>
                    <a:pt x="122" y="34"/>
                  </a:lnTo>
                  <a:lnTo>
                    <a:pt x="62"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5" name="Freeform 105">
              <a:extLst>
                <a:ext uri="{FF2B5EF4-FFF2-40B4-BE49-F238E27FC236}">
                  <a16:creationId xmlns:a16="http://schemas.microsoft.com/office/drawing/2014/main" id="{6E96B245-9290-414D-87D4-4A0CBBB492A4}"/>
                </a:ext>
              </a:extLst>
            </p:cNvPr>
            <p:cNvSpPr>
              <a:spLocks noChangeAspect="1"/>
            </p:cNvSpPr>
            <p:nvPr/>
          </p:nvSpPr>
          <p:spPr bwMode="auto">
            <a:xfrm>
              <a:off x="3259" y="2530"/>
              <a:ext cx="176" cy="109"/>
            </a:xfrm>
            <a:custGeom>
              <a:avLst/>
              <a:gdLst/>
              <a:ahLst/>
              <a:cxnLst>
                <a:cxn ang="0">
                  <a:pos x="61" y="67"/>
                </a:cxn>
                <a:cxn ang="0">
                  <a:pos x="0" y="32"/>
                </a:cxn>
                <a:cxn ang="0">
                  <a:pos x="58" y="0"/>
                </a:cxn>
                <a:cxn ang="0">
                  <a:pos x="119" y="34"/>
                </a:cxn>
                <a:cxn ang="0">
                  <a:pos x="61" y="67"/>
                </a:cxn>
              </a:cxnLst>
              <a:rect l="0" t="0" r="r" b="b"/>
              <a:pathLst>
                <a:path w="120" h="68">
                  <a:moveTo>
                    <a:pt x="61" y="67"/>
                  </a:moveTo>
                  <a:lnTo>
                    <a:pt x="0" y="32"/>
                  </a:lnTo>
                  <a:lnTo>
                    <a:pt x="58" y="0"/>
                  </a:lnTo>
                  <a:lnTo>
                    <a:pt x="119" y="34"/>
                  </a:lnTo>
                  <a:lnTo>
                    <a:pt x="61"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6" name="Freeform 106">
              <a:extLst>
                <a:ext uri="{FF2B5EF4-FFF2-40B4-BE49-F238E27FC236}">
                  <a16:creationId xmlns:a16="http://schemas.microsoft.com/office/drawing/2014/main" id="{CC78BDBC-EB93-4210-8E21-AE4A4BD3D0B3}"/>
                </a:ext>
              </a:extLst>
            </p:cNvPr>
            <p:cNvSpPr>
              <a:spLocks noChangeAspect="1"/>
            </p:cNvSpPr>
            <p:nvPr/>
          </p:nvSpPr>
          <p:spPr bwMode="auto">
            <a:xfrm>
              <a:off x="3363" y="2595"/>
              <a:ext cx="180" cy="113"/>
            </a:xfrm>
            <a:custGeom>
              <a:avLst/>
              <a:gdLst/>
              <a:ahLst/>
              <a:cxnLst>
                <a:cxn ang="0">
                  <a:pos x="63" y="69"/>
                </a:cxn>
                <a:cxn ang="0">
                  <a:pos x="0" y="33"/>
                </a:cxn>
                <a:cxn ang="0">
                  <a:pos x="60" y="0"/>
                </a:cxn>
                <a:cxn ang="0">
                  <a:pos x="122" y="35"/>
                </a:cxn>
                <a:cxn ang="0">
                  <a:pos x="63" y="69"/>
                </a:cxn>
              </a:cxnLst>
              <a:rect l="0" t="0" r="r" b="b"/>
              <a:pathLst>
                <a:path w="123" h="70">
                  <a:moveTo>
                    <a:pt x="63" y="69"/>
                  </a:moveTo>
                  <a:lnTo>
                    <a:pt x="0" y="33"/>
                  </a:lnTo>
                  <a:lnTo>
                    <a:pt x="60" y="0"/>
                  </a:lnTo>
                  <a:lnTo>
                    <a:pt x="122" y="35"/>
                  </a:lnTo>
                  <a:lnTo>
                    <a:pt x="63"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7" name="Freeform 107">
              <a:extLst>
                <a:ext uri="{FF2B5EF4-FFF2-40B4-BE49-F238E27FC236}">
                  <a16:creationId xmlns:a16="http://schemas.microsoft.com/office/drawing/2014/main" id="{33B26439-992A-480D-A1C9-08346351760B}"/>
                </a:ext>
              </a:extLst>
            </p:cNvPr>
            <p:cNvSpPr>
              <a:spLocks noChangeAspect="1"/>
            </p:cNvSpPr>
            <p:nvPr/>
          </p:nvSpPr>
          <p:spPr bwMode="auto">
            <a:xfrm>
              <a:off x="2558" y="2380"/>
              <a:ext cx="798" cy="501"/>
            </a:xfrm>
            <a:custGeom>
              <a:avLst/>
              <a:gdLst/>
              <a:ahLst/>
              <a:cxnLst>
                <a:cxn ang="0">
                  <a:pos x="484" y="311"/>
                </a:cxn>
                <a:cxn ang="0">
                  <a:pos x="0" y="29"/>
                </a:cxn>
                <a:cxn ang="0">
                  <a:pos x="62" y="0"/>
                </a:cxn>
                <a:cxn ang="0">
                  <a:pos x="545" y="276"/>
                </a:cxn>
                <a:cxn ang="0">
                  <a:pos x="484" y="311"/>
                </a:cxn>
              </a:cxnLst>
              <a:rect l="0" t="0" r="r" b="b"/>
              <a:pathLst>
                <a:path w="546" h="312">
                  <a:moveTo>
                    <a:pt x="484" y="311"/>
                  </a:moveTo>
                  <a:lnTo>
                    <a:pt x="0" y="29"/>
                  </a:lnTo>
                  <a:lnTo>
                    <a:pt x="62" y="0"/>
                  </a:lnTo>
                  <a:lnTo>
                    <a:pt x="545" y="276"/>
                  </a:lnTo>
                  <a:lnTo>
                    <a:pt x="484" y="311"/>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88" name="Freeform 108">
              <a:extLst>
                <a:ext uri="{FF2B5EF4-FFF2-40B4-BE49-F238E27FC236}">
                  <a16:creationId xmlns:a16="http://schemas.microsoft.com/office/drawing/2014/main" id="{07F62214-1F84-4F46-863F-D8C790B09787}"/>
                </a:ext>
              </a:extLst>
            </p:cNvPr>
            <p:cNvSpPr>
              <a:spLocks noChangeAspect="1"/>
            </p:cNvSpPr>
            <p:nvPr/>
          </p:nvSpPr>
          <p:spPr bwMode="auto">
            <a:xfrm>
              <a:off x="2547" y="2313"/>
              <a:ext cx="180" cy="111"/>
            </a:xfrm>
            <a:custGeom>
              <a:avLst/>
              <a:gdLst/>
              <a:ahLst/>
              <a:cxnLst>
                <a:cxn ang="0">
                  <a:pos x="62" y="68"/>
                </a:cxn>
                <a:cxn ang="0">
                  <a:pos x="0" y="33"/>
                </a:cxn>
                <a:cxn ang="0">
                  <a:pos x="60" y="0"/>
                </a:cxn>
                <a:cxn ang="0">
                  <a:pos x="122" y="35"/>
                </a:cxn>
                <a:cxn ang="0">
                  <a:pos x="62" y="68"/>
                </a:cxn>
              </a:cxnLst>
              <a:rect l="0" t="0" r="r" b="b"/>
              <a:pathLst>
                <a:path w="123" h="69">
                  <a:moveTo>
                    <a:pt x="62" y="68"/>
                  </a:moveTo>
                  <a:lnTo>
                    <a:pt x="0" y="33"/>
                  </a:lnTo>
                  <a:lnTo>
                    <a:pt x="60" y="0"/>
                  </a:lnTo>
                  <a:lnTo>
                    <a:pt x="122" y="35"/>
                  </a:lnTo>
                  <a:lnTo>
                    <a:pt x="62" y="68"/>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89" name="Freeform 109">
              <a:extLst>
                <a:ext uri="{FF2B5EF4-FFF2-40B4-BE49-F238E27FC236}">
                  <a16:creationId xmlns:a16="http://schemas.microsoft.com/office/drawing/2014/main" id="{07F70653-CFB0-4410-BD5C-DA3D39DD8F03}"/>
                </a:ext>
              </a:extLst>
            </p:cNvPr>
            <p:cNvSpPr>
              <a:spLocks noChangeAspect="1"/>
            </p:cNvSpPr>
            <p:nvPr/>
          </p:nvSpPr>
          <p:spPr bwMode="auto">
            <a:xfrm>
              <a:off x="2654" y="2380"/>
              <a:ext cx="175" cy="108"/>
            </a:xfrm>
            <a:custGeom>
              <a:avLst/>
              <a:gdLst/>
              <a:ahLst/>
              <a:cxnLst>
                <a:cxn ang="0">
                  <a:pos x="61" y="66"/>
                </a:cxn>
                <a:cxn ang="0">
                  <a:pos x="0" y="33"/>
                </a:cxn>
                <a:cxn ang="0">
                  <a:pos x="58" y="0"/>
                </a:cxn>
                <a:cxn ang="0">
                  <a:pos x="119" y="34"/>
                </a:cxn>
                <a:cxn ang="0">
                  <a:pos x="61" y="66"/>
                </a:cxn>
              </a:cxnLst>
              <a:rect l="0" t="0" r="r" b="b"/>
              <a:pathLst>
                <a:path w="120" h="67">
                  <a:moveTo>
                    <a:pt x="61" y="66"/>
                  </a:moveTo>
                  <a:lnTo>
                    <a:pt x="0" y="33"/>
                  </a:lnTo>
                  <a:lnTo>
                    <a:pt x="58" y="0"/>
                  </a:lnTo>
                  <a:lnTo>
                    <a:pt x="119" y="34"/>
                  </a:lnTo>
                  <a:lnTo>
                    <a:pt x="61"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0" name="Freeform 110">
              <a:extLst>
                <a:ext uri="{FF2B5EF4-FFF2-40B4-BE49-F238E27FC236}">
                  <a16:creationId xmlns:a16="http://schemas.microsoft.com/office/drawing/2014/main" id="{F9B836B2-2184-4C39-ABC7-31E4096A68AF}"/>
                </a:ext>
              </a:extLst>
            </p:cNvPr>
            <p:cNvSpPr>
              <a:spLocks noChangeAspect="1"/>
            </p:cNvSpPr>
            <p:nvPr/>
          </p:nvSpPr>
          <p:spPr bwMode="auto">
            <a:xfrm>
              <a:off x="2758" y="2446"/>
              <a:ext cx="180" cy="109"/>
            </a:xfrm>
            <a:custGeom>
              <a:avLst/>
              <a:gdLst/>
              <a:ahLst/>
              <a:cxnLst>
                <a:cxn ang="0">
                  <a:pos x="63" y="67"/>
                </a:cxn>
                <a:cxn ang="0">
                  <a:pos x="0" y="34"/>
                </a:cxn>
                <a:cxn ang="0">
                  <a:pos x="60" y="0"/>
                </a:cxn>
                <a:cxn ang="0">
                  <a:pos x="122" y="34"/>
                </a:cxn>
                <a:cxn ang="0">
                  <a:pos x="63" y="67"/>
                </a:cxn>
              </a:cxnLst>
              <a:rect l="0" t="0" r="r" b="b"/>
              <a:pathLst>
                <a:path w="123" h="68">
                  <a:moveTo>
                    <a:pt x="63" y="67"/>
                  </a:moveTo>
                  <a:lnTo>
                    <a:pt x="0" y="34"/>
                  </a:lnTo>
                  <a:lnTo>
                    <a:pt x="60" y="0"/>
                  </a:lnTo>
                  <a:lnTo>
                    <a:pt x="122" y="34"/>
                  </a:lnTo>
                  <a:lnTo>
                    <a:pt x="63"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1" name="Freeform 111">
              <a:extLst>
                <a:ext uri="{FF2B5EF4-FFF2-40B4-BE49-F238E27FC236}">
                  <a16:creationId xmlns:a16="http://schemas.microsoft.com/office/drawing/2014/main" id="{F541C640-4A00-4386-9BEC-455DCBA3B27C}"/>
                </a:ext>
              </a:extLst>
            </p:cNvPr>
            <p:cNvSpPr>
              <a:spLocks noChangeAspect="1"/>
            </p:cNvSpPr>
            <p:nvPr/>
          </p:nvSpPr>
          <p:spPr bwMode="auto">
            <a:xfrm>
              <a:off x="2863" y="2512"/>
              <a:ext cx="180" cy="112"/>
            </a:xfrm>
            <a:custGeom>
              <a:avLst/>
              <a:gdLst/>
              <a:ahLst/>
              <a:cxnLst>
                <a:cxn ang="0">
                  <a:pos x="62" y="69"/>
                </a:cxn>
                <a:cxn ang="0">
                  <a:pos x="0" y="34"/>
                </a:cxn>
                <a:cxn ang="0">
                  <a:pos x="60" y="0"/>
                </a:cxn>
                <a:cxn ang="0">
                  <a:pos x="122" y="35"/>
                </a:cxn>
                <a:cxn ang="0">
                  <a:pos x="62" y="69"/>
                </a:cxn>
              </a:cxnLst>
              <a:rect l="0" t="0" r="r" b="b"/>
              <a:pathLst>
                <a:path w="123" h="70">
                  <a:moveTo>
                    <a:pt x="62" y="69"/>
                  </a:moveTo>
                  <a:lnTo>
                    <a:pt x="0" y="34"/>
                  </a:lnTo>
                  <a:lnTo>
                    <a:pt x="60" y="0"/>
                  </a:lnTo>
                  <a:lnTo>
                    <a:pt x="122" y="35"/>
                  </a:lnTo>
                  <a:lnTo>
                    <a:pt x="62"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2" name="Freeform 112">
              <a:extLst>
                <a:ext uri="{FF2B5EF4-FFF2-40B4-BE49-F238E27FC236}">
                  <a16:creationId xmlns:a16="http://schemas.microsoft.com/office/drawing/2014/main" id="{A41B006A-849A-4EA4-B967-027B50E35009}"/>
                </a:ext>
              </a:extLst>
            </p:cNvPr>
            <p:cNvSpPr>
              <a:spLocks noChangeAspect="1"/>
            </p:cNvSpPr>
            <p:nvPr/>
          </p:nvSpPr>
          <p:spPr bwMode="auto">
            <a:xfrm>
              <a:off x="2970" y="2578"/>
              <a:ext cx="180" cy="109"/>
            </a:xfrm>
            <a:custGeom>
              <a:avLst/>
              <a:gdLst/>
              <a:ahLst/>
              <a:cxnLst>
                <a:cxn ang="0">
                  <a:pos x="62" y="67"/>
                </a:cxn>
                <a:cxn ang="0">
                  <a:pos x="0" y="33"/>
                </a:cxn>
                <a:cxn ang="0">
                  <a:pos x="59" y="0"/>
                </a:cxn>
                <a:cxn ang="0">
                  <a:pos x="122" y="34"/>
                </a:cxn>
                <a:cxn ang="0">
                  <a:pos x="62" y="67"/>
                </a:cxn>
              </a:cxnLst>
              <a:rect l="0" t="0" r="r" b="b"/>
              <a:pathLst>
                <a:path w="123" h="68">
                  <a:moveTo>
                    <a:pt x="62" y="67"/>
                  </a:moveTo>
                  <a:lnTo>
                    <a:pt x="0" y="33"/>
                  </a:lnTo>
                  <a:lnTo>
                    <a:pt x="59" y="0"/>
                  </a:lnTo>
                  <a:lnTo>
                    <a:pt x="122" y="34"/>
                  </a:lnTo>
                  <a:lnTo>
                    <a:pt x="62" y="67"/>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3" name="Freeform 113">
              <a:extLst>
                <a:ext uri="{FF2B5EF4-FFF2-40B4-BE49-F238E27FC236}">
                  <a16:creationId xmlns:a16="http://schemas.microsoft.com/office/drawing/2014/main" id="{8024359D-509B-4B21-A894-9CFA6C294EA6}"/>
                </a:ext>
              </a:extLst>
            </p:cNvPr>
            <p:cNvSpPr>
              <a:spLocks noChangeAspect="1"/>
            </p:cNvSpPr>
            <p:nvPr/>
          </p:nvSpPr>
          <p:spPr bwMode="auto">
            <a:xfrm>
              <a:off x="3075" y="2644"/>
              <a:ext cx="177" cy="107"/>
            </a:xfrm>
            <a:custGeom>
              <a:avLst/>
              <a:gdLst/>
              <a:ahLst/>
              <a:cxnLst>
                <a:cxn ang="0">
                  <a:pos x="61" y="66"/>
                </a:cxn>
                <a:cxn ang="0">
                  <a:pos x="0" y="32"/>
                </a:cxn>
                <a:cxn ang="0">
                  <a:pos x="59" y="0"/>
                </a:cxn>
                <a:cxn ang="0">
                  <a:pos x="120" y="33"/>
                </a:cxn>
                <a:cxn ang="0">
                  <a:pos x="61" y="66"/>
                </a:cxn>
              </a:cxnLst>
              <a:rect l="0" t="0" r="r" b="b"/>
              <a:pathLst>
                <a:path w="121" h="67">
                  <a:moveTo>
                    <a:pt x="61" y="66"/>
                  </a:moveTo>
                  <a:lnTo>
                    <a:pt x="0" y="32"/>
                  </a:lnTo>
                  <a:lnTo>
                    <a:pt x="59" y="0"/>
                  </a:lnTo>
                  <a:lnTo>
                    <a:pt x="120" y="33"/>
                  </a:lnTo>
                  <a:lnTo>
                    <a:pt x="61" y="66"/>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4" name="Freeform 114">
              <a:extLst>
                <a:ext uri="{FF2B5EF4-FFF2-40B4-BE49-F238E27FC236}">
                  <a16:creationId xmlns:a16="http://schemas.microsoft.com/office/drawing/2014/main" id="{7567BE73-418F-463E-A26E-F087D2656614}"/>
                </a:ext>
              </a:extLst>
            </p:cNvPr>
            <p:cNvSpPr>
              <a:spLocks noChangeAspect="1"/>
            </p:cNvSpPr>
            <p:nvPr/>
          </p:nvSpPr>
          <p:spPr bwMode="auto">
            <a:xfrm>
              <a:off x="3179" y="2710"/>
              <a:ext cx="180" cy="112"/>
            </a:xfrm>
            <a:custGeom>
              <a:avLst/>
              <a:gdLst/>
              <a:ahLst/>
              <a:cxnLst>
                <a:cxn ang="0">
                  <a:pos x="62" y="69"/>
                </a:cxn>
                <a:cxn ang="0">
                  <a:pos x="0" y="34"/>
                </a:cxn>
                <a:cxn ang="0">
                  <a:pos x="60" y="0"/>
                </a:cxn>
                <a:cxn ang="0">
                  <a:pos x="122" y="35"/>
                </a:cxn>
                <a:cxn ang="0">
                  <a:pos x="62" y="69"/>
                </a:cxn>
              </a:cxnLst>
              <a:rect l="0" t="0" r="r" b="b"/>
              <a:pathLst>
                <a:path w="123" h="70">
                  <a:moveTo>
                    <a:pt x="62" y="69"/>
                  </a:moveTo>
                  <a:lnTo>
                    <a:pt x="0" y="34"/>
                  </a:lnTo>
                  <a:lnTo>
                    <a:pt x="60" y="0"/>
                  </a:lnTo>
                  <a:lnTo>
                    <a:pt x="122" y="35"/>
                  </a:lnTo>
                  <a:lnTo>
                    <a:pt x="62" y="69"/>
                  </a:lnTo>
                </a:path>
              </a:pathLst>
            </a:custGeom>
            <a:solidFill>
              <a:srgbClr val="BF7FFF"/>
            </a:solidFill>
            <a:ln w="127000" cap="rnd" cmpd="sng">
              <a:noFill/>
              <a:prstDash val="solid"/>
              <a:round/>
              <a:headEnd type="none" w="med" len="med"/>
              <a:tailEnd type="none" w="med" len="med"/>
            </a:ln>
            <a:effectLst/>
          </p:spPr>
          <p:txBody>
            <a:bodyPr/>
            <a:lstStyle/>
            <a:p>
              <a:endParaRPr lang="en-US" sz="2400" dirty="0"/>
            </a:p>
          </p:txBody>
        </p:sp>
        <p:sp>
          <p:nvSpPr>
            <p:cNvPr id="395" name="Freeform 115">
              <a:extLst>
                <a:ext uri="{FF2B5EF4-FFF2-40B4-BE49-F238E27FC236}">
                  <a16:creationId xmlns:a16="http://schemas.microsoft.com/office/drawing/2014/main" id="{F8CE12CD-595C-46FC-AB13-242E36212F9F}"/>
                </a:ext>
              </a:extLst>
            </p:cNvPr>
            <p:cNvSpPr>
              <a:spLocks noChangeAspect="1"/>
            </p:cNvSpPr>
            <p:nvPr/>
          </p:nvSpPr>
          <p:spPr bwMode="auto">
            <a:xfrm>
              <a:off x="2373" y="2493"/>
              <a:ext cx="800" cy="503"/>
            </a:xfrm>
            <a:custGeom>
              <a:avLst/>
              <a:gdLst/>
              <a:ahLst/>
              <a:cxnLst>
                <a:cxn ang="0">
                  <a:pos x="485" y="312"/>
                </a:cxn>
                <a:cxn ang="0">
                  <a:pos x="0" y="30"/>
                </a:cxn>
                <a:cxn ang="0">
                  <a:pos x="62" y="0"/>
                </a:cxn>
                <a:cxn ang="0">
                  <a:pos x="546" y="278"/>
                </a:cxn>
                <a:cxn ang="0">
                  <a:pos x="485" y="312"/>
                </a:cxn>
              </a:cxnLst>
              <a:rect l="0" t="0" r="r" b="b"/>
              <a:pathLst>
                <a:path w="547" h="313">
                  <a:moveTo>
                    <a:pt x="485" y="312"/>
                  </a:moveTo>
                  <a:lnTo>
                    <a:pt x="0" y="30"/>
                  </a:lnTo>
                  <a:lnTo>
                    <a:pt x="62" y="0"/>
                  </a:lnTo>
                  <a:lnTo>
                    <a:pt x="546" y="278"/>
                  </a:lnTo>
                  <a:lnTo>
                    <a:pt x="485" y="312"/>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396" name="Freeform 116">
              <a:extLst>
                <a:ext uri="{FF2B5EF4-FFF2-40B4-BE49-F238E27FC236}">
                  <a16:creationId xmlns:a16="http://schemas.microsoft.com/office/drawing/2014/main" id="{A2CCE0CE-6787-46F1-AAA2-E6099A627B85}"/>
                </a:ext>
              </a:extLst>
            </p:cNvPr>
            <p:cNvSpPr>
              <a:spLocks noChangeAspect="1"/>
            </p:cNvSpPr>
            <p:nvPr/>
          </p:nvSpPr>
          <p:spPr bwMode="auto">
            <a:xfrm>
              <a:off x="2365" y="2428"/>
              <a:ext cx="179" cy="110"/>
            </a:xfrm>
            <a:custGeom>
              <a:avLst/>
              <a:gdLst/>
              <a:ahLst/>
              <a:cxnLst>
                <a:cxn ang="0">
                  <a:pos x="62" y="67"/>
                </a:cxn>
                <a:cxn ang="0">
                  <a:pos x="0" y="33"/>
                </a:cxn>
                <a:cxn ang="0">
                  <a:pos x="59" y="0"/>
                </a:cxn>
                <a:cxn ang="0">
                  <a:pos x="122" y="34"/>
                </a:cxn>
                <a:cxn ang="0">
                  <a:pos x="62" y="67"/>
                </a:cxn>
              </a:cxnLst>
              <a:rect l="0" t="0" r="r" b="b"/>
              <a:pathLst>
                <a:path w="123" h="68">
                  <a:moveTo>
                    <a:pt x="62" y="67"/>
                  </a:moveTo>
                  <a:lnTo>
                    <a:pt x="0" y="33"/>
                  </a:lnTo>
                  <a:lnTo>
                    <a:pt x="59" y="0"/>
                  </a:lnTo>
                  <a:lnTo>
                    <a:pt x="122" y="34"/>
                  </a:lnTo>
                  <a:lnTo>
                    <a:pt x="62" y="67"/>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397" name="Freeform 117">
              <a:extLst>
                <a:ext uri="{FF2B5EF4-FFF2-40B4-BE49-F238E27FC236}">
                  <a16:creationId xmlns:a16="http://schemas.microsoft.com/office/drawing/2014/main" id="{7B04A102-4161-4637-B259-775F093D21F1}"/>
                </a:ext>
              </a:extLst>
            </p:cNvPr>
            <p:cNvSpPr>
              <a:spLocks noChangeAspect="1"/>
            </p:cNvSpPr>
            <p:nvPr/>
          </p:nvSpPr>
          <p:spPr bwMode="auto">
            <a:xfrm>
              <a:off x="2468" y="2494"/>
              <a:ext cx="179" cy="108"/>
            </a:xfrm>
            <a:custGeom>
              <a:avLst/>
              <a:gdLst/>
              <a:ahLst/>
              <a:cxnLst>
                <a:cxn ang="0">
                  <a:pos x="62" y="66"/>
                </a:cxn>
                <a:cxn ang="0">
                  <a:pos x="0" y="32"/>
                </a:cxn>
                <a:cxn ang="0">
                  <a:pos x="60" y="0"/>
                </a:cxn>
                <a:cxn ang="0">
                  <a:pos x="121" y="34"/>
                </a:cxn>
                <a:cxn ang="0">
                  <a:pos x="62" y="66"/>
                </a:cxn>
              </a:cxnLst>
              <a:rect l="0" t="0" r="r" b="b"/>
              <a:pathLst>
                <a:path w="122" h="67">
                  <a:moveTo>
                    <a:pt x="62" y="66"/>
                  </a:moveTo>
                  <a:lnTo>
                    <a:pt x="0" y="32"/>
                  </a:lnTo>
                  <a:lnTo>
                    <a:pt x="60" y="0"/>
                  </a:lnTo>
                  <a:lnTo>
                    <a:pt x="121" y="34"/>
                  </a:lnTo>
                  <a:lnTo>
                    <a:pt x="62" y="66"/>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398" name="Freeform 118">
              <a:extLst>
                <a:ext uri="{FF2B5EF4-FFF2-40B4-BE49-F238E27FC236}">
                  <a16:creationId xmlns:a16="http://schemas.microsoft.com/office/drawing/2014/main" id="{26B74BDC-2387-4594-95B2-E2FB2156635F}"/>
                </a:ext>
              </a:extLst>
            </p:cNvPr>
            <p:cNvSpPr>
              <a:spLocks noChangeAspect="1"/>
            </p:cNvSpPr>
            <p:nvPr/>
          </p:nvSpPr>
          <p:spPr bwMode="auto">
            <a:xfrm>
              <a:off x="2574" y="2560"/>
              <a:ext cx="179" cy="111"/>
            </a:xfrm>
            <a:custGeom>
              <a:avLst/>
              <a:gdLst/>
              <a:ahLst/>
              <a:cxnLst>
                <a:cxn ang="0">
                  <a:pos x="62" y="68"/>
                </a:cxn>
                <a:cxn ang="0">
                  <a:pos x="0" y="33"/>
                </a:cxn>
                <a:cxn ang="0">
                  <a:pos x="60" y="0"/>
                </a:cxn>
                <a:cxn ang="0">
                  <a:pos x="122" y="34"/>
                </a:cxn>
                <a:cxn ang="0">
                  <a:pos x="62" y="68"/>
                </a:cxn>
              </a:cxnLst>
              <a:rect l="0" t="0" r="r" b="b"/>
              <a:pathLst>
                <a:path w="123" h="69">
                  <a:moveTo>
                    <a:pt x="62" y="68"/>
                  </a:moveTo>
                  <a:lnTo>
                    <a:pt x="0" y="33"/>
                  </a:lnTo>
                  <a:lnTo>
                    <a:pt x="60" y="0"/>
                  </a:lnTo>
                  <a:lnTo>
                    <a:pt x="122" y="34"/>
                  </a:lnTo>
                  <a:lnTo>
                    <a:pt x="62" y="68"/>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399" name="Freeform 119">
              <a:extLst>
                <a:ext uri="{FF2B5EF4-FFF2-40B4-BE49-F238E27FC236}">
                  <a16:creationId xmlns:a16="http://schemas.microsoft.com/office/drawing/2014/main" id="{ED6E2DDB-59EB-4BB5-BB63-B801102D121E}"/>
                </a:ext>
              </a:extLst>
            </p:cNvPr>
            <p:cNvSpPr>
              <a:spLocks noChangeAspect="1"/>
            </p:cNvSpPr>
            <p:nvPr/>
          </p:nvSpPr>
          <p:spPr bwMode="auto">
            <a:xfrm>
              <a:off x="2680" y="2626"/>
              <a:ext cx="180" cy="112"/>
            </a:xfrm>
            <a:custGeom>
              <a:avLst/>
              <a:gdLst/>
              <a:ahLst/>
              <a:cxnLst>
                <a:cxn ang="0">
                  <a:pos x="62" y="69"/>
                </a:cxn>
                <a:cxn ang="0">
                  <a:pos x="0" y="33"/>
                </a:cxn>
                <a:cxn ang="0">
                  <a:pos x="60" y="0"/>
                </a:cxn>
                <a:cxn ang="0">
                  <a:pos x="122" y="34"/>
                </a:cxn>
                <a:cxn ang="0">
                  <a:pos x="62" y="69"/>
                </a:cxn>
              </a:cxnLst>
              <a:rect l="0" t="0" r="r" b="b"/>
              <a:pathLst>
                <a:path w="123" h="70">
                  <a:moveTo>
                    <a:pt x="62" y="69"/>
                  </a:moveTo>
                  <a:lnTo>
                    <a:pt x="0" y="33"/>
                  </a:lnTo>
                  <a:lnTo>
                    <a:pt x="60" y="0"/>
                  </a:lnTo>
                  <a:lnTo>
                    <a:pt x="122" y="34"/>
                  </a:lnTo>
                  <a:lnTo>
                    <a:pt x="62" y="69"/>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0" name="Freeform 120">
              <a:extLst>
                <a:ext uri="{FF2B5EF4-FFF2-40B4-BE49-F238E27FC236}">
                  <a16:creationId xmlns:a16="http://schemas.microsoft.com/office/drawing/2014/main" id="{B7FF78F6-5625-4F6F-90D4-18163ADDF90D}"/>
                </a:ext>
              </a:extLst>
            </p:cNvPr>
            <p:cNvSpPr>
              <a:spLocks noChangeAspect="1"/>
            </p:cNvSpPr>
            <p:nvPr/>
          </p:nvSpPr>
          <p:spPr bwMode="auto">
            <a:xfrm>
              <a:off x="2786" y="2692"/>
              <a:ext cx="178" cy="111"/>
            </a:xfrm>
            <a:custGeom>
              <a:avLst/>
              <a:gdLst/>
              <a:ahLst/>
              <a:cxnLst>
                <a:cxn ang="0">
                  <a:pos x="62" y="68"/>
                </a:cxn>
                <a:cxn ang="0">
                  <a:pos x="0" y="33"/>
                </a:cxn>
                <a:cxn ang="0">
                  <a:pos x="59" y="0"/>
                </a:cxn>
                <a:cxn ang="0">
                  <a:pos x="121" y="34"/>
                </a:cxn>
                <a:cxn ang="0">
                  <a:pos x="62" y="68"/>
                </a:cxn>
              </a:cxnLst>
              <a:rect l="0" t="0" r="r" b="b"/>
              <a:pathLst>
                <a:path w="122" h="69">
                  <a:moveTo>
                    <a:pt x="62" y="68"/>
                  </a:moveTo>
                  <a:lnTo>
                    <a:pt x="0" y="33"/>
                  </a:lnTo>
                  <a:lnTo>
                    <a:pt x="59" y="0"/>
                  </a:lnTo>
                  <a:lnTo>
                    <a:pt x="121" y="34"/>
                  </a:lnTo>
                  <a:lnTo>
                    <a:pt x="62" y="68"/>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1" name="Freeform 121">
              <a:extLst>
                <a:ext uri="{FF2B5EF4-FFF2-40B4-BE49-F238E27FC236}">
                  <a16:creationId xmlns:a16="http://schemas.microsoft.com/office/drawing/2014/main" id="{E744E6FF-09ED-4308-83CF-4F67F21A5E82}"/>
                </a:ext>
              </a:extLst>
            </p:cNvPr>
            <p:cNvSpPr>
              <a:spLocks noChangeAspect="1"/>
            </p:cNvSpPr>
            <p:nvPr/>
          </p:nvSpPr>
          <p:spPr bwMode="auto">
            <a:xfrm>
              <a:off x="2891" y="2758"/>
              <a:ext cx="177" cy="107"/>
            </a:xfrm>
            <a:custGeom>
              <a:avLst/>
              <a:gdLst/>
              <a:ahLst/>
              <a:cxnLst>
                <a:cxn ang="0">
                  <a:pos x="61" y="66"/>
                </a:cxn>
                <a:cxn ang="0">
                  <a:pos x="0" y="32"/>
                </a:cxn>
                <a:cxn ang="0">
                  <a:pos x="59" y="0"/>
                </a:cxn>
                <a:cxn ang="0">
                  <a:pos x="120" y="34"/>
                </a:cxn>
                <a:cxn ang="0">
                  <a:pos x="61" y="66"/>
                </a:cxn>
              </a:cxnLst>
              <a:rect l="0" t="0" r="r" b="b"/>
              <a:pathLst>
                <a:path w="121" h="67">
                  <a:moveTo>
                    <a:pt x="61" y="66"/>
                  </a:moveTo>
                  <a:lnTo>
                    <a:pt x="0" y="32"/>
                  </a:lnTo>
                  <a:lnTo>
                    <a:pt x="59" y="0"/>
                  </a:lnTo>
                  <a:lnTo>
                    <a:pt x="120" y="34"/>
                  </a:lnTo>
                  <a:lnTo>
                    <a:pt x="61" y="66"/>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2" name="Freeform 122">
              <a:extLst>
                <a:ext uri="{FF2B5EF4-FFF2-40B4-BE49-F238E27FC236}">
                  <a16:creationId xmlns:a16="http://schemas.microsoft.com/office/drawing/2014/main" id="{FD173FD4-2BEF-4AB4-81E5-38EE95C13ECD}"/>
                </a:ext>
              </a:extLst>
            </p:cNvPr>
            <p:cNvSpPr>
              <a:spLocks noChangeAspect="1"/>
            </p:cNvSpPr>
            <p:nvPr/>
          </p:nvSpPr>
          <p:spPr bwMode="auto">
            <a:xfrm>
              <a:off x="2998" y="2825"/>
              <a:ext cx="178" cy="108"/>
            </a:xfrm>
            <a:custGeom>
              <a:avLst/>
              <a:gdLst/>
              <a:ahLst/>
              <a:cxnLst>
                <a:cxn ang="0">
                  <a:pos x="62" y="66"/>
                </a:cxn>
                <a:cxn ang="0">
                  <a:pos x="0" y="32"/>
                </a:cxn>
                <a:cxn ang="0">
                  <a:pos x="59" y="0"/>
                </a:cxn>
                <a:cxn ang="0">
                  <a:pos x="121" y="33"/>
                </a:cxn>
                <a:cxn ang="0">
                  <a:pos x="62" y="66"/>
                </a:cxn>
              </a:cxnLst>
              <a:rect l="0" t="0" r="r" b="b"/>
              <a:pathLst>
                <a:path w="122" h="67">
                  <a:moveTo>
                    <a:pt x="62" y="66"/>
                  </a:moveTo>
                  <a:lnTo>
                    <a:pt x="0" y="32"/>
                  </a:lnTo>
                  <a:lnTo>
                    <a:pt x="59" y="0"/>
                  </a:lnTo>
                  <a:lnTo>
                    <a:pt x="121" y="33"/>
                  </a:lnTo>
                  <a:lnTo>
                    <a:pt x="62" y="66"/>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3" name="Freeform 123">
              <a:extLst>
                <a:ext uri="{FF2B5EF4-FFF2-40B4-BE49-F238E27FC236}">
                  <a16:creationId xmlns:a16="http://schemas.microsoft.com/office/drawing/2014/main" id="{087D9BEB-4046-4530-8248-41CA81B36C5A}"/>
                </a:ext>
              </a:extLst>
            </p:cNvPr>
            <p:cNvSpPr>
              <a:spLocks noChangeAspect="1"/>
            </p:cNvSpPr>
            <p:nvPr/>
          </p:nvSpPr>
          <p:spPr bwMode="auto">
            <a:xfrm>
              <a:off x="2189" y="2608"/>
              <a:ext cx="801" cy="502"/>
            </a:xfrm>
            <a:custGeom>
              <a:avLst/>
              <a:gdLst/>
              <a:ahLst/>
              <a:cxnLst>
                <a:cxn ang="0">
                  <a:pos x="486" y="311"/>
                </a:cxn>
                <a:cxn ang="0">
                  <a:pos x="0" y="29"/>
                </a:cxn>
                <a:cxn ang="0">
                  <a:pos x="63" y="0"/>
                </a:cxn>
                <a:cxn ang="0">
                  <a:pos x="547" y="277"/>
                </a:cxn>
                <a:cxn ang="0">
                  <a:pos x="486" y="311"/>
                </a:cxn>
              </a:cxnLst>
              <a:rect l="0" t="0" r="r" b="b"/>
              <a:pathLst>
                <a:path w="548" h="312">
                  <a:moveTo>
                    <a:pt x="486" y="311"/>
                  </a:moveTo>
                  <a:lnTo>
                    <a:pt x="0" y="29"/>
                  </a:lnTo>
                  <a:lnTo>
                    <a:pt x="63" y="0"/>
                  </a:lnTo>
                  <a:lnTo>
                    <a:pt x="547" y="277"/>
                  </a:lnTo>
                  <a:lnTo>
                    <a:pt x="486" y="311"/>
                  </a:lnTo>
                </a:path>
              </a:pathLst>
            </a:custGeom>
            <a:solidFill>
              <a:srgbClr val="7FFFBF"/>
            </a:solidFill>
            <a:ln w="127000" cap="rnd" cmpd="sng">
              <a:noFill/>
              <a:prstDash val="solid"/>
              <a:round/>
              <a:headEnd type="none" w="med" len="med"/>
              <a:tailEnd type="none" w="med" len="med"/>
            </a:ln>
            <a:effectLst/>
          </p:spPr>
          <p:txBody>
            <a:bodyPr/>
            <a:lstStyle/>
            <a:p>
              <a:endParaRPr lang="en-US" sz="2400" dirty="0"/>
            </a:p>
          </p:txBody>
        </p:sp>
        <p:sp>
          <p:nvSpPr>
            <p:cNvPr id="404" name="Freeform 124">
              <a:extLst>
                <a:ext uri="{FF2B5EF4-FFF2-40B4-BE49-F238E27FC236}">
                  <a16:creationId xmlns:a16="http://schemas.microsoft.com/office/drawing/2014/main" id="{71DD035F-91AD-4437-962E-B414162DD42B}"/>
                </a:ext>
              </a:extLst>
            </p:cNvPr>
            <p:cNvSpPr>
              <a:spLocks noChangeAspect="1"/>
            </p:cNvSpPr>
            <p:nvPr/>
          </p:nvSpPr>
          <p:spPr bwMode="auto">
            <a:xfrm>
              <a:off x="2180" y="2541"/>
              <a:ext cx="180" cy="111"/>
            </a:xfrm>
            <a:custGeom>
              <a:avLst/>
              <a:gdLst/>
              <a:ahLst/>
              <a:cxnLst>
                <a:cxn ang="0">
                  <a:pos x="63" y="68"/>
                </a:cxn>
                <a:cxn ang="0">
                  <a:pos x="0" y="33"/>
                </a:cxn>
                <a:cxn ang="0">
                  <a:pos x="60" y="0"/>
                </a:cxn>
                <a:cxn ang="0">
                  <a:pos x="122" y="35"/>
                </a:cxn>
                <a:cxn ang="0">
                  <a:pos x="63" y="68"/>
                </a:cxn>
              </a:cxnLst>
              <a:rect l="0" t="0" r="r" b="b"/>
              <a:pathLst>
                <a:path w="123" h="69">
                  <a:moveTo>
                    <a:pt x="63" y="68"/>
                  </a:moveTo>
                  <a:lnTo>
                    <a:pt x="0" y="33"/>
                  </a:lnTo>
                  <a:lnTo>
                    <a:pt x="60" y="0"/>
                  </a:lnTo>
                  <a:lnTo>
                    <a:pt x="122" y="35"/>
                  </a:lnTo>
                  <a:lnTo>
                    <a:pt x="63" y="68"/>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5" name="Freeform 125">
              <a:extLst>
                <a:ext uri="{FF2B5EF4-FFF2-40B4-BE49-F238E27FC236}">
                  <a16:creationId xmlns:a16="http://schemas.microsoft.com/office/drawing/2014/main" id="{06DCEEE8-7402-4379-9240-C79DB7F05AB3}"/>
                </a:ext>
              </a:extLst>
            </p:cNvPr>
            <p:cNvSpPr>
              <a:spLocks noChangeAspect="1"/>
            </p:cNvSpPr>
            <p:nvPr/>
          </p:nvSpPr>
          <p:spPr bwMode="auto">
            <a:xfrm>
              <a:off x="2287" y="2608"/>
              <a:ext cx="176" cy="108"/>
            </a:xfrm>
            <a:custGeom>
              <a:avLst/>
              <a:gdLst/>
              <a:ahLst/>
              <a:cxnLst>
                <a:cxn ang="0">
                  <a:pos x="60" y="66"/>
                </a:cxn>
                <a:cxn ang="0">
                  <a:pos x="0" y="33"/>
                </a:cxn>
                <a:cxn ang="0">
                  <a:pos x="58" y="0"/>
                </a:cxn>
                <a:cxn ang="0">
                  <a:pos x="119" y="33"/>
                </a:cxn>
                <a:cxn ang="0">
                  <a:pos x="60" y="66"/>
                </a:cxn>
              </a:cxnLst>
              <a:rect l="0" t="0" r="r" b="b"/>
              <a:pathLst>
                <a:path w="120" h="67">
                  <a:moveTo>
                    <a:pt x="60" y="66"/>
                  </a:moveTo>
                  <a:lnTo>
                    <a:pt x="0" y="33"/>
                  </a:lnTo>
                  <a:lnTo>
                    <a:pt x="58" y="0"/>
                  </a:lnTo>
                  <a:lnTo>
                    <a:pt x="119" y="33"/>
                  </a:lnTo>
                  <a:lnTo>
                    <a:pt x="60" y="66"/>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6" name="Freeform 126">
              <a:extLst>
                <a:ext uri="{FF2B5EF4-FFF2-40B4-BE49-F238E27FC236}">
                  <a16:creationId xmlns:a16="http://schemas.microsoft.com/office/drawing/2014/main" id="{63E996BB-79C5-4E33-8DE0-B5018FD09613}"/>
                </a:ext>
              </a:extLst>
            </p:cNvPr>
            <p:cNvSpPr>
              <a:spLocks noChangeAspect="1"/>
            </p:cNvSpPr>
            <p:nvPr/>
          </p:nvSpPr>
          <p:spPr bwMode="auto">
            <a:xfrm>
              <a:off x="2392" y="2674"/>
              <a:ext cx="180" cy="109"/>
            </a:xfrm>
            <a:custGeom>
              <a:avLst/>
              <a:gdLst/>
              <a:ahLst/>
              <a:cxnLst>
                <a:cxn ang="0">
                  <a:pos x="62" y="67"/>
                </a:cxn>
                <a:cxn ang="0">
                  <a:pos x="0" y="32"/>
                </a:cxn>
                <a:cxn ang="0">
                  <a:pos x="60" y="0"/>
                </a:cxn>
                <a:cxn ang="0">
                  <a:pos x="122" y="34"/>
                </a:cxn>
                <a:cxn ang="0">
                  <a:pos x="62" y="67"/>
                </a:cxn>
              </a:cxnLst>
              <a:rect l="0" t="0" r="r" b="b"/>
              <a:pathLst>
                <a:path w="123" h="68">
                  <a:moveTo>
                    <a:pt x="62" y="67"/>
                  </a:moveTo>
                  <a:lnTo>
                    <a:pt x="0" y="32"/>
                  </a:lnTo>
                  <a:lnTo>
                    <a:pt x="60" y="0"/>
                  </a:lnTo>
                  <a:lnTo>
                    <a:pt x="122" y="34"/>
                  </a:lnTo>
                  <a:lnTo>
                    <a:pt x="62" y="67"/>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7" name="Freeform 127">
              <a:extLst>
                <a:ext uri="{FF2B5EF4-FFF2-40B4-BE49-F238E27FC236}">
                  <a16:creationId xmlns:a16="http://schemas.microsoft.com/office/drawing/2014/main" id="{559D5E00-D163-43B0-A075-E8FE1B166060}"/>
                </a:ext>
              </a:extLst>
            </p:cNvPr>
            <p:cNvSpPr>
              <a:spLocks noChangeAspect="1"/>
            </p:cNvSpPr>
            <p:nvPr/>
          </p:nvSpPr>
          <p:spPr bwMode="auto">
            <a:xfrm>
              <a:off x="2498" y="2742"/>
              <a:ext cx="178" cy="109"/>
            </a:xfrm>
            <a:custGeom>
              <a:avLst/>
              <a:gdLst/>
              <a:ahLst/>
              <a:cxnLst>
                <a:cxn ang="0">
                  <a:pos x="62" y="67"/>
                </a:cxn>
                <a:cxn ang="0">
                  <a:pos x="0" y="32"/>
                </a:cxn>
                <a:cxn ang="0">
                  <a:pos x="59" y="0"/>
                </a:cxn>
                <a:cxn ang="0">
                  <a:pos x="121" y="34"/>
                </a:cxn>
                <a:cxn ang="0">
                  <a:pos x="62" y="67"/>
                </a:cxn>
              </a:cxnLst>
              <a:rect l="0" t="0" r="r" b="b"/>
              <a:pathLst>
                <a:path w="122" h="68">
                  <a:moveTo>
                    <a:pt x="62" y="67"/>
                  </a:moveTo>
                  <a:lnTo>
                    <a:pt x="0" y="32"/>
                  </a:lnTo>
                  <a:lnTo>
                    <a:pt x="59" y="0"/>
                  </a:lnTo>
                  <a:lnTo>
                    <a:pt x="121" y="34"/>
                  </a:lnTo>
                  <a:lnTo>
                    <a:pt x="62" y="67"/>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8" name="Freeform 128">
              <a:extLst>
                <a:ext uri="{FF2B5EF4-FFF2-40B4-BE49-F238E27FC236}">
                  <a16:creationId xmlns:a16="http://schemas.microsoft.com/office/drawing/2014/main" id="{56778DBA-90C4-4E48-9DB6-7EFA196424B6}"/>
                </a:ext>
              </a:extLst>
            </p:cNvPr>
            <p:cNvSpPr>
              <a:spLocks noChangeAspect="1"/>
            </p:cNvSpPr>
            <p:nvPr/>
          </p:nvSpPr>
          <p:spPr bwMode="auto">
            <a:xfrm>
              <a:off x="2603" y="2806"/>
              <a:ext cx="181" cy="109"/>
            </a:xfrm>
            <a:custGeom>
              <a:avLst/>
              <a:gdLst/>
              <a:ahLst/>
              <a:cxnLst>
                <a:cxn ang="0">
                  <a:pos x="63" y="67"/>
                </a:cxn>
                <a:cxn ang="0">
                  <a:pos x="0" y="32"/>
                </a:cxn>
                <a:cxn ang="0">
                  <a:pos x="60" y="0"/>
                </a:cxn>
                <a:cxn ang="0">
                  <a:pos x="123" y="34"/>
                </a:cxn>
                <a:cxn ang="0">
                  <a:pos x="63" y="67"/>
                </a:cxn>
              </a:cxnLst>
              <a:rect l="0" t="0" r="r" b="b"/>
              <a:pathLst>
                <a:path w="124" h="68">
                  <a:moveTo>
                    <a:pt x="63" y="67"/>
                  </a:moveTo>
                  <a:lnTo>
                    <a:pt x="0" y="32"/>
                  </a:lnTo>
                  <a:lnTo>
                    <a:pt x="60" y="0"/>
                  </a:lnTo>
                  <a:lnTo>
                    <a:pt x="123" y="34"/>
                  </a:lnTo>
                  <a:lnTo>
                    <a:pt x="63" y="67"/>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09" name="Freeform 129">
              <a:extLst>
                <a:ext uri="{FF2B5EF4-FFF2-40B4-BE49-F238E27FC236}">
                  <a16:creationId xmlns:a16="http://schemas.microsoft.com/office/drawing/2014/main" id="{8B1E23F6-7100-4BF8-8A9E-4B10479C2081}"/>
                </a:ext>
              </a:extLst>
            </p:cNvPr>
            <p:cNvSpPr>
              <a:spLocks noChangeAspect="1"/>
            </p:cNvSpPr>
            <p:nvPr/>
          </p:nvSpPr>
          <p:spPr bwMode="auto">
            <a:xfrm>
              <a:off x="2710" y="2872"/>
              <a:ext cx="176" cy="109"/>
            </a:xfrm>
            <a:custGeom>
              <a:avLst/>
              <a:gdLst/>
              <a:ahLst/>
              <a:cxnLst>
                <a:cxn ang="0">
                  <a:pos x="61" y="67"/>
                </a:cxn>
                <a:cxn ang="0">
                  <a:pos x="0" y="33"/>
                </a:cxn>
                <a:cxn ang="0">
                  <a:pos x="59" y="0"/>
                </a:cxn>
                <a:cxn ang="0">
                  <a:pos x="120" y="34"/>
                </a:cxn>
                <a:cxn ang="0">
                  <a:pos x="61" y="67"/>
                </a:cxn>
              </a:cxnLst>
              <a:rect l="0" t="0" r="r" b="b"/>
              <a:pathLst>
                <a:path w="121" h="68">
                  <a:moveTo>
                    <a:pt x="61" y="67"/>
                  </a:moveTo>
                  <a:lnTo>
                    <a:pt x="0" y="33"/>
                  </a:lnTo>
                  <a:lnTo>
                    <a:pt x="59" y="0"/>
                  </a:lnTo>
                  <a:lnTo>
                    <a:pt x="120" y="34"/>
                  </a:lnTo>
                  <a:lnTo>
                    <a:pt x="61" y="67"/>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10" name="Freeform 130">
              <a:extLst>
                <a:ext uri="{FF2B5EF4-FFF2-40B4-BE49-F238E27FC236}">
                  <a16:creationId xmlns:a16="http://schemas.microsoft.com/office/drawing/2014/main" id="{A6A936D7-4B91-4628-A61C-91F2485CE259}"/>
                </a:ext>
              </a:extLst>
            </p:cNvPr>
            <p:cNvSpPr>
              <a:spLocks noChangeAspect="1"/>
            </p:cNvSpPr>
            <p:nvPr/>
          </p:nvSpPr>
          <p:spPr bwMode="auto">
            <a:xfrm>
              <a:off x="2813" y="2936"/>
              <a:ext cx="182" cy="113"/>
            </a:xfrm>
            <a:custGeom>
              <a:avLst/>
              <a:gdLst/>
              <a:ahLst/>
              <a:cxnLst>
                <a:cxn ang="0">
                  <a:pos x="62" y="69"/>
                </a:cxn>
                <a:cxn ang="0">
                  <a:pos x="0" y="35"/>
                </a:cxn>
                <a:cxn ang="0">
                  <a:pos x="60" y="0"/>
                </a:cxn>
                <a:cxn ang="0">
                  <a:pos x="123" y="36"/>
                </a:cxn>
                <a:cxn ang="0">
                  <a:pos x="62" y="69"/>
                </a:cxn>
              </a:cxnLst>
              <a:rect l="0" t="0" r="r" b="b"/>
              <a:pathLst>
                <a:path w="124" h="70">
                  <a:moveTo>
                    <a:pt x="62" y="69"/>
                  </a:moveTo>
                  <a:lnTo>
                    <a:pt x="0" y="35"/>
                  </a:lnTo>
                  <a:lnTo>
                    <a:pt x="60" y="0"/>
                  </a:lnTo>
                  <a:lnTo>
                    <a:pt x="123" y="36"/>
                  </a:lnTo>
                  <a:lnTo>
                    <a:pt x="62" y="69"/>
                  </a:lnTo>
                </a:path>
              </a:pathLst>
            </a:custGeom>
            <a:solidFill>
              <a:srgbClr val="7D45FF"/>
            </a:solidFill>
            <a:ln w="127000" cap="rnd" cmpd="sng">
              <a:noFill/>
              <a:prstDash val="solid"/>
              <a:round/>
              <a:headEnd type="none" w="med" len="med"/>
              <a:tailEnd type="none" w="med" len="med"/>
            </a:ln>
            <a:effectLst/>
          </p:spPr>
          <p:txBody>
            <a:bodyPr/>
            <a:lstStyle/>
            <a:p>
              <a:endParaRPr lang="en-US" sz="2400" dirty="0"/>
            </a:p>
          </p:txBody>
        </p:sp>
        <p:sp>
          <p:nvSpPr>
            <p:cNvPr id="411" name="Freeform 131">
              <a:extLst>
                <a:ext uri="{FF2B5EF4-FFF2-40B4-BE49-F238E27FC236}">
                  <a16:creationId xmlns:a16="http://schemas.microsoft.com/office/drawing/2014/main" id="{07BABDA7-DF42-472A-8C3C-A7EDE832E928}"/>
                </a:ext>
              </a:extLst>
            </p:cNvPr>
            <p:cNvSpPr>
              <a:spLocks noChangeAspect="1"/>
            </p:cNvSpPr>
            <p:nvPr/>
          </p:nvSpPr>
          <p:spPr bwMode="auto">
            <a:xfrm>
              <a:off x="4246" y="1787"/>
              <a:ext cx="457" cy="367"/>
            </a:xfrm>
            <a:custGeom>
              <a:avLst/>
              <a:gdLst/>
              <a:ahLst/>
              <a:cxnLst>
                <a:cxn ang="0">
                  <a:pos x="135" y="227"/>
                </a:cxn>
                <a:cxn ang="0">
                  <a:pos x="53" y="182"/>
                </a:cxn>
                <a:cxn ang="0">
                  <a:pos x="153" y="133"/>
                </a:cxn>
                <a:cxn ang="0">
                  <a:pos x="0" y="45"/>
                </a:cxn>
                <a:cxn ang="0">
                  <a:pos x="78" y="0"/>
                </a:cxn>
                <a:cxn ang="0">
                  <a:pos x="312" y="133"/>
                </a:cxn>
                <a:cxn ang="0">
                  <a:pos x="135" y="227"/>
                </a:cxn>
              </a:cxnLst>
              <a:rect l="0" t="0" r="r" b="b"/>
              <a:pathLst>
                <a:path w="313" h="228">
                  <a:moveTo>
                    <a:pt x="135" y="227"/>
                  </a:moveTo>
                  <a:lnTo>
                    <a:pt x="53" y="182"/>
                  </a:lnTo>
                  <a:lnTo>
                    <a:pt x="153" y="133"/>
                  </a:lnTo>
                  <a:lnTo>
                    <a:pt x="0" y="45"/>
                  </a:lnTo>
                  <a:lnTo>
                    <a:pt x="78" y="0"/>
                  </a:lnTo>
                  <a:lnTo>
                    <a:pt x="312" y="133"/>
                  </a:lnTo>
                  <a:lnTo>
                    <a:pt x="135" y="227"/>
                  </a:lnTo>
                </a:path>
              </a:pathLst>
            </a:custGeom>
            <a:solidFill>
              <a:srgbClr val="EFCC00"/>
            </a:solidFill>
            <a:ln w="127000" cap="rnd" cmpd="sng">
              <a:noFill/>
              <a:prstDash val="solid"/>
              <a:round/>
              <a:headEnd type="none" w="med" len="med"/>
              <a:tailEnd type="none" w="med" len="med"/>
            </a:ln>
            <a:effectLst/>
          </p:spPr>
          <p:txBody>
            <a:bodyPr/>
            <a:lstStyle/>
            <a:p>
              <a:endParaRPr lang="en-US" sz="2400" dirty="0"/>
            </a:p>
          </p:txBody>
        </p:sp>
        <p:sp>
          <p:nvSpPr>
            <p:cNvPr id="412" name="Freeform 132">
              <a:extLst>
                <a:ext uri="{FF2B5EF4-FFF2-40B4-BE49-F238E27FC236}">
                  <a16:creationId xmlns:a16="http://schemas.microsoft.com/office/drawing/2014/main" id="{DC9E478B-17BA-423E-9A3C-1A4295179A2B}"/>
                </a:ext>
              </a:extLst>
            </p:cNvPr>
            <p:cNvSpPr>
              <a:spLocks noChangeAspect="1"/>
            </p:cNvSpPr>
            <p:nvPr/>
          </p:nvSpPr>
          <p:spPr bwMode="auto">
            <a:xfrm>
              <a:off x="4246" y="1725"/>
              <a:ext cx="457" cy="366"/>
            </a:xfrm>
            <a:custGeom>
              <a:avLst/>
              <a:gdLst/>
              <a:ahLst/>
              <a:cxnLst>
                <a:cxn ang="0">
                  <a:pos x="135" y="227"/>
                </a:cxn>
                <a:cxn ang="0">
                  <a:pos x="53" y="182"/>
                </a:cxn>
                <a:cxn ang="0">
                  <a:pos x="153" y="133"/>
                </a:cxn>
                <a:cxn ang="0">
                  <a:pos x="0" y="45"/>
                </a:cxn>
                <a:cxn ang="0">
                  <a:pos x="78" y="0"/>
                </a:cxn>
                <a:cxn ang="0">
                  <a:pos x="312" y="133"/>
                </a:cxn>
                <a:cxn ang="0">
                  <a:pos x="135" y="227"/>
                </a:cxn>
              </a:cxnLst>
              <a:rect l="0" t="0" r="r" b="b"/>
              <a:pathLst>
                <a:path w="313" h="228">
                  <a:moveTo>
                    <a:pt x="135" y="227"/>
                  </a:moveTo>
                  <a:lnTo>
                    <a:pt x="53" y="182"/>
                  </a:lnTo>
                  <a:lnTo>
                    <a:pt x="153" y="133"/>
                  </a:lnTo>
                  <a:lnTo>
                    <a:pt x="0" y="45"/>
                  </a:lnTo>
                  <a:lnTo>
                    <a:pt x="78" y="0"/>
                  </a:lnTo>
                  <a:lnTo>
                    <a:pt x="312" y="133"/>
                  </a:lnTo>
                  <a:lnTo>
                    <a:pt x="135" y="227"/>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413" name="Freeform 133">
              <a:extLst>
                <a:ext uri="{FF2B5EF4-FFF2-40B4-BE49-F238E27FC236}">
                  <a16:creationId xmlns:a16="http://schemas.microsoft.com/office/drawing/2014/main" id="{CEF2FC16-193B-419E-BCA4-47E363FB755A}"/>
                </a:ext>
              </a:extLst>
            </p:cNvPr>
            <p:cNvSpPr>
              <a:spLocks noChangeAspect="1"/>
            </p:cNvSpPr>
            <p:nvPr/>
          </p:nvSpPr>
          <p:spPr bwMode="auto">
            <a:xfrm>
              <a:off x="4411" y="1987"/>
              <a:ext cx="102" cy="62"/>
            </a:xfrm>
            <a:custGeom>
              <a:avLst/>
              <a:gdLst/>
              <a:ahLst/>
              <a:cxnLst>
                <a:cxn ang="0">
                  <a:pos x="34" y="38"/>
                </a:cxn>
                <a:cxn ang="0">
                  <a:pos x="69" y="19"/>
                </a:cxn>
                <a:cxn ang="0">
                  <a:pos x="34" y="0"/>
                </a:cxn>
                <a:cxn ang="0">
                  <a:pos x="0" y="19"/>
                </a:cxn>
                <a:cxn ang="0">
                  <a:pos x="34" y="38"/>
                </a:cxn>
              </a:cxnLst>
              <a:rect l="0" t="0" r="r" b="b"/>
              <a:pathLst>
                <a:path w="70" h="39">
                  <a:moveTo>
                    <a:pt x="34" y="38"/>
                  </a:moveTo>
                  <a:lnTo>
                    <a:pt x="69" y="19"/>
                  </a:lnTo>
                  <a:lnTo>
                    <a:pt x="34" y="0"/>
                  </a:lnTo>
                  <a:lnTo>
                    <a:pt x="0" y="19"/>
                  </a:lnTo>
                  <a:lnTo>
                    <a:pt x="34"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14" name="Freeform 134">
              <a:extLst>
                <a:ext uri="{FF2B5EF4-FFF2-40B4-BE49-F238E27FC236}">
                  <a16:creationId xmlns:a16="http://schemas.microsoft.com/office/drawing/2014/main" id="{FE17DF78-CE96-4B54-AF50-EEF85B25E7B5}"/>
                </a:ext>
              </a:extLst>
            </p:cNvPr>
            <p:cNvSpPr>
              <a:spLocks noChangeAspect="1"/>
            </p:cNvSpPr>
            <p:nvPr/>
          </p:nvSpPr>
          <p:spPr bwMode="auto">
            <a:xfrm>
              <a:off x="4312" y="1757"/>
              <a:ext cx="102" cy="61"/>
            </a:xfrm>
            <a:custGeom>
              <a:avLst/>
              <a:gdLst/>
              <a:ahLst/>
              <a:cxnLst>
                <a:cxn ang="0">
                  <a:pos x="34" y="37"/>
                </a:cxn>
                <a:cxn ang="0">
                  <a:pos x="69" y="19"/>
                </a:cxn>
                <a:cxn ang="0">
                  <a:pos x="34" y="0"/>
                </a:cxn>
                <a:cxn ang="0">
                  <a:pos x="0" y="19"/>
                </a:cxn>
                <a:cxn ang="0">
                  <a:pos x="34" y="37"/>
                </a:cxn>
              </a:cxnLst>
              <a:rect l="0" t="0" r="r" b="b"/>
              <a:pathLst>
                <a:path w="70" h="38">
                  <a:moveTo>
                    <a:pt x="34" y="37"/>
                  </a:moveTo>
                  <a:lnTo>
                    <a:pt x="69" y="19"/>
                  </a:lnTo>
                  <a:lnTo>
                    <a:pt x="34" y="0"/>
                  </a:lnTo>
                  <a:lnTo>
                    <a:pt x="0" y="19"/>
                  </a:lnTo>
                  <a:lnTo>
                    <a:pt x="34" y="37"/>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15" name="Freeform 135">
              <a:extLst>
                <a:ext uri="{FF2B5EF4-FFF2-40B4-BE49-F238E27FC236}">
                  <a16:creationId xmlns:a16="http://schemas.microsoft.com/office/drawing/2014/main" id="{87AD03F9-B29E-4BA7-A683-516310CA52A0}"/>
                </a:ext>
              </a:extLst>
            </p:cNvPr>
            <p:cNvSpPr>
              <a:spLocks noChangeAspect="1"/>
            </p:cNvSpPr>
            <p:nvPr/>
          </p:nvSpPr>
          <p:spPr bwMode="auto">
            <a:xfrm>
              <a:off x="1898" y="2769"/>
              <a:ext cx="459" cy="365"/>
            </a:xfrm>
            <a:custGeom>
              <a:avLst/>
              <a:gdLst/>
              <a:ahLst/>
              <a:cxnLst>
                <a:cxn ang="0">
                  <a:pos x="135" y="226"/>
                </a:cxn>
                <a:cxn ang="0">
                  <a:pos x="53" y="180"/>
                </a:cxn>
                <a:cxn ang="0">
                  <a:pos x="153" y="132"/>
                </a:cxn>
                <a:cxn ang="0">
                  <a:pos x="0" y="44"/>
                </a:cxn>
                <a:cxn ang="0">
                  <a:pos x="78" y="0"/>
                </a:cxn>
                <a:cxn ang="0">
                  <a:pos x="313" y="132"/>
                </a:cxn>
                <a:cxn ang="0">
                  <a:pos x="135" y="226"/>
                </a:cxn>
              </a:cxnLst>
              <a:rect l="0" t="0" r="r" b="b"/>
              <a:pathLst>
                <a:path w="314" h="227">
                  <a:moveTo>
                    <a:pt x="135" y="226"/>
                  </a:moveTo>
                  <a:lnTo>
                    <a:pt x="53" y="180"/>
                  </a:lnTo>
                  <a:lnTo>
                    <a:pt x="153" y="132"/>
                  </a:lnTo>
                  <a:lnTo>
                    <a:pt x="0" y="44"/>
                  </a:lnTo>
                  <a:lnTo>
                    <a:pt x="78" y="0"/>
                  </a:lnTo>
                  <a:lnTo>
                    <a:pt x="313" y="132"/>
                  </a:lnTo>
                  <a:lnTo>
                    <a:pt x="135" y="226"/>
                  </a:lnTo>
                </a:path>
              </a:pathLst>
            </a:custGeom>
            <a:solidFill>
              <a:srgbClr val="A38CB6"/>
            </a:solidFill>
            <a:ln w="127000" cap="rnd" cmpd="sng">
              <a:noFill/>
              <a:prstDash val="solid"/>
              <a:round/>
              <a:headEnd type="none" w="med" len="med"/>
              <a:tailEnd type="none" w="med" len="med"/>
            </a:ln>
            <a:effectLst/>
          </p:spPr>
          <p:txBody>
            <a:bodyPr/>
            <a:lstStyle/>
            <a:p>
              <a:endParaRPr lang="en-US" sz="2400" dirty="0"/>
            </a:p>
          </p:txBody>
        </p:sp>
        <p:sp>
          <p:nvSpPr>
            <p:cNvPr id="416" name="Freeform 136">
              <a:extLst>
                <a:ext uri="{FF2B5EF4-FFF2-40B4-BE49-F238E27FC236}">
                  <a16:creationId xmlns:a16="http://schemas.microsoft.com/office/drawing/2014/main" id="{BE5BC7F4-6D9C-4EA2-A521-D7B4B8D31E32}"/>
                </a:ext>
              </a:extLst>
            </p:cNvPr>
            <p:cNvSpPr>
              <a:spLocks noChangeAspect="1"/>
            </p:cNvSpPr>
            <p:nvPr/>
          </p:nvSpPr>
          <p:spPr bwMode="auto">
            <a:xfrm>
              <a:off x="1898" y="2706"/>
              <a:ext cx="459" cy="365"/>
            </a:xfrm>
            <a:custGeom>
              <a:avLst/>
              <a:gdLst/>
              <a:ahLst/>
              <a:cxnLst>
                <a:cxn ang="0">
                  <a:pos x="135" y="226"/>
                </a:cxn>
                <a:cxn ang="0">
                  <a:pos x="53" y="180"/>
                </a:cxn>
                <a:cxn ang="0">
                  <a:pos x="153" y="131"/>
                </a:cxn>
                <a:cxn ang="0">
                  <a:pos x="0" y="44"/>
                </a:cxn>
                <a:cxn ang="0">
                  <a:pos x="78" y="0"/>
                </a:cxn>
                <a:cxn ang="0">
                  <a:pos x="313" y="132"/>
                </a:cxn>
                <a:cxn ang="0">
                  <a:pos x="135" y="226"/>
                </a:cxn>
              </a:cxnLst>
              <a:rect l="0" t="0" r="r" b="b"/>
              <a:pathLst>
                <a:path w="314" h="227">
                  <a:moveTo>
                    <a:pt x="135" y="226"/>
                  </a:moveTo>
                  <a:lnTo>
                    <a:pt x="53" y="180"/>
                  </a:lnTo>
                  <a:lnTo>
                    <a:pt x="153" y="131"/>
                  </a:lnTo>
                  <a:lnTo>
                    <a:pt x="0" y="44"/>
                  </a:lnTo>
                  <a:lnTo>
                    <a:pt x="78" y="0"/>
                  </a:lnTo>
                  <a:lnTo>
                    <a:pt x="313" y="132"/>
                  </a:lnTo>
                  <a:lnTo>
                    <a:pt x="135" y="226"/>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417" name="Freeform 137">
              <a:extLst>
                <a:ext uri="{FF2B5EF4-FFF2-40B4-BE49-F238E27FC236}">
                  <a16:creationId xmlns:a16="http://schemas.microsoft.com/office/drawing/2014/main" id="{A7D5E806-E0E5-4F27-8957-639ECED67D90}"/>
                </a:ext>
              </a:extLst>
            </p:cNvPr>
            <p:cNvSpPr>
              <a:spLocks noChangeAspect="1"/>
            </p:cNvSpPr>
            <p:nvPr/>
          </p:nvSpPr>
          <p:spPr bwMode="auto">
            <a:xfrm>
              <a:off x="2064" y="2970"/>
              <a:ext cx="103" cy="59"/>
            </a:xfrm>
            <a:custGeom>
              <a:avLst/>
              <a:gdLst/>
              <a:ahLst/>
              <a:cxnLst>
                <a:cxn ang="0">
                  <a:pos x="35" y="36"/>
                </a:cxn>
                <a:cxn ang="0">
                  <a:pos x="70" y="18"/>
                </a:cxn>
                <a:cxn ang="0">
                  <a:pos x="35" y="0"/>
                </a:cxn>
                <a:cxn ang="0">
                  <a:pos x="0" y="18"/>
                </a:cxn>
                <a:cxn ang="0">
                  <a:pos x="35" y="36"/>
                </a:cxn>
              </a:cxnLst>
              <a:rect l="0" t="0" r="r" b="b"/>
              <a:pathLst>
                <a:path w="71" h="37">
                  <a:moveTo>
                    <a:pt x="35" y="36"/>
                  </a:moveTo>
                  <a:lnTo>
                    <a:pt x="70" y="18"/>
                  </a:lnTo>
                  <a:lnTo>
                    <a:pt x="35" y="0"/>
                  </a:lnTo>
                  <a:lnTo>
                    <a:pt x="0" y="18"/>
                  </a:lnTo>
                  <a:lnTo>
                    <a:pt x="35" y="36"/>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18" name="Freeform 138">
              <a:extLst>
                <a:ext uri="{FF2B5EF4-FFF2-40B4-BE49-F238E27FC236}">
                  <a16:creationId xmlns:a16="http://schemas.microsoft.com/office/drawing/2014/main" id="{4AF60B0B-CA0D-413B-B518-62E3CA561474}"/>
                </a:ext>
              </a:extLst>
            </p:cNvPr>
            <p:cNvSpPr>
              <a:spLocks noChangeAspect="1"/>
            </p:cNvSpPr>
            <p:nvPr/>
          </p:nvSpPr>
          <p:spPr bwMode="auto">
            <a:xfrm>
              <a:off x="1963" y="2738"/>
              <a:ext cx="103" cy="63"/>
            </a:xfrm>
            <a:custGeom>
              <a:avLst/>
              <a:gdLst/>
              <a:ahLst/>
              <a:cxnLst>
                <a:cxn ang="0">
                  <a:pos x="34" y="38"/>
                </a:cxn>
                <a:cxn ang="0">
                  <a:pos x="70" y="19"/>
                </a:cxn>
                <a:cxn ang="0">
                  <a:pos x="34" y="0"/>
                </a:cxn>
                <a:cxn ang="0">
                  <a:pos x="0" y="19"/>
                </a:cxn>
                <a:cxn ang="0">
                  <a:pos x="34" y="38"/>
                </a:cxn>
              </a:cxnLst>
              <a:rect l="0" t="0" r="r" b="b"/>
              <a:pathLst>
                <a:path w="71" h="39">
                  <a:moveTo>
                    <a:pt x="34" y="38"/>
                  </a:moveTo>
                  <a:lnTo>
                    <a:pt x="70" y="19"/>
                  </a:lnTo>
                  <a:lnTo>
                    <a:pt x="34" y="0"/>
                  </a:lnTo>
                  <a:lnTo>
                    <a:pt x="0" y="19"/>
                  </a:lnTo>
                  <a:lnTo>
                    <a:pt x="34"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19" name="Freeform 139">
              <a:extLst>
                <a:ext uri="{FF2B5EF4-FFF2-40B4-BE49-F238E27FC236}">
                  <a16:creationId xmlns:a16="http://schemas.microsoft.com/office/drawing/2014/main" id="{8335851F-24A3-42F4-9D79-942EDF46E16F}"/>
                </a:ext>
              </a:extLst>
            </p:cNvPr>
            <p:cNvSpPr>
              <a:spLocks noChangeAspect="1"/>
            </p:cNvSpPr>
            <p:nvPr/>
          </p:nvSpPr>
          <p:spPr bwMode="auto">
            <a:xfrm>
              <a:off x="3242" y="1609"/>
              <a:ext cx="39" cy="40"/>
            </a:xfrm>
            <a:custGeom>
              <a:avLst/>
              <a:gdLst/>
              <a:ahLst/>
              <a:cxnLst>
                <a:cxn ang="0">
                  <a:pos x="13" y="24"/>
                </a:cxn>
                <a:cxn ang="0">
                  <a:pos x="18" y="24"/>
                </a:cxn>
                <a:cxn ang="0">
                  <a:pos x="23" y="21"/>
                </a:cxn>
                <a:cxn ang="0">
                  <a:pos x="25" y="16"/>
                </a:cxn>
                <a:cxn ang="0">
                  <a:pos x="26" y="13"/>
                </a:cxn>
                <a:cxn ang="0">
                  <a:pos x="25" y="8"/>
                </a:cxn>
                <a:cxn ang="0">
                  <a:pos x="23" y="4"/>
                </a:cxn>
                <a:cxn ang="0">
                  <a:pos x="18" y="1"/>
                </a:cxn>
                <a:cxn ang="0">
                  <a:pos x="13" y="0"/>
                </a:cxn>
                <a:cxn ang="0">
                  <a:pos x="8" y="1"/>
                </a:cxn>
                <a:cxn ang="0">
                  <a:pos x="5" y="4"/>
                </a:cxn>
                <a:cxn ang="0">
                  <a:pos x="2" y="8"/>
                </a:cxn>
                <a:cxn ang="0">
                  <a:pos x="0" y="13"/>
                </a:cxn>
                <a:cxn ang="0">
                  <a:pos x="2" y="16"/>
                </a:cxn>
                <a:cxn ang="0">
                  <a:pos x="5" y="21"/>
                </a:cxn>
                <a:cxn ang="0">
                  <a:pos x="8" y="24"/>
                </a:cxn>
                <a:cxn ang="0">
                  <a:pos x="13" y="24"/>
                </a:cxn>
              </a:cxnLst>
              <a:rect l="0" t="0" r="r" b="b"/>
              <a:pathLst>
                <a:path w="27" h="25">
                  <a:moveTo>
                    <a:pt x="13" y="24"/>
                  </a:moveTo>
                  <a:lnTo>
                    <a:pt x="18" y="24"/>
                  </a:lnTo>
                  <a:lnTo>
                    <a:pt x="23" y="21"/>
                  </a:lnTo>
                  <a:lnTo>
                    <a:pt x="25" y="16"/>
                  </a:lnTo>
                  <a:lnTo>
                    <a:pt x="26" y="13"/>
                  </a:lnTo>
                  <a:lnTo>
                    <a:pt x="25" y="8"/>
                  </a:lnTo>
                  <a:lnTo>
                    <a:pt x="23" y="4"/>
                  </a:lnTo>
                  <a:lnTo>
                    <a:pt x="18" y="1"/>
                  </a:lnTo>
                  <a:lnTo>
                    <a:pt x="13" y="0"/>
                  </a:lnTo>
                  <a:lnTo>
                    <a:pt x="8" y="1"/>
                  </a:lnTo>
                  <a:lnTo>
                    <a:pt x="5" y="4"/>
                  </a:lnTo>
                  <a:lnTo>
                    <a:pt x="2" y="8"/>
                  </a:lnTo>
                  <a:lnTo>
                    <a:pt x="0" y="13"/>
                  </a:lnTo>
                  <a:lnTo>
                    <a:pt x="2" y="16"/>
                  </a:lnTo>
                  <a:lnTo>
                    <a:pt x="5" y="21"/>
                  </a:lnTo>
                  <a:lnTo>
                    <a:pt x="8" y="24"/>
                  </a:lnTo>
                  <a:lnTo>
                    <a:pt x="13" y="2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0" name="Freeform 140">
              <a:extLst>
                <a:ext uri="{FF2B5EF4-FFF2-40B4-BE49-F238E27FC236}">
                  <a16:creationId xmlns:a16="http://schemas.microsoft.com/office/drawing/2014/main" id="{D2A47FD5-FC4D-4128-A2AF-4E7B6D4C2456}"/>
                </a:ext>
              </a:extLst>
            </p:cNvPr>
            <p:cNvSpPr>
              <a:spLocks noChangeAspect="1"/>
            </p:cNvSpPr>
            <p:nvPr/>
          </p:nvSpPr>
          <p:spPr bwMode="auto">
            <a:xfrm>
              <a:off x="3230" y="1652"/>
              <a:ext cx="64" cy="70"/>
            </a:xfrm>
            <a:custGeom>
              <a:avLst/>
              <a:gdLst/>
              <a:ahLst/>
              <a:cxnLst>
                <a:cxn ang="0">
                  <a:pos x="22" y="42"/>
                </a:cxn>
                <a:cxn ang="0">
                  <a:pos x="30" y="40"/>
                </a:cxn>
                <a:cxn ang="0">
                  <a:pos x="37" y="36"/>
                </a:cxn>
                <a:cxn ang="0">
                  <a:pos x="41" y="29"/>
                </a:cxn>
                <a:cxn ang="0">
                  <a:pos x="43" y="21"/>
                </a:cxn>
                <a:cxn ang="0">
                  <a:pos x="41" y="13"/>
                </a:cxn>
                <a:cxn ang="0">
                  <a:pos x="37" y="6"/>
                </a:cxn>
                <a:cxn ang="0">
                  <a:pos x="30" y="1"/>
                </a:cxn>
                <a:cxn ang="0">
                  <a:pos x="22" y="0"/>
                </a:cxn>
                <a:cxn ang="0">
                  <a:pos x="13" y="1"/>
                </a:cxn>
                <a:cxn ang="0">
                  <a:pos x="6" y="6"/>
                </a:cxn>
                <a:cxn ang="0">
                  <a:pos x="2" y="13"/>
                </a:cxn>
                <a:cxn ang="0">
                  <a:pos x="0" y="21"/>
                </a:cxn>
                <a:cxn ang="0">
                  <a:pos x="2" y="29"/>
                </a:cxn>
                <a:cxn ang="0">
                  <a:pos x="6" y="36"/>
                </a:cxn>
                <a:cxn ang="0">
                  <a:pos x="13" y="40"/>
                </a:cxn>
                <a:cxn ang="0">
                  <a:pos x="22" y="42"/>
                </a:cxn>
              </a:cxnLst>
              <a:rect l="0" t="0" r="r" b="b"/>
              <a:pathLst>
                <a:path w="44" h="43">
                  <a:moveTo>
                    <a:pt x="22" y="42"/>
                  </a:moveTo>
                  <a:lnTo>
                    <a:pt x="30" y="40"/>
                  </a:lnTo>
                  <a:lnTo>
                    <a:pt x="37" y="36"/>
                  </a:lnTo>
                  <a:lnTo>
                    <a:pt x="41" y="29"/>
                  </a:lnTo>
                  <a:lnTo>
                    <a:pt x="43" y="21"/>
                  </a:lnTo>
                  <a:lnTo>
                    <a:pt x="41" y="13"/>
                  </a:lnTo>
                  <a:lnTo>
                    <a:pt x="37" y="6"/>
                  </a:lnTo>
                  <a:lnTo>
                    <a:pt x="30" y="1"/>
                  </a:lnTo>
                  <a:lnTo>
                    <a:pt x="22" y="0"/>
                  </a:lnTo>
                  <a:lnTo>
                    <a:pt x="13" y="1"/>
                  </a:lnTo>
                  <a:lnTo>
                    <a:pt x="6" y="6"/>
                  </a:lnTo>
                  <a:lnTo>
                    <a:pt x="2" y="13"/>
                  </a:lnTo>
                  <a:lnTo>
                    <a:pt x="0" y="21"/>
                  </a:lnTo>
                  <a:lnTo>
                    <a:pt x="2" y="29"/>
                  </a:lnTo>
                  <a:lnTo>
                    <a:pt x="6" y="36"/>
                  </a:lnTo>
                  <a:lnTo>
                    <a:pt x="13"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1" name="Freeform 141">
              <a:extLst>
                <a:ext uri="{FF2B5EF4-FFF2-40B4-BE49-F238E27FC236}">
                  <a16:creationId xmlns:a16="http://schemas.microsoft.com/office/drawing/2014/main" id="{A21E1D08-D636-44EA-B536-0B0E9D774EFA}"/>
                </a:ext>
              </a:extLst>
            </p:cNvPr>
            <p:cNvSpPr>
              <a:spLocks noChangeAspect="1"/>
            </p:cNvSpPr>
            <p:nvPr/>
          </p:nvSpPr>
          <p:spPr bwMode="auto">
            <a:xfrm>
              <a:off x="3230" y="1691"/>
              <a:ext cx="64" cy="48"/>
            </a:xfrm>
            <a:custGeom>
              <a:avLst/>
              <a:gdLst/>
              <a:ahLst/>
              <a:cxnLst>
                <a:cxn ang="0">
                  <a:pos x="43" y="0"/>
                </a:cxn>
                <a:cxn ang="0">
                  <a:pos x="43" y="29"/>
                </a:cxn>
                <a:cxn ang="0">
                  <a:pos x="0" y="29"/>
                </a:cxn>
                <a:cxn ang="0">
                  <a:pos x="0" y="0"/>
                </a:cxn>
                <a:cxn ang="0">
                  <a:pos x="43" y="0"/>
                </a:cxn>
              </a:cxnLst>
              <a:rect l="0" t="0" r="r" b="b"/>
              <a:pathLst>
                <a:path w="44" h="30">
                  <a:moveTo>
                    <a:pt x="43" y="0"/>
                  </a:moveTo>
                  <a:lnTo>
                    <a:pt x="43" y="29"/>
                  </a:lnTo>
                  <a:lnTo>
                    <a:pt x="0" y="29"/>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2" name="Freeform 142">
              <a:extLst>
                <a:ext uri="{FF2B5EF4-FFF2-40B4-BE49-F238E27FC236}">
                  <a16:creationId xmlns:a16="http://schemas.microsoft.com/office/drawing/2014/main" id="{51498ECC-6E3E-4F07-B003-C4D317B1A81C}"/>
                </a:ext>
              </a:extLst>
            </p:cNvPr>
            <p:cNvSpPr>
              <a:spLocks noChangeAspect="1"/>
            </p:cNvSpPr>
            <p:nvPr/>
          </p:nvSpPr>
          <p:spPr bwMode="auto">
            <a:xfrm>
              <a:off x="3246" y="1731"/>
              <a:ext cx="34" cy="108"/>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3" name="Freeform 143">
              <a:extLst>
                <a:ext uri="{FF2B5EF4-FFF2-40B4-BE49-F238E27FC236}">
                  <a16:creationId xmlns:a16="http://schemas.microsoft.com/office/drawing/2014/main" id="{04B7D14F-A6C0-4FA5-AEF4-99BB8B51515E}"/>
                </a:ext>
              </a:extLst>
            </p:cNvPr>
            <p:cNvSpPr>
              <a:spLocks noChangeAspect="1"/>
            </p:cNvSpPr>
            <p:nvPr/>
          </p:nvSpPr>
          <p:spPr bwMode="auto">
            <a:xfrm>
              <a:off x="3417" y="1820"/>
              <a:ext cx="21" cy="24"/>
            </a:xfrm>
            <a:custGeom>
              <a:avLst/>
              <a:gdLst/>
              <a:ahLst/>
              <a:cxnLst>
                <a:cxn ang="0">
                  <a:pos x="7" y="0"/>
                </a:cxn>
                <a:cxn ang="0">
                  <a:pos x="4" y="0"/>
                </a:cxn>
                <a:cxn ang="0">
                  <a:pos x="2" y="1"/>
                </a:cxn>
                <a:cxn ang="0">
                  <a:pos x="1" y="4"/>
                </a:cxn>
                <a:cxn ang="0">
                  <a:pos x="0" y="7"/>
                </a:cxn>
                <a:cxn ang="0">
                  <a:pos x="1" y="10"/>
                </a:cxn>
                <a:cxn ang="0">
                  <a:pos x="2" y="12"/>
                </a:cxn>
                <a:cxn ang="0">
                  <a:pos x="4" y="14"/>
                </a:cxn>
                <a:cxn ang="0">
                  <a:pos x="7" y="14"/>
                </a:cxn>
                <a:cxn ang="0">
                  <a:pos x="9" y="14"/>
                </a:cxn>
                <a:cxn ang="0">
                  <a:pos x="11" y="12"/>
                </a:cxn>
                <a:cxn ang="0">
                  <a:pos x="12" y="10"/>
                </a:cxn>
                <a:cxn ang="0">
                  <a:pos x="13" y="7"/>
                </a:cxn>
                <a:cxn ang="0">
                  <a:pos x="12" y="4"/>
                </a:cxn>
                <a:cxn ang="0">
                  <a:pos x="11" y="1"/>
                </a:cxn>
                <a:cxn ang="0">
                  <a:pos x="9" y="0"/>
                </a:cxn>
                <a:cxn ang="0">
                  <a:pos x="7" y="0"/>
                </a:cxn>
              </a:cxnLst>
              <a:rect l="0" t="0" r="r" b="b"/>
              <a:pathLst>
                <a:path w="14" h="15">
                  <a:moveTo>
                    <a:pt x="7" y="0"/>
                  </a:moveTo>
                  <a:lnTo>
                    <a:pt x="4" y="0"/>
                  </a:lnTo>
                  <a:lnTo>
                    <a:pt x="2" y="1"/>
                  </a:lnTo>
                  <a:lnTo>
                    <a:pt x="1" y="4"/>
                  </a:lnTo>
                  <a:lnTo>
                    <a:pt x="0" y="7"/>
                  </a:lnTo>
                  <a:lnTo>
                    <a:pt x="1" y="10"/>
                  </a:lnTo>
                  <a:lnTo>
                    <a:pt x="2" y="12"/>
                  </a:lnTo>
                  <a:lnTo>
                    <a:pt x="4" y="14"/>
                  </a:lnTo>
                  <a:lnTo>
                    <a:pt x="7" y="14"/>
                  </a:lnTo>
                  <a:lnTo>
                    <a:pt x="9" y="14"/>
                  </a:lnTo>
                  <a:lnTo>
                    <a:pt x="11" y="12"/>
                  </a:lnTo>
                  <a:lnTo>
                    <a:pt x="12" y="10"/>
                  </a:lnTo>
                  <a:lnTo>
                    <a:pt x="13" y="7"/>
                  </a:lnTo>
                  <a:lnTo>
                    <a:pt x="12" y="4"/>
                  </a:lnTo>
                  <a:lnTo>
                    <a:pt x="11" y="1"/>
                  </a:lnTo>
                  <a:lnTo>
                    <a:pt x="9" y="0"/>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4" name="Freeform 144">
              <a:extLst>
                <a:ext uri="{FF2B5EF4-FFF2-40B4-BE49-F238E27FC236}">
                  <a16:creationId xmlns:a16="http://schemas.microsoft.com/office/drawing/2014/main" id="{03B1425B-595B-4B3A-8B56-A498E033F214}"/>
                </a:ext>
              </a:extLst>
            </p:cNvPr>
            <p:cNvSpPr>
              <a:spLocks noChangeAspect="1"/>
            </p:cNvSpPr>
            <p:nvPr/>
          </p:nvSpPr>
          <p:spPr bwMode="auto">
            <a:xfrm>
              <a:off x="3348" y="1820"/>
              <a:ext cx="21" cy="24"/>
            </a:xfrm>
            <a:custGeom>
              <a:avLst/>
              <a:gdLst/>
              <a:ahLst/>
              <a:cxnLst>
                <a:cxn ang="0">
                  <a:pos x="7" y="0"/>
                </a:cxn>
                <a:cxn ang="0">
                  <a:pos x="4" y="0"/>
                </a:cxn>
                <a:cxn ang="0">
                  <a:pos x="2" y="1"/>
                </a:cxn>
                <a:cxn ang="0">
                  <a:pos x="0" y="4"/>
                </a:cxn>
                <a:cxn ang="0">
                  <a:pos x="0" y="7"/>
                </a:cxn>
                <a:cxn ang="0">
                  <a:pos x="0" y="10"/>
                </a:cxn>
                <a:cxn ang="0">
                  <a:pos x="2" y="12"/>
                </a:cxn>
                <a:cxn ang="0">
                  <a:pos x="4" y="14"/>
                </a:cxn>
                <a:cxn ang="0">
                  <a:pos x="7" y="14"/>
                </a:cxn>
                <a:cxn ang="0">
                  <a:pos x="9" y="14"/>
                </a:cxn>
                <a:cxn ang="0">
                  <a:pos x="11" y="12"/>
                </a:cxn>
                <a:cxn ang="0">
                  <a:pos x="12" y="10"/>
                </a:cxn>
                <a:cxn ang="0">
                  <a:pos x="13" y="7"/>
                </a:cxn>
                <a:cxn ang="0">
                  <a:pos x="12" y="4"/>
                </a:cxn>
                <a:cxn ang="0">
                  <a:pos x="11" y="1"/>
                </a:cxn>
                <a:cxn ang="0">
                  <a:pos x="9" y="0"/>
                </a:cxn>
                <a:cxn ang="0">
                  <a:pos x="7" y="0"/>
                </a:cxn>
              </a:cxnLst>
              <a:rect l="0" t="0" r="r" b="b"/>
              <a:pathLst>
                <a:path w="14" h="15">
                  <a:moveTo>
                    <a:pt x="7" y="0"/>
                  </a:moveTo>
                  <a:lnTo>
                    <a:pt x="4" y="0"/>
                  </a:lnTo>
                  <a:lnTo>
                    <a:pt x="2" y="1"/>
                  </a:lnTo>
                  <a:lnTo>
                    <a:pt x="0" y="4"/>
                  </a:lnTo>
                  <a:lnTo>
                    <a:pt x="0" y="7"/>
                  </a:lnTo>
                  <a:lnTo>
                    <a:pt x="0" y="10"/>
                  </a:lnTo>
                  <a:lnTo>
                    <a:pt x="2" y="12"/>
                  </a:lnTo>
                  <a:lnTo>
                    <a:pt x="4" y="14"/>
                  </a:lnTo>
                  <a:lnTo>
                    <a:pt x="7" y="14"/>
                  </a:lnTo>
                  <a:lnTo>
                    <a:pt x="9" y="14"/>
                  </a:lnTo>
                  <a:lnTo>
                    <a:pt x="11" y="12"/>
                  </a:lnTo>
                  <a:lnTo>
                    <a:pt x="12" y="10"/>
                  </a:lnTo>
                  <a:lnTo>
                    <a:pt x="13" y="7"/>
                  </a:lnTo>
                  <a:lnTo>
                    <a:pt x="12" y="4"/>
                  </a:lnTo>
                  <a:lnTo>
                    <a:pt x="11" y="1"/>
                  </a:lnTo>
                  <a:lnTo>
                    <a:pt x="9" y="0"/>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5" name="Freeform 145">
              <a:extLst>
                <a:ext uri="{FF2B5EF4-FFF2-40B4-BE49-F238E27FC236}">
                  <a16:creationId xmlns:a16="http://schemas.microsoft.com/office/drawing/2014/main" id="{D4133973-2EF1-4899-AE8E-39F1B37A0D46}"/>
                </a:ext>
              </a:extLst>
            </p:cNvPr>
            <p:cNvSpPr>
              <a:spLocks noChangeAspect="1"/>
            </p:cNvSpPr>
            <p:nvPr/>
          </p:nvSpPr>
          <p:spPr bwMode="auto">
            <a:xfrm>
              <a:off x="3306" y="1715"/>
              <a:ext cx="165" cy="100"/>
            </a:xfrm>
            <a:custGeom>
              <a:avLst/>
              <a:gdLst/>
              <a:ahLst/>
              <a:cxnLst>
                <a:cxn ang="0">
                  <a:pos x="2" y="2"/>
                </a:cxn>
                <a:cxn ang="0">
                  <a:pos x="5" y="0"/>
                </a:cxn>
                <a:cxn ang="0">
                  <a:pos x="8" y="2"/>
                </a:cxn>
                <a:cxn ang="0">
                  <a:pos x="19" y="13"/>
                </a:cxn>
                <a:cxn ang="0">
                  <a:pos x="112" y="13"/>
                </a:cxn>
                <a:cxn ang="0">
                  <a:pos x="85" y="61"/>
                </a:cxn>
                <a:cxn ang="0">
                  <a:pos x="31" y="61"/>
                </a:cxn>
                <a:cxn ang="0">
                  <a:pos x="16" y="22"/>
                </a:cxn>
                <a:cxn ang="0">
                  <a:pos x="2" y="8"/>
                </a:cxn>
                <a:cxn ang="0">
                  <a:pos x="0" y="5"/>
                </a:cxn>
                <a:cxn ang="0">
                  <a:pos x="2" y="2"/>
                </a:cxn>
              </a:cxnLst>
              <a:rect l="0" t="0" r="r" b="b"/>
              <a:pathLst>
                <a:path w="113" h="62">
                  <a:moveTo>
                    <a:pt x="2" y="2"/>
                  </a:moveTo>
                  <a:lnTo>
                    <a:pt x="5" y="0"/>
                  </a:lnTo>
                  <a:lnTo>
                    <a:pt x="8" y="2"/>
                  </a:lnTo>
                  <a:lnTo>
                    <a:pt x="19" y="13"/>
                  </a:lnTo>
                  <a:lnTo>
                    <a:pt x="112" y="13"/>
                  </a:lnTo>
                  <a:lnTo>
                    <a:pt x="85" y="61"/>
                  </a:lnTo>
                  <a:lnTo>
                    <a:pt x="31" y="61"/>
                  </a:lnTo>
                  <a:lnTo>
                    <a:pt x="16" y="22"/>
                  </a:lnTo>
                  <a:lnTo>
                    <a:pt x="2" y="8"/>
                  </a:lnTo>
                  <a:lnTo>
                    <a:pt x="0" y="5"/>
                  </a:lnTo>
                  <a:lnTo>
                    <a:pt x="2" y="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6" name="Freeform 146">
              <a:extLst>
                <a:ext uri="{FF2B5EF4-FFF2-40B4-BE49-F238E27FC236}">
                  <a16:creationId xmlns:a16="http://schemas.microsoft.com/office/drawing/2014/main" id="{B563E6E4-9690-46A9-BCB1-E8D835AD0177}"/>
                </a:ext>
              </a:extLst>
            </p:cNvPr>
            <p:cNvSpPr>
              <a:spLocks noChangeAspect="1"/>
            </p:cNvSpPr>
            <p:nvPr/>
          </p:nvSpPr>
          <p:spPr bwMode="auto">
            <a:xfrm>
              <a:off x="3486" y="2353"/>
              <a:ext cx="39" cy="43"/>
            </a:xfrm>
            <a:custGeom>
              <a:avLst/>
              <a:gdLst/>
              <a:ahLst/>
              <a:cxnLst>
                <a:cxn ang="0">
                  <a:pos x="14" y="26"/>
                </a:cxn>
                <a:cxn ang="0">
                  <a:pos x="19" y="24"/>
                </a:cxn>
                <a:cxn ang="0">
                  <a:pos x="23" y="21"/>
                </a:cxn>
                <a:cxn ang="0">
                  <a:pos x="26" y="18"/>
                </a:cxn>
                <a:cxn ang="0">
                  <a:pos x="26" y="13"/>
                </a:cxn>
                <a:cxn ang="0">
                  <a:pos x="26" y="8"/>
                </a:cxn>
                <a:cxn ang="0">
                  <a:pos x="23" y="4"/>
                </a:cxn>
                <a:cxn ang="0">
                  <a:pos x="19" y="2"/>
                </a:cxn>
                <a:cxn ang="0">
                  <a:pos x="14" y="0"/>
                </a:cxn>
                <a:cxn ang="0">
                  <a:pos x="8" y="2"/>
                </a:cxn>
                <a:cxn ang="0">
                  <a:pos x="4" y="4"/>
                </a:cxn>
                <a:cxn ang="0">
                  <a:pos x="1" y="8"/>
                </a:cxn>
                <a:cxn ang="0">
                  <a:pos x="0" y="13"/>
                </a:cxn>
                <a:cxn ang="0">
                  <a:pos x="1" y="18"/>
                </a:cxn>
                <a:cxn ang="0">
                  <a:pos x="4" y="21"/>
                </a:cxn>
                <a:cxn ang="0">
                  <a:pos x="8" y="24"/>
                </a:cxn>
                <a:cxn ang="0">
                  <a:pos x="14" y="26"/>
                </a:cxn>
              </a:cxnLst>
              <a:rect l="0" t="0" r="r" b="b"/>
              <a:pathLst>
                <a:path w="27" h="27">
                  <a:moveTo>
                    <a:pt x="14" y="26"/>
                  </a:moveTo>
                  <a:lnTo>
                    <a:pt x="19" y="24"/>
                  </a:lnTo>
                  <a:lnTo>
                    <a:pt x="23" y="21"/>
                  </a:lnTo>
                  <a:lnTo>
                    <a:pt x="26" y="18"/>
                  </a:lnTo>
                  <a:lnTo>
                    <a:pt x="26" y="13"/>
                  </a:lnTo>
                  <a:lnTo>
                    <a:pt x="26" y="8"/>
                  </a:lnTo>
                  <a:lnTo>
                    <a:pt x="23" y="4"/>
                  </a:lnTo>
                  <a:lnTo>
                    <a:pt x="19" y="2"/>
                  </a:lnTo>
                  <a:lnTo>
                    <a:pt x="14" y="0"/>
                  </a:lnTo>
                  <a:lnTo>
                    <a:pt x="8" y="2"/>
                  </a:lnTo>
                  <a:lnTo>
                    <a:pt x="4" y="4"/>
                  </a:lnTo>
                  <a:lnTo>
                    <a:pt x="1" y="8"/>
                  </a:lnTo>
                  <a:lnTo>
                    <a:pt x="0" y="13"/>
                  </a:lnTo>
                  <a:lnTo>
                    <a:pt x="1" y="18"/>
                  </a:lnTo>
                  <a:lnTo>
                    <a:pt x="4" y="21"/>
                  </a:lnTo>
                  <a:lnTo>
                    <a:pt x="8" y="24"/>
                  </a:lnTo>
                  <a:lnTo>
                    <a:pt x="14"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7" name="Freeform 147">
              <a:extLst>
                <a:ext uri="{FF2B5EF4-FFF2-40B4-BE49-F238E27FC236}">
                  <a16:creationId xmlns:a16="http://schemas.microsoft.com/office/drawing/2014/main" id="{3952A34F-4596-4F69-9752-A4E2A8AD357E}"/>
                </a:ext>
              </a:extLst>
            </p:cNvPr>
            <p:cNvSpPr>
              <a:spLocks noChangeAspect="1"/>
            </p:cNvSpPr>
            <p:nvPr/>
          </p:nvSpPr>
          <p:spPr bwMode="auto">
            <a:xfrm>
              <a:off x="3474" y="2398"/>
              <a:ext cx="64" cy="72"/>
            </a:xfrm>
            <a:custGeom>
              <a:avLst/>
              <a:gdLst/>
              <a:ahLst/>
              <a:cxnLst>
                <a:cxn ang="0">
                  <a:pos x="22" y="44"/>
                </a:cxn>
                <a:cxn ang="0">
                  <a:pos x="30" y="43"/>
                </a:cxn>
                <a:cxn ang="0">
                  <a:pos x="36" y="38"/>
                </a:cxn>
                <a:cxn ang="0">
                  <a:pos x="41" y="31"/>
                </a:cxn>
                <a:cxn ang="0">
                  <a:pos x="43" y="22"/>
                </a:cxn>
                <a:cxn ang="0">
                  <a:pos x="41" y="14"/>
                </a:cxn>
                <a:cxn ang="0">
                  <a:pos x="36" y="7"/>
                </a:cxn>
                <a:cxn ang="0">
                  <a:pos x="30" y="2"/>
                </a:cxn>
                <a:cxn ang="0">
                  <a:pos x="22" y="0"/>
                </a:cxn>
                <a:cxn ang="0">
                  <a:pos x="13" y="2"/>
                </a:cxn>
                <a:cxn ang="0">
                  <a:pos x="6" y="7"/>
                </a:cxn>
                <a:cxn ang="0">
                  <a:pos x="2" y="14"/>
                </a:cxn>
                <a:cxn ang="0">
                  <a:pos x="0" y="22"/>
                </a:cxn>
                <a:cxn ang="0">
                  <a:pos x="2" y="31"/>
                </a:cxn>
                <a:cxn ang="0">
                  <a:pos x="6" y="38"/>
                </a:cxn>
                <a:cxn ang="0">
                  <a:pos x="13" y="43"/>
                </a:cxn>
                <a:cxn ang="0">
                  <a:pos x="22" y="44"/>
                </a:cxn>
              </a:cxnLst>
              <a:rect l="0" t="0" r="r" b="b"/>
              <a:pathLst>
                <a:path w="44" h="45">
                  <a:moveTo>
                    <a:pt x="22" y="44"/>
                  </a:moveTo>
                  <a:lnTo>
                    <a:pt x="30" y="43"/>
                  </a:lnTo>
                  <a:lnTo>
                    <a:pt x="36" y="38"/>
                  </a:lnTo>
                  <a:lnTo>
                    <a:pt x="41" y="31"/>
                  </a:lnTo>
                  <a:lnTo>
                    <a:pt x="43" y="22"/>
                  </a:lnTo>
                  <a:lnTo>
                    <a:pt x="41" y="14"/>
                  </a:lnTo>
                  <a:lnTo>
                    <a:pt x="36" y="7"/>
                  </a:lnTo>
                  <a:lnTo>
                    <a:pt x="30" y="2"/>
                  </a:lnTo>
                  <a:lnTo>
                    <a:pt x="22" y="0"/>
                  </a:lnTo>
                  <a:lnTo>
                    <a:pt x="13" y="2"/>
                  </a:lnTo>
                  <a:lnTo>
                    <a:pt x="6" y="7"/>
                  </a:lnTo>
                  <a:lnTo>
                    <a:pt x="2" y="14"/>
                  </a:lnTo>
                  <a:lnTo>
                    <a:pt x="0" y="22"/>
                  </a:lnTo>
                  <a:lnTo>
                    <a:pt x="2" y="31"/>
                  </a:lnTo>
                  <a:lnTo>
                    <a:pt x="6" y="38"/>
                  </a:lnTo>
                  <a:lnTo>
                    <a:pt x="13" y="43"/>
                  </a:lnTo>
                  <a:lnTo>
                    <a:pt x="22" y="4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8" name="Freeform 148">
              <a:extLst>
                <a:ext uri="{FF2B5EF4-FFF2-40B4-BE49-F238E27FC236}">
                  <a16:creationId xmlns:a16="http://schemas.microsoft.com/office/drawing/2014/main" id="{F84678AA-3055-4D4D-9FF3-D87952789CF8}"/>
                </a:ext>
              </a:extLst>
            </p:cNvPr>
            <p:cNvSpPr>
              <a:spLocks noChangeAspect="1"/>
            </p:cNvSpPr>
            <p:nvPr/>
          </p:nvSpPr>
          <p:spPr bwMode="auto">
            <a:xfrm>
              <a:off x="3474" y="2435"/>
              <a:ext cx="64" cy="51"/>
            </a:xfrm>
            <a:custGeom>
              <a:avLst/>
              <a:gdLst/>
              <a:ahLst/>
              <a:cxnLst>
                <a:cxn ang="0">
                  <a:pos x="43" y="0"/>
                </a:cxn>
                <a:cxn ang="0">
                  <a:pos x="43" y="31"/>
                </a:cxn>
                <a:cxn ang="0">
                  <a:pos x="0" y="31"/>
                </a:cxn>
                <a:cxn ang="0">
                  <a:pos x="0" y="0"/>
                </a:cxn>
                <a:cxn ang="0">
                  <a:pos x="43" y="0"/>
                </a:cxn>
              </a:cxnLst>
              <a:rect l="0" t="0" r="r" b="b"/>
              <a:pathLst>
                <a:path w="44" h="32">
                  <a:moveTo>
                    <a:pt x="43" y="0"/>
                  </a:moveTo>
                  <a:lnTo>
                    <a:pt x="43" y="31"/>
                  </a:lnTo>
                  <a:lnTo>
                    <a:pt x="0" y="31"/>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29" name="Freeform 149">
              <a:extLst>
                <a:ext uri="{FF2B5EF4-FFF2-40B4-BE49-F238E27FC236}">
                  <a16:creationId xmlns:a16="http://schemas.microsoft.com/office/drawing/2014/main" id="{73C77E77-50DC-4F53-9F39-EC6616D38BCC}"/>
                </a:ext>
              </a:extLst>
            </p:cNvPr>
            <p:cNvSpPr>
              <a:spLocks noChangeAspect="1"/>
            </p:cNvSpPr>
            <p:nvPr/>
          </p:nvSpPr>
          <p:spPr bwMode="auto">
            <a:xfrm>
              <a:off x="3490" y="2477"/>
              <a:ext cx="34" cy="107"/>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30" name="Freeform 150">
              <a:extLst>
                <a:ext uri="{FF2B5EF4-FFF2-40B4-BE49-F238E27FC236}">
                  <a16:creationId xmlns:a16="http://schemas.microsoft.com/office/drawing/2014/main" id="{9EDF6F4D-437C-4D97-A102-45FE8D4AE6D3}"/>
                </a:ext>
              </a:extLst>
            </p:cNvPr>
            <p:cNvSpPr>
              <a:spLocks noChangeAspect="1"/>
            </p:cNvSpPr>
            <p:nvPr/>
          </p:nvSpPr>
          <p:spPr bwMode="auto">
            <a:xfrm>
              <a:off x="3204" y="1153"/>
              <a:ext cx="476" cy="289"/>
            </a:xfrm>
            <a:custGeom>
              <a:avLst/>
              <a:gdLst/>
              <a:ahLst/>
              <a:cxnLst>
                <a:cxn ang="0">
                  <a:pos x="237" y="179"/>
                </a:cxn>
                <a:cxn ang="0">
                  <a:pos x="0" y="45"/>
                </a:cxn>
                <a:cxn ang="0">
                  <a:pos x="89" y="0"/>
                </a:cxn>
                <a:cxn ang="0">
                  <a:pos x="325" y="129"/>
                </a:cxn>
                <a:cxn ang="0">
                  <a:pos x="237" y="179"/>
                </a:cxn>
              </a:cxnLst>
              <a:rect l="0" t="0" r="r" b="b"/>
              <a:pathLst>
                <a:path w="326" h="180">
                  <a:moveTo>
                    <a:pt x="237" y="179"/>
                  </a:moveTo>
                  <a:lnTo>
                    <a:pt x="0" y="45"/>
                  </a:lnTo>
                  <a:lnTo>
                    <a:pt x="89" y="0"/>
                  </a:lnTo>
                  <a:lnTo>
                    <a:pt x="325" y="129"/>
                  </a:lnTo>
                  <a:lnTo>
                    <a:pt x="237" y="179"/>
                  </a:lnTo>
                </a:path>
              </a:pathLst>
            </a:custGeom>
            <a:solidFill>
              <a:srgbClr val="6D94C7"/>
            </a:solidFill>
            <a:ln w="127000" cap="rnd" cmpd="sng">
              <a:noFill/>
              <a:prstDash val="solid"/>
              <a:round/>
              <a:headEnd type="none" w="med" len="med"/>
              <a:tailEnd type="none" w="med" len="med"/>
            </a:ln>
            <a:effectLst/>
          </p:spPr>
          <p:txBody>
            <a:bodyPr/>
            <a:lstStyle/>
            <a:p>
              <a:endParaRPr lang="en-US" sz="2400" dirty="0"/>
            </a:p>
          </p:txBody>
        </p:sp>
        <p:sp>
          <p:nvSpPr>
            <p:cNvPr id="431" name="Freeform 151">
              <a:extLst>
                <a:ext uri="{FF2B5EF4-FFF2-40B4-BE49-F238E27FC236}">
                  <a16:creationId xmlns:a16="http://schemas.microsoft.com/office/drawing/2014/main" id="{D26EE90B-9D62-429A-BBFC-E8E4D795A97D}"/>
                </a:ext>
              </a:extLst>
            </p:cNvPr>
            <p:cNvSpPr>
              <a:spLocks noChangeAspect="1"/>
            </p:cNvSpPr>
            <p:nvPr/>
          </p:nvSpPr>
          <p:spPr bwMode="auto">
            <a:xfrm>
              <a:off x="3204" y="1085"/>
              <a:ext cx="478" cy="302"/>
            </a:xfrm>
            <a:custGeom>
              <a:avLst/>
              <a:gdLst/>
              <a:ahLst/>
              <a:cxnLst>
                <a:cxn ang="0">
                  <a:pos x="237" y="187"/>
                </a:cxn>
                <a:cxn ang="0">
                  <a:pos x="0" y="51"/>
                </a:cxn>
                <a:cxn ang="0">
                  <a:pos x="89" y="0"/>
                </a:cxn>
                <a:cxn ang="0">
                  <a:pos x="326" y="136"/>
                </a:cxn>
                <a:cxn ang="0">
                  <a:pos x="237" y="187"/>
                </a:cxn>
              </a:cxnLst>
              <a:rect l="0" t="0" r="r" b="b"/>
              <a:pathLst>
                <a:path w="327" h="188">
                  <a:moveTo>
                    <a:pt x="237" y="187"/>
                  </a:moveTo>
                  <a:lnTo>
                    <a:pt x="0" y="51"/>
                  </a:lnTo>
                  <a:lnTo>
                    <a:pt x="89" y="0"/>
                  </a:lnTo>
                  <a:lnTo>
                    <a:pt x="326" y="136"/>
                  </a:lnTo>
                  <a:lnTo>
                    <a:pt x="237" y="187"/>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432" name="Freeform 152">
              <a:extLst>
                <a:ext uri="{FF2B5EF4-FFF2-40B4-BE49-F238E27FC236}">
                  <a16:creationId xmlns:a16="http://schemas.microsoft.com/office/drawing/2014/main" id="{939E5124-4EDA-40F7-BF1F-D5C7ECB80482}"/>
                </a:ext>
              </a:extLst>
            </p:cNvPr>
            <p:cNvSpPr>
              <a:spLocks noChangeAspect="1"/>
            </p:cNvSpPr>
            <p:nvPr/>
          </p:nvSpPr>
          <p:spPr bwMode="auto">
            <a:xfrm>
              <a:off x="3502" y="1252"/>
              <a:ext cx="102" cy="65"/>
            </a:xfrm>
            <a:custGeom>
              <a:avLst/>
              <a:gdLst/>
              <a:ahLst/>
              <a:cxnLst>
                <a:cxn ang="0">
                  <a:pos x="35" y="39"/>
                </a:cxn>
                <a:cxn ang="0">
                  <a:pos x="0" y="20"/>
                </a:cxn>
                <a:cxn ang="0">
                  <a:pos x="35" y="0"/>
                </a:cxn>
                <a:cxn ang="0">
                  <a:pos x="69" y="20"/>
                </a:cxn>
                <a:cxn ang="0">
                  <a:pos x="35" y="39"/>
                </a:cxn>
              </a:cxnLst>
              <a:rect l="0" t="0" r="r" b="b"/>
              <a:pathLst>
                <a:path w="70" h="40">
                  <a:moveTo>
                    <a:pt x="35" y="39"/>
                  </a:moveTo>
                  <a:lnTo>
                    <a:pt x="0" y="20"/>
                  </a:lnTo>
                  <a:lnTo>
                    <a:pt x="35" y="0"/>
                  </a:lnTo>
                  <a:lnTo>
                    <a:pt x="69" y="20"/>
                  </a:lnTo>
                  <a:lnTo>
                    <a:pt x="35" y="39"/>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33" name="Freeform 153">
              <a:extLst>
                <a:ext uri="{FF2B5EF4-FFF2-40B4-BE49-F238E27FC236}">
                  <a16:creationId xmlns:a16="http://schemas.microsoft.com/office/drawing/2014/main" id="{B7631F85-F4A1-43AC-89C9-00B4210AD304}"/>
                </a:ext>
              </a:extLst>
            </p:cNvPr>
            <p:cNvSpPr>
              <a:spLocks noChangeAspect="1"/>
            </p:cNvSpPr>
            <p:nvPr/>
          </p:nvSpPr>
          <p:spPr bwMode="auto">
            <a:xfrm>
              <a:off x="4576" y="2509"/>
              <a:ext cx="38" cy="40"/>
            </a:xfrm>
            <a:custGeom>
              <a:avLst/>
              <a:gdLst/>
              <a:ahLst/>
              <a:cxnLst>
                <a:cxn ang="0">
                  <a:pos x="12" y="24"/>
                </a:cxn>
                <a:cxn ang="0">
                  <a:pos x="17" y="23"/>
                </a:cxn>
                <a:cxn ang="0">
                  <a:pos x="22" y="21"/>
                </a:cxn>
                <a:cxn ang="0">
                  <a:pos x="25" y="16"/>
                </a:cxn>
                <a:cxn ang="0">
                  <a:pos x="25" y="12"/>
                </a:cxn>
                <a:cxn ang="0">
                  <a:pos x="25" y="7"/>
                </a:cxn>
                <a:cxn ang="0">
                  <a:pos x="22" y="4"/>
                </a:cxn>
                <a:cxn ang="0">
                  <a:pos x="17" y="1"/>
                </a:cxn>
                <a:cxn ang="0">
                  <a:pos x="12" y="0"/>
                </a:cxn>
                <a:cxn ang="0">
                  <a:pos x="7" y="1"/>
                </a:cxn>
                <a:cxn ang="0">
                  <a:pos x="4" y="4"/>
                </a:cxn>
                <a:cxn ang="0">
                  <a:pos x="1" y="7"/>
                </a:cxn>
                <a:cxn ang="0">
                  <a:pos x="0" y="12"/>
                </a:cxn>
                <a:cxn ang="0">
                  <a:pos x="1" y="16"/>
                </a:cxn>
                <a:cxn ang="0">
                  <a:pos x="4" y="21"/>
                </a:cxn>
                <a:cxn ang="0">
                  <a:pos x="7" y="23"/>
                </a:cxn>
                <a:cxn ang="0">
                  <a:pos x="12" y="24"/>
                </a:cxn>
              </a:cxnLst>
              <a:rect l="0" t="0" r="r" b="b"/>
              <a:pathLst>
                <a:path w="26" h="25">
                  <a:moveTo>
                    <a:pt x="12" y="24"/>
                  </a:moveTo>
                  <a:lnTo>
                    <a:pt x="17" y="23"/>
                  </a:lnTo>
                  <a:lnTo>
                    <a:pt x="22" y="21"/>
                  </a:lnTo>
                  <a:lnTo>
                    <a:pt x="25" y="16"/>
                  </a:lnTo>
                  <a:lnTo>
                    <a:pt x="25" y="12"/>
                  </a:lnTo>
                  <a:lnTo>
                    <a:pt x="25" y="7"/>
                  </a:lnTo>
                  <a:lnTo>
                    <a:pt x="22" y="4"/>
                  </a:lnTo>
                  <a:lnTo>
                    <a:pt x="17" y="1"/>
                  </a:lnTo>
                  <a:lnTo>
                    <a:pt x="12" y="0"/>
                  </a:lnTo>
                  <a:lnTo>
                    <a:pt x="7" y="1"/>
                  </a:lnTo>
                  <a:lnTo>
                    <a:pt x="4" y="4"/>
                  </a:lnTo>
                  <a:lnTo>
                    <a:pt x="1" y="7"/>
                  </a:lnTo>
                  <a:lnTo>
                    <a:pt x="0" y="12"/>
                  </a:lnTo>
                  <a:lnTo>
                    <a:pt x="1" y="16"/>
                  </a:lnTo>
                  <a:lnTo>
                    <a:pt x="4" y="21"/>
                  </a:lnTo>
                  <a:lnTo>
                    <a:pt x="7" y="23"/>
                  </a:lnTo>
                  <a:lnTo>
                    <a:pt x="12" y="2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34" name="Freeform 154">
              <a:extLst>
                <a:ext uri="{FF2B5EF4-FFF2-40B4-BE49-F238E27FC236}">
                  <a16:creationId xmlns:a16="http://schemas.microsoft.com/office/drawing/2014/main" id="{AFD7ED55-3AAA-40A6-9211-605E4715FC8D}"/>
                </a:ext>
              </a:extLst>
            </p:cNvPr>
            <p:cNvSpPr>
              <a:spLocks noChangeAspect="1"/>
            </p:cNvSpPr>
            <p:nvPr/>
          </p:nvSpPr>
          <p:spPr bwMode="auto">
            <a:xfrm>
              <a:off x="4563" y="2552"/>
              <a:ext cx="64" cy="72"/>
            </a:xfrm>
            <a:custGeom>
              <a:avLst/>
              <a:gdLst/>
              <a:ahLst/>
              <a:cxnLst>
                <a:cxn ang="0">
                  <a:pos x="22" y="44"/>
                </a:cxn>
                <a:cxn ang="0">
                  <a:pos x="30" y="42"/>
                </a:cxn>
                <a:cxn ang="0">
                  <a:pos x="37" y="37"/>
                </a:cxn>
                <a:cxn ang="0">
                  <a:pos x="41" y="31"/>
                </a:cxn>
                <a:cxn ang="0">
                  <a:pos x="43" y="22"/>
                </a:cxn>
                <a:cxn ang="0">
                  <a:pos x="41" y="13"/>
                </a:cxn>
                <a:cxn ang="0">
                  <a:pos x="37" y="7"/>
                </a:cxn>
                <a:cxn ang="0">
                  <a:pos x="30" y="2"/>
                </a:cxn>
                <a:cxn ang="0">
                  <a:pos x="22" y="0"/>
                </a:cxn>
                <a:cxn ang="0">
                  <a:pos x="13" y="2"/>
                </a:cxn>
                <a:cxn ang="0">
                  <a:pos x="7" y="7"/>
                </a:cxn>
                <a:cxn ang="0">
                  <a:pos x="2" y="13"/>
                </a:cxn>
                <a:cxn ang="0">
                  <a:pos x="0" y="22"/>
                </a:cxn>
                <a:cxn ang="0">
                  <a:pos x="2" y="31"/>
                </a:cxn>
                <a:cxn ang="0">
                  <a:pos x="7" y="37"/>
                </a:cxn>
                <a:cxn ang="0">
                  <a:pos x="13" y="42"/>
                </a:cxn>
                <a:cxn ang="0">
                  <a:pos x="22" y="44"/>
                </a:cxn>
              </a:cxnLst>
              <a:rect l="0" t="0" r="r" b="b"/>
              <a:pathLst>
                <a:path w="44" h="45">
                  <a:moveTo>
                    <a:pt x="22" y="44"/>
                  </a:moveTo>
                  <a:lnTo>
                    <a:pt x="30" y="42"/>
                  </a:lnTo>
                  <a:lnTo>
                    <a:pt x="37" y="37"/>
                  </a:lnTo>
                  <a:lnTo>
                    <a:pt x="41" y="31"/>
                  </a:lnTo>
                  <a:lnTo>
                    <a:pt x="43" y="22"/>
                  </a:lnTo>
                  <a:lnTo>
                    <a:pt x="41" y="13"/>
                  </a:lnTo>
                  <a:lnTo>
                    <a:pt x="37" y="7"/>
                  </a:lnTo>
                  <a:lnTo>
                    <a:pt x="30" y="2"/>
                  </a:lnTo>
                  <a:lnTo>
                    <a:pt x="22" y="0"/>
                  </a:lnTo>
                  <a:lnTo>
                    <a:pt x="13" y="2"/>
                  </a:lnTo>
                  <a:lnTo>
                    <a:pt x="7" y="7"/>
                  </a:lnTo>
                  <a:lnTo>
                    <a:pt x="2" y="13"/>
                  </a:lnTo>
                  <a:lnTo>
                    <a:pt x="0" y="22"/>
                  </a:lnTo>
                  <a:lnTo>
                    <a:pt x="2" y="31"/>
                  </a:lnTo>
                  <a:lnTo>
                    <a:pt x="7" y="37"/>
                  </a:lnTo>
                  <a:lnTo>
                    <a:pt x="13" y="42"/>
                  </a:lnTo>
                  <a:lnTo>
                    <a:pt x="22" y="4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35" name="Freeform 155">
              <a:extLst>
                <a:ext uri="{FF2B5EF4-FFF2-40B4-BE49-F238E27FC236}">
                  <a16:creationId xmlns:a16="http://schemas.microsoft.com/office/drawing/2014/main" id="{66359A73-121D-4AC9-A975-758AFA6588FF}"/>
                </a:ext>
              </a:extLst>
            </p:cNvPr>
            <p:cNvSpPr>
              <a:spLocks noChangeAspect="1"/>
            </p:cNvSpPr>
            <p:nvPr/>
          </p:nvSpPr>
          <p:spPr bwMode="auto">
            <a:xfrm>
              <a:off x="4563" y="2589"/>
              <a:ext cx="64" cy="50"/>
            </a:xfrm>
            <a:custGeom>
              <a:avLst/>
              <a:gdLst/>
              <a:ahLst/>
              <a:cxnLst>
                <a:cxn ang="0">
                  <a:pos x="43" y="0"/>
                </a:cxn>
                <a:cxn ang="0">
                  <a:pos x="43" y="30"/>
                </a:cxn>
                <a:cxn ang="0">
                  <a:pos x="0" y="30"/>
                </a:cxn>
                <a:cxn ang="0">
                  <a:pos x="0" y="0"/>
                </a:cxn>
                <a:cxn ang="0">
                  <a:pos x="43" y="0"/>
                </a:cxn>
              </a:cxnLst>
              <a:rect l="0" t="0" r="r" b="b"/>
              <a:pathLst>
                <a:path w="44" h="31">
                  <a:moveTo>
                    <a:pt x="43" y="0"/>
                  </a:moveTo>
                  <a:lnTo>
                    <a:pt x="43" y="30"/>
                  </a:lnTo>
                  <a:lnTo>
                    <a:pt x="0" y="30"/>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36" name="Freeform 156">
              <a:extLst>
                <a:ext uri="{FF2B5EF4-FFF2-40B4-BE49-F238E27FC236}">
                  <a16:creationId xmlns:a16="http://schemas.microsoft.com/office/drawing/2014/main" id="{36A676A0-6515-490D-8270-C11BB1DE9C16}"/>
                </a:ext>
              </a:extLst>
            </p:cNvPr>
            <p:cNvSpPr>
              <a:spLocks noChangeAspect="1"/>
            </p:cNvSpPr>
            <p:nvPr/>
          </p:nvSpPr>
          <p:spPr bwMode="auto">
            <a:xfrm>
              <a:off x="4581" y="2629"/>
              <a:ext cx="32" cy="109"/>
            </a:xfrm>
            <a:custGeom>
              <a:avLst/>
              <a:gdLst/>
              <a:ahLst/>
              <a:cxnLst>
                <a:cxn ang="0">
                  <a:pos x="21" y="0"/>
                </a:cxn>
                <a:cxn ang="0">
                  <a:pos x="21" y="67"/>
                </a:cxn>
                <a:cxn ang="0">
                  <a:pos x="0" y="67"/>
                </a:cxn>
                <a:cxn ang="0">
                  <a:pos x="0" y="0"/>
                </a:cxn>
                <a:cxn ang="0">
                  <a:pos x="21" y="0"/>
                </a:cxn>
              </a:cxnLst>
              <a:rect l="0" t="0" r="r" b="b"/>
              <a:pathLst>
                <a:path w="22" h="68">
                  <a:moveTo>
                    <a:pt x="21" y="0"/>
                  </a:moveTo>
                  <a:lnTo>
                    <a:pt x="21" y="67"/>
                  </a:lnTo>
                  <a:lnTo>
                    <a:pt x="0" y="67"/>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37" name="Freeform 157">
              <a:extLst>
                <a:ext uri="{FF2B5EF4-FFF2-40B4-BE49-F238E27FC236}">
                  <a16:creationId xmlns:a16="http://schemas.microsoft.com/office/drawing/2014/main" id="{FEB36D71-3169-4852-A628-B8D5DF017F50}"/>
                </a:ext>
              </a:extLst>
            </p:cNvPr>
            <p:cNvSpPr>
              <a:spLocks noChangeAspect="1"/>
            </p:cNvSpPr>
            <p:nvPr/>
          </p:nvSpPr>
          <p:spPr bwMode="auto">
            <a:xfrm>
              <a:off x="1106" y="2552"/>
              <a:ext cx="594" cy="371"/>
            </a:xfrm>
            <a:custGeom>
              <a:avLst/>
              <a:gdLst/>
              <a:ahLst/>
              <a:cxnLst>
                <a:cxn ang="0">
                  <a:pos x="343" y="230"/>
                </a:cxn>
                <a:cxn ang="0">
                  <a:pos x="0" y="30"/>
                </a:cxn>
                <a:cxn ang="0">
                  <a:pos x="63" y="0"/>
                </a:cxn>
                <a:cxn ang="0">
                  <a:pos x="405" y="197"/>
                </a:cxn>
                <a:cxn ang="0">
                  <a:pos x="343" y="230"/>
                </a:cxn>
              </a:cxnLst>
              <a:rect l="0" t="0" r="r" b="b"/>
              <a:pathLst>
                <a:path w="406" h="231">
                  <a:moveTo>
                    <a:pt x="343" y="230"/>
                  </a:moveTo>
                  <a:lnTo>
                    <a:pt x="0" y="30"/>
                  </a:lnTo>
                  <a:lnTo>
                    <a:pt x="63" y="0"/>
                  </a:lnTo>
                  <a:lnTo>
                    <a:pt x="405" y="197"/>
                  </a:lnTo>
                  <a:lnTo>
                    <a:pt x="343" y="230"/>
                  </a:lnTo>
                </a:path>
              </a:pathLst>
            </a:custGeom>
            <a:solidFill>
              <a:srgbClr val="A38CB6"/>
            </a:solidFill>
            <a:ln w="127000" cap="rnd" cmpd="sng">
              <a:noFill/>
              <a:prstDash val="solid"/>
              <a:round/>
              <a:headEnd type="none" w="med" len="med"/>
              <a:tailEnd type="none" w="med" len="med"/>
            </a:ln>
            <a:effectLst/>
          </p:spPr>
          <p:txBody>
            <a:bodyPr/>
            <a:lstStyle/>
            <a:p>
              <a:endParaRPr lang="en-US" sz="2400" dirty="0"/>
            </a:p>
          </p:txBody>
        </p:sp>
        <p:sp>
          <p:nvSpPr>
            <p:cNvPr id="438" name="Freeform 158">
              <a:extLst>
                <a:ext uri="{FF2B5EF4-FFF2-40B4-BE49-F238E27FC236}">
                  <a16:creationId xmlns:a16="http://schemas.microsoft.com/office/drawing/2014/main" id="{986DD389-3C1E-43C4-83FC-24E814C2DC79}"/>
                </a:ext>
              </a:extLst>
            </p:cNvPr>
            <p:cNvSpPr>
              <a:spLocks noChangeAspect="1"/>
            </p:cNvSpPr>
            <p:nvPr/>
          </p:nvSpPr>
          <p:spPr bwMode="auto">
            <a:xfrm>
              <a:off x="1099" y="2488"/>
              <a:ext cx="180" cy="109"/>
            </a:xfrm>
            <a:custGeom>
              <a:avLst/>
              <a:gdLst/>
              <a:ahLst/>
              <a:cxnLst>
                <a:cxn ang="0">
                  <a:pos x="63" y="67"/>
                </a:cxn>
                <a:cxn ang="0">
                  <a:pos x="0" y="33"/>
                </a:cxn>
                <a:cxn ang="0">
                  <a:pos x="59" y="0"/>
                </a:cxn>
                <a:cxn ang="0">
                  <a:pos x="122" y="34"/>
                </a:cxn>
                <a:cxn ang="0">
                  <a:pos x="63" y="67"/>
                </a:cxn>
              </a:cxnLst>
              <a:rect l="0" t="0" r="r" b="b"/>
              <a:pathLst>
                <a:path w="123" h="68">
                  <a:moveTo>
                    <a:pt x="63" y="67"/>
                  </a:moveTo>
                  <a:lnTo>
                    <a:pt x="0" y="33"/>
                  </a:lnTo>
                  <a:lnTo>
                    <a:pt x="59" y="0"/>
                  </a:lnTo>
                  <a:lnTo>
                    <a:pt x="122" y="34"/>
                  </a:lnTo>
                  <a:lnTo>
                    <a:pt x="63"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39" name="Freeform 159">
              <a:extLst>
                <a:ext uri="{FF2B5EF4-FFF2-40B4-BE49-F238E27FC236}">
                  <a16:creationId xmlns:a16="http://schemas.microsoft.com/office/drawing/2014/main" id="{55335B44-4C59-4FE6-ABD1-4091C03BEFD0}"/>
                </a:ext>
              </a:extLst>
            </p:cNvPr>
            <p:cNvSpPr>
              <a:spLocks noChangeAspect="1"/>
            </p:cNvSpPr>
            <p:nvPr/>
          </p:nvSpPr>
          <p:spPr bwMode="auto">
            <a:xfrm>
              <a:off x="1204" y="2554"/>
              <a:ext cx="178" cy="109"/>
            </a:xfrm>
            <a:custGeom>
              <a:avLst/>
              <a:gdLst/>
              <a:ahLst/>
              <a:cxnLst>
                <a:cxn ang="0">
                  <a:pos x="62" y="67"/>
                </a:cxn>
                <a:cxn ang="0">
                  <a:pos x="0" y="33"/>
                </a:cxn>
                <a:cxn ang="0">
                  <a:pos x="59" y="0"/>
                </a:cxn>
                <a:cxn ang="0">
                  <a:pos x="121" y="35"/>
                </a:cxn>
                <a:cxn ang="0">
                  <a:pos x="62" y="67"/>
                </a:cxn>
              </a:cxnLst>
              <a:rect l="0" t="0" r="r" b="b"/>
              <a:pathLst>
                <a:path w="122" h="68">
                  <a:moveTo>
                    <a:pt x="62" y="67"/>
                  </a:moveTo>
                  <a:lnTo>
                    <a:pt x="0" y="33"/>
                  </a:lnTo>
                  <a:lnTo>
                    <a:pt x="59" y="0"/>
                  </a:lnTo>
                  <a:lnTo>
                    <a:pt x="121" y="35"/>
                  </a:lnTo>
                  <a:lnTo>
                    <a:pt x="62"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0" name="Freeform 160">
              <a:extLst>
                <a:ext uri="{FF2B5EF4-FFF2-40B4-BE49-F238E27FC236}">
                  <a16:creationId xmlns:a16="http://schemas.microsoft.com/office/drawing/2014/main" id="{59582EF1-63D0-4C9E-B664-4E1DC8D41507}"/>
                </a:ext>
              </a:extLst>
            </p:cNvPr>
            <p:cNvSpPr>
              <a:spLocks noChangeAspect="1"/>
            </p:cNvSpPr>
            <p:nvPr/>
          </p:nvSpPr>
          <p:spPr bwMode="auto">
            <a:xfrm>
              <a:off x="1309" y="2621"/>
              <a:ext cx="180" cy="109"/>
            </a:xfrm>
            <a:custGeom>
              <a:avLst/>
              <a:gdLst/>
              <a:ahLst/>
              <a:cxnLst>
                <a:cxn ang="0">
                  <a:pos x="62" y="67"/>
                </a:cxn>
                <a:cxn ang="0">
                  <a:pos x="0" y="33"/>
                </a:cxn>
                <a:cxn ang="0">
                  <a:pos x="60" y="0"/>
                </a:cxn>
                <a:cxn ang="0">
                  <a:pos x="122" y="34"/>
                </a:cxn>
                <a:cxn ang="0">
                  <a:pos x="62" y="67"/>
                </a:cxn>
              </a:cxnLst>
              <a:rect l="0" t="0" r="r" b="b"/>
              <a:pathLst>
                <a:path w="123" h="68">
                  <a:moveTo>
                    <a:pt x="62" y="67"/>
                  </a:moveTo>
                  <a:lnTo>
                    <a:pt x="0" y="33"/>
                  </a:lnTo>
                  <a:lnTo>
                    <a:pt x="60" y="0"/>
                  </a:lnTo>
                  <a:lnTo>
                    <a:pt x="122" y="34"/>
                  </a:lnTo>
                  <a:lnTo>
                    <a:pt x="62"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1" name="Freeform 161">
              <a:extLst>
                <a:ext uri="{FF2B5EF4-FFF2-40B4-BE49-F238E27FC236}">
                  <a16:creationId xmlns:a16="http://schemas.microsoft.com/office/drawing/2014/main" id="{0E7433F5-D567-42A9-8ACD-9042BD647249}"/>
                </a:ext>
              </a:extLst>
            </p:cNvPr>
            <p:cNvSpPr>
              <a:spLocks noChangeAspect="1"/>
            </p:cNvSpPr>
            <p:nvPr/>
          </p:nvSpPr>
          <p:spPr bwMode="auto">
            <a:xfrm>
              <a:off x="1416" y="2687"/>
              <a:ext cx="180" cy="109"/>
            </a:xfrm>
            <a:custGeom>
              <a:avLst/>
              <a:gdLst/>
              <a:ahLst/>
              <a:cxnLst>
                <a:cxn ang="0">
                  <a:pos x="62" y="67"/>
                </a:cxn>
                <a:cxn ang="0">
                  <a:pos x="0" y="33"/>
                </a:cxn>
                <a:cxn ang="0">
                  <a:pos x="60" y="0"/>
                </a:cxn>
                <a:cxn ang="0">
                  <a:pos x="122" y="34"/>
                </a:cxn>
                <a:cxn ang="0">
                  <a:pos x="62" y="67"/>
                </a:cxn>
              </a:cxnLst>
              <a:rect l="0" t="0" r="r" b="b"/>
              <a:pathLst>
                <a:path w="123" h="68">
                  <a:moveTo>
                    <a:pt x="62" y="67"/>
                  </a:moveTo>
                  <a:lnTo>
                    <a:pt x="0" y="33"/>
                  </a:lnTo>
                  <a:lnTo>
                    <a:pt x="60" y="0"/>
                  </a:lnTo>
                  <a:lnTo>
                    <a:pt x="122" y="34"/>
                  </a:lnTo>
                  <a:lnTo>
                    <a:pt x="62"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2" name="Freeform 162">
              <a:extLst>
                <a:ext uri="{FF2B5EF4-FFF2-40B4-BE49-F238E27FC236}">
                  <a16:creationId xmlns:a16="http://schemas.microsoft.com/office/drawing/2014/main" id="{1F2B5A6C-9703-477B-B0C3-641746D1ACB8}"/>
                </a:ext>
              </a:extLst>
            </p:cNvPr>
            <p:cNvSpPr>
              <a:spLocks noChangeAspect="1"/>
            </p:cNvSpPr>
            <p:nvPr/>
          </p:nvSpPr>
          <p:spPr bwMode="auto">
            <a:xfrm>
              <a:off x="1520" y="2750"/>
              <a:ext cx="180" cy="111"/>
            </a:xfrm>
            <a:custGeom>
              <a:avLst/>
              <a:gdLst/>
              <a:ahLst/>
              <a:cxnLst>
                <a:cxn ang="0">
                  <a:pos x="63" y="68"/>
                </a:cxn>
                <a:cxn ang="0">
                  <a:pos x="0" y="34"/>
                </a:cxn>
                <a:cxn ang="0">
                  <a:pos x="60" y="0"/>
                </a:cxn>
                <a:cxn ang="0">
                  <a:pos x="122" y="35"/>
                </a:cxn>
                <a:cxn ang="0">
                  <a:pos x="63" y="68"/>
                </a:cxn>
              </a:cxnLst>
              <a:rect l="0" t="0" r="r" b="b"/>
              <a:pathLst>
                <a:path w="123" h="69">
                  <a:moveTo>
                    <a:pt x="63" y="68"/>
                  </a:moveTo>
                  <a:lnTo>
                    <a:pt x="0" y="34"/>
                  </a:lnTo>
                  <a:lnTo>
                    <a:pt x="60" y="0"/>
                  </a:lnTo>
                  <a:lnTo>
                    <a:pt x="122" y="35"/>
                  </a:lnTo>
                  <a:lnTo>
                    <a:pt x="63" y="68"/>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3" name="Freeform 163">
              <a:extLst>
                <a:ext uri="{FF2B5EF4-FFF2-40B4-BE49-F238E27FC236}">
                  <a16:creationId xmlns:a16="http://schemas.microsoft.com/office/drawing/2014/main" id="{4BB399E9-EC48-4AC4-BF7C-131689AAA867}"/>
                </a:ext>
              </a:extLst>
            </p:cNvPr>
            <p:cNvSpPr>
              <a:spLocks noChangeAspect="1"/>
            </p:cNvSpPr>
            <p:nvPr/>
          </p:nvSpPr>
          <p:spPr bwMode="auto">
            <a:xfrm>
              <a:off x="1330" y="2430"/>
              <a:ext cx="488" cy="307"/>
            </a:xfrm>
            <a:custGeom>
              <a:avLst/>
              <a:gdLst/>
              <a:ahLst/>
              <a:cxnLst>
                <a:cxn ang="0">
                  <a:pos x="272" y="190"/>
                </a:cxn>
                <a:cxn ang="0">
                  <a:pos x="0" y="30"/>
                </a:cxn>
                <a:cxn ang="0">
                  <a:pos x="62" y="0"/>
                </a:cxn>
                <a:cxn ang="0">
                  <a:pos x="333" y="155"/>
                </a:cxn>
                <a:cxn ang="0">
                  <a:pos x="272" y="190"/>
                </a:cxn>
              </a:cxnLst>
              <a:rect l="0" t="0" r="r" b="b"/>
              <a:pathLst>
                <a:path w="334" h="191">
                  <a:moveTo>
                    <a:pt x="272" y="190"/>
                  </a:moveTo>
                  <a:lnTo>
                    <a:pt x="0" y="30"/>
                  </a:lnTo>
                  <a:lnTo>
                    <a:pt x="62" y="0"/>
                  </a:lnTo>
                  <a:lnTo>
                    <a:pt x="333" y="155"/>
                  </a:lnTo>
                  <a:lnTo>
                    <a:pt x="272" y="190"/>
                  </a:lnTo>
                </a:path>
              </a:pathLst>
            </a:custGeom>
            <a:solidFill>
              <a:srgbClr val="A38CB6"/>
            </a:solidFill>
            <a:ln w="127000" cap="rnd" cmpd="sng">
              <a:noFill/>
              <a:prstDash val="solid"/>
              <a:round/>
              <a:headEnd type="none" w="med" len="med"/>
              <a:tailEnd type="none" w="med" len="med"/>
            </a:ln>
            <a:effectLst/>
          </p:spPr>
          <p:txBody>
            <a:bodyPr/>
            <a:lstStyle/>
            <a:p>
              <a:endParaRPr lang="en-US" sz="2400" dirty="0"/>
            </a:p>
          </p:txBody>
        </p:sp>
        <p:sp>
          <p:nvSpPr>
            <p:cNvPr id="444" name="Freeform 164">
              <a:extLst>
                <a:ext uri="{FF2B5EF4-FFF2-40B4-BE49-F238E27FC236}">
                  <a16:creationId xmlns:a16="http://schemas.microsoft.com/office/drawing/2014/main" id="{271F9C0D-C5DD-4677-89A0-EACED3C7D669}"/>
                </a:ext>
              </a:extLst>
            </p:cNvPr>
            <p:cNvSpPr>
              <a:spLocks noChangeAspect="1"/>
            </p:cNvSpPr>
            <p:nvPr/>
          </p:nvSpPr>
          <p:spPr bwMode="auto">
            <a:xfrm>
              <a:off x="1322" y="2364"/>
              <a:ext cx="182" cy="109"/>
            </a:xfrm>
            <a:custGeom>
              <a:avLst/>
              <a:gdLst/>
              <a:ahLst/>
              <a:cxnLst>
                <a:cxn ang="0">
                  <a:pos x="63" y="67"/>
                </a:cxn>
                <a:cxn ang="0">
                  <a:pos x="0" y="33"/>
                </a:cxn>
                <a:cxn ang="0">
                  <a:pos x="59" y="0"/>
                </a:cxn>
                <a:cxn ang="0">
                  <a:pos x="123" y="34"/>
                </a:cxn>
                <a:cxn ang="0">
                  <a:pos x="63" y="67"/>
                </a:cxn>
              </a:cxnLst>
              <a:rect l="0" t="0" r="r" b="b"/>
              <a:pathLst>
                <a:path w="124" h="68">
                  <a:moveTo>
                    <a:pt x="63" y="67"/>
                  </a:moveTo>
                  <a:lnTo>
                    <a:pt x="0" y="33"/>
                  </a:lnTo>
                  <a:lnTo>
                    <a:pt x="59" y="0"/>
                  </a:lnTo>
                  <a:lnTo>
                    <a:pt x="123" y="34"/>
                  </a:lnTo>
                  <a:lnTo>
                    <a:pt x="63"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5" name="Freeform 165">
              <a:extLst>
                <a:ext uri="{FF2B5EF4-FFF2-40B4-BE49-F238E27FC236}">
                  <a16:creationId xmlns:a16="http://schemas.microsoft.com/office/drawing/2014/main" id="{CB65EC3C-945C-4364-B1C5-7033457B63F2}"/>
                </a:ext>
              </a:extLst>
            </p:cNvPr>
            <p:cNvSpPr>
              <a:spLocks noChangeAspect="1"/>
            </p:cNvSpPr>
            <p:nvPr/>
          </p:nvSpPr>
          <p:spPr bwMode="auto">
            <a:xfrm>
              <a:off x="1428" y="2430"/>
              <a:ext cx="175" cy="111"/>
            </a:xfrm>
            <a:custGeom>
              <a:avLst/>
              <a:gdLst/>
              <a:ahLst/>
              <a:cxnLst>
                <a:cxn ang="0">
                  <a:pos x="61" y="68"/>
                </a:cxn>
                <a:cxn ang="0">
                  <a:pos x="0" y="33"/>
                </a:cxn>
                <a:cxn ang="0">
                  <a:pos x="58" y="0"/>
                </a:cxn>
                <a:cxn ang="0">
                  <a:pos x="119" y="34"/>
                </a:cxn>
                <a:cxn ang="0">
                  <a:pos x="61" y="68"/>
                </a:cxn>
              </a:cxnLst>
              <a:rect l="0" t="0" r="r" b="b"/>
              <a:pathLst>
                <a:path w="120" h="69">
                  <a:moveTo>
                    <a:pt x="61" y="68"/>
                  </a:moveTo>
                  <a:lnTo>
                    <a:pt x="0" y="33"/>
                  </a:lnTo>
                  <a:lnTo>
                    <a:pt x="58" y="0"/>
                  </a:lnTo>
                  <a:lnTo>
                    <a:pt x="119" y="34"/>
                  </a:lnTo>
                  <a:lnTo>
                    <a:pt x="61" y="68"/>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6" name="Freeform 166">
              <a:extLst>
                <a:ext uri="{FF2B5EF4-FFF2-40B4-BE49-F238E27FC236}">
                  <a16:creationId xmlns:a16="http://schemas.microsoft.com/office/drawing/2014/main" id="{733F0A22-8686-4F01-82C1-2FCE537C7C59}"/>
                </a:ext>
              </a:extLst>
            </p:cNvPr>
            <p:cNvSpPr>
              <a:spLocks noChangeAspect="1"/>
            </p:cNvSpPr>
            <p:nvPr/>
          </p:nvSpPr>
          <p:spPr bwMode="auto">
            <a:xfrm>
              <a:off x="1531" y="2499"/>
              <a:ext cx="182" cy="109"/>
            </a:xfrm>
            <a:custGeom>
              <a:avLst/>
              <a:gdLst/>
              <a:ahLst/>
              <a:cxnLst>
                <a:cxn ang="0">
                  <a:pos x="63" y="67"/>
                </a:cxn>
                <a:cxn ang="0">
                  <a:pos x="0" y="33"/>
                </a:cxn>
                <a:cxn ang="0">
                  <a:pos x="60" y="0"/>
                </a:cxn>
                <a:cxn ang="0">
                  <a:pos x="123" y="34"/>
                </a:cxn>
                <a:cxn ang="0">
                  <a:pos x="63" y="67"/>
                </a:cxn>
              </a:cxnLst>
              <a:rect l="0" t="0" r="r" b="b"/>
              <a:pathLst>
                <a:path w="124" h="68">
                  <a:moveTo>
                    <a:pt x="63" y="67"/>
                  </a:moveTo>
                  <a:lnTo>
                    <a:pt x="0" y="33"/>
                  </a:lnTo>
                  <a:lnTo>
                    <a:pt x="60" y="0"/>
                  </a:lnTo>
                  <a:lnTo>
                    <a:pt x="123" y="34"/>
                  </a:lnTo>
                  <a:lnTo>
                    <a:pt x="63"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7" name="Freeform 167">
              <a:extLst>
                <a:ext uri="{FF2B5EF4-FFF2-40B4-BE49-F238E27FC236}">
                  <a16:creationId xmlns:a16="http://schemas.microsoft.com/office/drawing/2014/main" id="{59AD5524-B699-47F7-BC47-033A7604598F}"/>
                </a:ext>
              </a:extLst>
            </p:cNvPr>
            <p:cNvSpPr>
              <a:spLocks noChangeAspect="1"/>
            </p:cNvSpPr>
            <p:nvPr/>
          </p:nvSpPr>
          <p:spPr bwMode="auto">
            <a:xfrm>
              <a:off x="1638" y="2565"/>
              <a:ext cx="178" cy="109"/>
            </a:xfrm>
            <a:custGeom>
              <a:avLst/>
              <a:gdLst/>
              <a:ahLst/>
              <a:cxnLst>
                <a:cxn ang="0">
                  <a:pos x="62" y="67"/>
                </a:cxn>
                <a:cxn ang="0">
                  <a:pos x="0" y="33"/>
                </a:cxn>
                <a:cxn ang="0">
                  <a:pos x="59" y="0"/>
                </a:cxn>
                <a:cxn ang="0">
                  <a:pos x="121" y="34"/>
                </a:cxn>
                <a:cxn ang="0">
                  <a:pos x="62" y="67"/>
                </a:cxn>
              </a:cxnLst>
              <a:rect l="0" t="0" r="r" b="b"/>
              <a:pathLst>
                <a:path w="122" h="68">
                  <a:moveTo>
                    <a:pt x="62" y="67"/>
                  </a:moveTo>
                  <a:lnTo>
                    <a:pt x="0" y="33"/>
                  </a:lnTo>
                  <a:lnTo>
                    <a:pt x="59" y="0"/>
                  </a:lnTo>
                  <a:lnTo>
                    <a:pt x="121" y="34"/>
                  </a:lnTo>
                  <a:lnTo>
                    <a:pt x="62" y="67"/>
                  </a:lnTo>
                </a:path>
              </a:pathLst>
            </a:custGeom>
            <a:solidFill>
              <a:srgbClr val="2C599C"/>
            </a:solidFill>
            <a:ln w="127000" cap="rnd" cmpd="sng">
              <a:noFill/>
              <a:prstDash val="solid"/>
              <a:round/>
              <a:headEnd type="none" w="med" len="med"/>
              <a:tailEnd type="none" w="med" len="med"/>
            </a:ln>
            <a:effectLst/>
          </p:spPr>
          <p:txBody>
            <a:bodyPr/>
            <a:lstStyle/>
            <a:p>
              <a:endParaRPr lang="en-US" sz="2400" dirty="0"/>
            </a:p>
          </p:txBody>
        </p:sp>
        <p:sp>
          <p:nvSpPr>
            <p:cNvPr id="448" name="Freeform 168">
              <a:extLst>
                <a:ext uri="{FF2B5EF4-FFF2-40B4-BE49-F238E27FC236}">
                  <a16:creationId xmlns:a16="http://schemas.microsoft.com/office/drawing/2014/main" id="{9F33B55B-55B8-436F-B782-3BA58BA3E178}"/>
                </a:ext>
              </a:extLst>
            </p:cNvPr>
            <p:cNvSpPr>
              <a:spLocks noChangeAspect="1"/>
            </p:cNvSpPr>
            <p:nvPr/>
          </p:nvSpPr>
          <p:spPr bwMode="auto">
            <a:xfrm>
              <a:off x="4376" y="2200"/>
              <a:ext cx="484" cy="301"/>
            </a:xfrm>
            <a:custGeom>
              <a:avLst/>
              <a:gdLst/>
              <a:ahLst/>
              <a:cxnLst>
                <a:cxn ang="0">
                  <a:pos x="76" y="186"/>
                </a:cxn>
                <a:cxn ang="0">
                  <a:pos x="330" y="40"/>
                </a:cxn>
                <a:cxn ang="0">
                  <a:pos x="253" y="0"/>
                </a:cxn>
                <a:cxn ang="0">
                  <a:pos x="0" y="142"/>
                </a:cxn>
                <a:cxn ang="0">
                  <a:pos x="76" y="186"/>
                </a:cxn>
              </a:cxnLst>
              <a:rect l="0" t="0" r="r" b="b"/>
              <a:pathLst>
                <a:path w="331" h="187">
                  <a:moveTo>
                    <a:pt x="76" y="186"/>
                  </a:moveTo>
                  <a:lnTo>
                    <a:pt x="330" y="40"/>
                  </a:lnTo>
                  <a:lnTo>
                    <a:pt x="253" y="0"/>
                  </a:lnTo>
                  <a:lnTo>
                    <a:pt x="0" y="142"/>
                  </a:lnTo>
                  <a:lnTo>
                    <a:pt x="76" y="186"/>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449" name="Freeform 169">
              <a:extLst>
                <a:ext uri="{FF2B5EF4-FFF2-40B4-BE49-F238E27FC236}">
                  <a16:creationId xmlns:a16="http://schemas.microsoft.com/office/drawing/2014/main" id="{87064371-F693-4571-9074-FAF45586EC87}"/>
                </a:ext>
              </a:extLst>
            </p:cNvPr>
            <p:cNvSpPr>
              <a:spLocks noChangeAspect="1"/>
            </p:cNvSpPr>
            <p:nvPr/>
          </p:nvSpPr>
          <p:spPr bwMode="auto">
            <a:xfrm>
              <a:off x="4385" y="2125"/>
              <a:ext cx="482" cy="305"/>
            </a:xfrm>
            <a:custGeom>
              <a:avLst/>
              <a:gdLst/>
              <a:ahLst/>
              <a:cxnLst>
                <a:cxn ang="0">
                  <a:pos x="76" y="189"/>
                </a:cxn>
                <a:cxn ang="0">
                  <a:pos x="329" y="44"/>
                </a:cxn>
                <a:cxn ang="0">
                  <a:pos x="253" y="0"/>
                </a:cxn>
                <a:cxn ang="0">
                  <a:pos x="0" y="145"/>
                </a:cxn>
                <a:cxn ang="0">
                  <a:pos x="76" y="189"/>
                </a:cxn>
              </a:cxnLst>
              <a:rect l="0" t="0" r="r" b="b"/>
              <a:pathLst>
                <a:path w="330" h="190">
                  <a:moveTo>
                    <a:pt x="76" y="189"/>
                  </a:moveTo>
                  <a:lnTo>
                    <a:pt x="329" y="44"/>
                  </a:lnTo>
                  <a:lnTo>
                    <a:pt x="253" y="0"/>
                  </a:lnTo>
                  <a:lnTo>
                    <a:pt x="0" y="145"/>
                  </a:lnTo>
                  <a:lnTo>
                    <a:pt x="76" y="189"/>
                  </a:lnTo>
                </a:path>
              </a:pathLst>
            </a:custGeom>
            <a:solidFill>
              <a:srgbClr val="4F0F0F"/>
            </a:solidFill>
            <a:ln w="127000" cap="rnd" cmpd="sng">
              <a:noFill/>
              <a:prstDash val="solid"/>
              <a:round/>
              <a:headEnd type="none" w="med" len="med"/>
              <a:tailEnd type="none" w="med" len="med"/>
            </a:ln>
            <a:effectLst/>
          </p:spPr>
          <p:txBody>
            <a:bodyPr/>
            <a:lstStyle/>
            <a:p>
              <a:endParaRPr lang="en-US" sz="2400" dirty="0"/>
            </a:p>
          </p:txBody>
        </p:sp>
        <p:sp>
          <p:nvSpPr>
            <p:cNvPr id="450" name="Freeform 170">
              <a:extLst>
                <a:ext uri="{FF2B5EF4-FFF2-40B4-BE49-F238E27FC236}">
                  <a16:creationId xmlns:a16="http://schemas.microsoft.com/office/drawing/2014/main" id="{25402DAC-C160-4059-ACF7-E6D98769F109}"/>
                </a:ext>
              </a:extLst>
            </p:cNvPr>
            <p:cNvSpPr>
              <a:spLocks noChangeAspect="1"/>
            </p:cNvSpPr>
            <p:nvPr/>
          </p:nvSpPr>
          <p:spPr bwMode="auto">
            <a:xfrm>
              <a:off x="2194" y="3113"/>
              <a:ext cx="478" cy="289"/>
            </a:xfrm>
            <a:custGeom>
              <a:avLst/>
              <a:gdLst/>
              <a:ahLst/>
              <a:cxnLst>
                <a:cxn ang="0">
                  <a:pos x="89" y="179"/>
                </a:cxn>
                <a:cxn ang="0">
                  <a:pos x="326" y="45"/>
                </a:cxn>
                <a:cxn ang="0">
                  <a:pos x="236" y="0"/>
                </a:cxn>
                <a:cxn ang="0">
                  <a:pos x="0" y="129"/>
                </a:cxn>
                <a:cxn ang="0">
                  <a:pos x="89" y="179"/>
                </a:cxn>
              </a:cxnLst>
              <a:rect l="0" t="0" r="r" b="b"/>
              <a:pathLst>
                <a:path w="327" h="180">
                  <a:moveTo>
                    <a:pt x="89" y="179"/>
                  </a:moveTo>
                  <a:lnTo>
                    <a:pt x="326" y="45"/>
                  </a:lnTo>
                  <a:lnTo>
                    <a:pt x="236" y="0"/>
                  </a:lnTo>
                  <a:lnTo>
                    <a:pt x="0" y="129"/>
                  </a:lnTo>
                  <a:lnTo>
                    <a:pt x="89" y="179"/>
                  </a:lnTo>
                </a:path>
              </a:pathLst>
            </a:custGeom>
            <a:solidFill>
              <a:srgbClr val="F89525"/>
            </a:solidFill>
            <a:ln w="127000" cap="rnd" cmpd="sng">
              <a:noFill/>
              <a:prstDash val="solid"/>
              <a:round/>
              <a:headEnd type="none" w="med" len="med"/>
              <a:tailEnd type="none" w="med" len="med"/>
            </a:ln>
            <a:effectLst/>
          </p:spPr>
          <p:txBody>
            <a:bodyPr/>
            <a:lstStyle/>
            <a:p>
              <a:endParaRPr lang="en-US" sz="2400" dirty="0"/>
            </a:p>
          </p:txBody>
        </p:sp>
        <p:sp>
          <p:nvSpPr>
            <p:cNvPr id="451" name="Freeform 171">
              <a:extLst>
                <a:ext uri="{FF2B5EF4-FFF2-40B4-BE49-F238E27FC236}">
                  <a16:creationId xmlns:a16="http://schemas.microsoft.com/office/drawing/2014/main" id="{98D4CA97-1C2E-4A32-B8B2-D7ECB39CAF34}"/>
                </a:ext>
              </a:extLst>
            </p:cNvPr>
            <p:cNvSpPr>
              <a:spLocks noChangeAspect="1"/>
            </p:cNvSpPr>
            <p:nvPr/>
          </p:nvSpPr>
          <p:spPr bwMode="auto">
            <a:xfrm>
              <a:off x="2192" y="3049"/>
              <a:ext cx="478" cy="300"/>
            </a:xfrm>
            <a:custGeom>
              <a:avLst/>
              <a:gdLst/>
              <a:ahLst/>
              <a:cxnLst>
                <a:cxn ang="0">
                  <a:pos x="88" y="186"/>
                </a:cxn>
                <a:cxn ang="0">
                  <a:pos x="326" y="50"/>
                </a:cxn>
                <a:cxn ang="0">
                  <a:pos x="238" y="0"/>
                </a:cxn>
                <a:cxn ang="0">
                  <a:pos x="0" y="135"/>
                </a:cxn>
                <a:cxn ang="0">
                  <a:pos x="88" y="186"/>
                </a:cxn>
              </a:cxnLst>
              <a:rect l="0" t="0" r="r" b="b"/>
              <a:pathLst>
                <a:path w="327" h="187">
                  <a:moveTo>
                    <a:pt x="88" y="186"/>
                  </a:moveTo>
                  <a:lnTo>
                    <a:pt x="326" y="50"/>
                  </a:lnTo>
                  <a:lnTo>
                    <a:pt x="238" y="0"/>
                  </a:lnTo>
                  <a:lnTo>
                    <a:pt x="0" y="135"/>
                  </a:lnTo>
                  <a:lnTo>
                    <a:pt x="88" y="186"/>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452" name="Freeform 172">
              <a:extLst>
                <a:ext uri="{FF2B5EF4-FFF2-40B4-BE49-F238E27FC236}">
                  <a16:creationId xmlns:a16="http://schemas.microsoft.com/office/drawing/2014/main" id="{A1844188-251B-4851-995C-C0FD2D50FF87}"/>
                </a:ext>
              </a:extLst>
            </p:cNvPr>
            <p:cNvSpPr>
              <a:spLocks noChangeAspect="1"/>
            </p:cNvSpPr>
            <p:nvPr/>
          </p:nvSpPr>
          <p:spPr bwMode="auto">
            <a:xfrm>
              <a:off x="2439" y="3108"/>
              <a:ext cx="103" cy="61"/>
            </a:xfrm>
            <a:custGeom>
              <a:avLst/>
              <a:gdLst/>
              <a:ahLst/>
              <a:cxnLst>
                <a:cxn ang="0">
                  <a:pos x="35" y="37"/>
                </a:cxn>
                <a:cxn ang="0">
                  <a:pos x="69" y="19"/>
                </a:cxn>
                <a:cxn ang="0">
                  <a:pos x="35" y="0"/>
                </a:cxn>
                <a:cxn ang="0">
                  <a:pos x="0" y="19"/>
                </a:cxn>
                <a:cxn ang="0">
                  <a:pos x="35" y="37"/>
                </a:cxn>
              </a:cxnLst>
              <a:rect l="0" t="0" r="r" b="b"/>
              <a:pathLst>
                <a:path w="70" h="38">
                  <a:moveTo>
                    <a:pt x="35" y="37"/>
                  </a:moveTo>
                  <a:lnTo>
                    <a:pt x="69" y="19"/>
                  </a:lnTo>
                  <a:lnTo>
                    <a:pt x="35" y="0"/>
                  </a:lnTo>
                  <a:lnTo>
                    <a:pt x="0" y="19"/>
                  </a:lnTo>
                  <a:lnTo>
                    <a:pt x="35" y="37"/>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53" name="Freeform 173">
              <a:extLst>
                <a:ext uri="{FF2B5EF4-FFF2-40B4-BE49-F238E27FC236}">
                  <a16:creationId xmlns:a16="http://schemas.microsoft.com/office/drawing/2014/main" id="{33784154-CE7E-4821-9FA7-47E25E53E246}"/>
                </a:ext>
              </a:extLst>
            </p:cNvPr>
            <p:cNvSpPr>
              <a:spLocks noChangeAspect="1"/>
            </p:cNvSpPr>
            <p:nvPr/>
          </p:nvSpPr>
          <p:spPr bwMode="auto">
            <a:xfrm>
              <a:off x="3777" y="2904"/>
              <a:ext cx="39" cy="40"/>
            </a:xfrm>
            <a:custGeom>
              <a:avLst/>
              <a:gdLst/>
              <a:ahLst/>
              <a:cxnLst>
                <a:cxn ang="0">
                  <a:pos x="14" y="24"/>
                </a:cxn>
                <a:cxn ang="0">
                  <a:pos x="18" y="23"/>
                </a:cxn>
                <a:cxn ang="0">
                  <a:pos x="23" y="20"/>
                </a:cxn>
                <a:cxn ang="0">
                  <a:pos x="25" y="16"/>
                </a:cxn>
                <a:cxn ang="0">
                  <a:pos x="26" y="11"/>
                </a:cxn>
                <a:cxn ang="0">
                  <a:pos x="25" y="8"/>
                </a:cxn>
                <a:cxn ang="0">
                  <a:pos x="23" y="3"/>
                </a:cxn>
                <a:cxn ang="0">
                  <a:pos x="18" y="1"/>
                </a:cxn>
                <a:cxn ang="0">
                  <a:pos x="14" y="0"/>
                </a:cxn>
                <a:cxn ang="0">
                  <a:pos x="8" y="1"/>
                </a:cxn>
                <a:cxn ang="0">
                  <a:pos x="4" y="3"/>
                </a:cxn>
                <a:cxn ang="0">
                  <a:pos x="1" y="8"/>
                </a:cxn>
                <a:cxn ang="0">
                  <a:pos x="0" y="11"/>
                </a:cxn>
                <a:cxn ang="0">
                  <a:pos x="1" y="16"/>
                </a:cxn>
                <a:cxn ang="0">
                  <a:pos x="4" y="20"/>
                </a:cxn>
                <a:cxn ang="0">
                  <a:pos x="8" y="23"/>
                </a:cxn>
                <a:cxn ang="0">
                  <a:pos x="14" y="24"/>
                </a:cxn>
              </a:cxnLst>
              <a:rect l="0" t="0" r="r" b="b"/>
              <a:pathLst>
                <a:path w="27" h="25">
                  <a:moveTo>
                    <a:pt x="14" y="24"/>
                  </a:moveTo>
                  <a:lnTo>
                    <a:pt x="18" y="23"/>
                  </a:lnTo>
                  <a:lnTo>
                    <a:pt x="23" y="20"/>
                  </a:lnTo>
                  <a:lnTo>
                    <a:pt x="25" y="16"/>
                  </a:lnTo>
                  <a:lnTo>
                    <a:pt x="26" y="11"/>
                  </a:lnTo>
                  <a:lnTo>
                    <a:pt x="25" y="8"/>
                  </a:lnTo>
                  <a:lnTo>
                    <a:pt x="23" y="3"/>
                  </a:lnTo>
                  <a:lnTo>
                    <a:pt x="18" y="1"/>
                  </a:lnTo>
                  <a:lnTo>
                    <a:pt x="14" y="0"/>
                  </a:lnTo>
                  <a:lnTo>
                    <a:pt x="8" y="1"/>
                  </a:lnTo>
                  <a:lnTo>
                    <a:pt x="4" y="3"/>
                  </a:lnTo>
                  <a:lnTo>
                    <a:pt x="1" y="8"/>
                  </a:lnTo>
                  <a:lnTo>
                    <a:pt x="0" y="11"/>
                  </a:lnTo>
                  <a:lnTo>
                    <a:pt x="1" y="16"/>
                  </a:lnTo>
                  <a:lnTo>
                    <a:pt x="4" y="20"/>
                  </a:lnTo>
                  <a:lnTo>
                    <a:pt x="8" y="23"/>
                  </a:lnTo>
                  <a:lnTo>
                    <a:pt x="14" y="2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54" name="Freeform 174">
              <a:extLst>
                <a:ext uri="{FF2B5EF4-FFF2-40B4-BE49-F238E27FC236}">
                  <a16:creationId xmlns:a16="http://schemas.microsoft.com/office/drawing/2014/main" id="{BD44AB2D-5B64-4F59-9A1A-C3C1D784DB3A}"/>
                </a:ext>
              </a:extLst>
            </p:cNvPr>
            <p:cNvSpPr>
              <a:spLocks noChangeAspect="1"/>
            </p:cNvSpPr>
            <p:nvPr/>
          </p:nvSpPr>
          <p:spPr bwMode="auto">
            <a:xfrm>
              <a:off x="3763" y="2946"/>
              <a:ext cx="65" cy="70"/>
            </a:xfrm>
            <a:custGeom>
              <a:avLst/>
              <a:gdLst/>
              <a:ahLst/>
              <a:cxnLst>
                <a:cxn ang="0">
                  <a:pos x="23" y="43"/>
                </a:cxn>
                <a:cxn ang="0">
                  <a:pos x="30" y="41"/>
                </a:cxn>
                <a:cxn ang="0">
                  <a:pos x="37" y="37"/>
                </a:cxn>
                <a:cxn ang="0">
                  <a:pos x="42" y="30"/>
                </a:cxn>
                <a:cxn ang="0">
                  <a:pos x="43" y="22"/>
                </a:cxn>
                <a:cxn ang="0">
                  <a:pos x="42" y="13"/>
                </a:cxn>
                <a:cxn ang="0">
                  <a:pos x="37" y="6"/>
                </a:cxn>
                <a:cxn ang="0">
                  <a:pos x="30" y="2"/>
                </a:cxn>
                <a:cxn ang="0">
                  <a:pos x="23" y="0"/>
                </a:cxn>
                <a:cxn ang="0">
                  <a:pos x="14" y="2"/>
                </a:cxn>
                <a:cxn ang="0">
                  <a:pos x="7" y="6"/>
                </a:cxn>
                <a:cxn ang="0">
                  <a:pos x="2" y="13"/>
                </a:cxn>
                <a:cxn ang="0">
                  <a:pos x="0" y="22"/>
                </a:cxn>
                <a:cxn ang="0">
                  <a:pos x="2" y="30"/>
                </a:cxn>
                <a:cxn ang="0">
                  <a:pos x="7" y="37"/>
                </a:cxn>
                <a:cxn ang="0">
                  <a:pos x="14" y="41"/>
                </a:cxn>
                <a:cxn ang="0">
                  <a:pos x="23" y="43"/>
                </a:cxn>
              </a:cxnLst>
              <a:rect l="0" t="0" r="r" b="b"/>
              <a:pathLst>
                <a:path w="44" h="44">
                  <a:moveTo>
                    <a:pt x="23" y="43"/>
                  </a:moveTo>
                  <a:lnTo>
                    <a:pt x="30" y="41"/>
                  </a:lnTo>
                  <a:lnTo>
                    <a:pt x="37" y="37"/>
                  </a:lnTo>
                  <a:lnTo>
                    <a:pt x="42" y="30"/>
                  </a:lnTo>
                  <a:lnTo>
                    <a:pt x="43" y="22"/>
                  </a:lnTo>
                  <a:lnTo>
                    <a:pt x="42" y="13"/>
                  </a:lnTo>
                  <a:lnTo>
                    <a:pt x="37" y="6"/>
                  </a:lnTo>
                  <a:lnTo>
                    <a:pt x="30" y="2"/>
                  </a:lnTo>
                  <a:lnTo>
                    <a:pt x="23" y="0"/>
                  </a:lnTo>
                  <a:lnTo>
                    <a:pt x="14" y="2"/>
                  </a:lnTo>
                  <a:lnTo>
                    <a:pt x="7" y="6"/>
                  </a:lnTo>
                  <a:lnTo>
                    <a:pt x="2" y="13"/>
                  </a:lnTo>
                  <a:lnTo>
                    <a:pt x="0" y="22"/>
                  </a:lnTo>
                  <a:lnTo>
                    <a:pt x="2" y="30"/>
                  </a:lnTo>
                  <a:lnTo>
                    <a:pt x="7" y="37"/>
                  </a:lnTo>
                  <a:lnTo>
                    <a:pt x="14" y="41"/>
                  </a:lnTo>
                  <a:lnTo>
                    <a:pt x="23"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55" name="Freeform 175">
              <a:extLst>
                <a:ext uri="{FF2B5EF4-FFF2-40B4-BE49-F238E27FC236}">
                  <a16:creationId xmlns:a16="http://schemas.microsoft.com/office/drawing/2014/main" id="{7700950D-A251-42CD-856F-9C5DCBEAFAB6}"/>
                </a:ext>
              </a:extLst>
            </p:cNvPr>
            <p:cNvSpPr>
              <a:spLocks noChangeAspect="1"/>
            </p:cNvSpPr>
            <p:nvPr/>
          </p:nvSpPr>
          <p:spPr bwMode="auto">
            <a:xfrm>
              <a:off x="3763" y="2986"/>
              <a:ext cx="65" cy="46"/>
            </a:xfrm>
            <a:custGeom>
              <a:avLst/>
              <a:gdLst/>
              <a:ahLst/>
              <a:cxnLst>
                <a:cxn ang="0">
                  <a:pos x="43" y="0"/>
                </a:cxn>
                <a:cxn ang="0">
                  <a:pos x="43" y="28"/>
                </a:cxn>
                <a:cxn ang="0">
                  <a:pos x="0" y="28"/>
                </a:cxn>
                <a:cxn ang="0">
                  <a:pos x="0" y="0"/>
                </a:cxn>
                <a:cxn ang="0">
                  <a:pos x="43" y="0"/>
                </a:cxn>
              </a:cxnLst>
              <a:rect l="0" t="0" r="r" b="b"/>
              <a:pathLst>
                <a:path w="44" h="29">
                  <a:moveTo>
                    <a:pt x="43" y="0"/>
                  </a:moveTo>
                  <a:lnTo>
                    <a:pt x="43" y="28"/>
                  </a:lnTo>
                  <a:lnTo>
                    <a:pt x="0" y="28"/>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56" name="Freeform 176">
              <a:extLst>
                <a:ext uri="{FF2B5EF4-FFF2-40B4-BE49-F238E27FC236}">
                  <a16:creationId xmlns:a16="http://schemas.microsoft.com/office/drawing/2014/main" id="{D5E095F2-E642-4617-A18A-C4FA0DFE09AF}"/>
                </a:ext>
              </a:extLst>
            </p:cNvPr>
            <p:cNvSpPr>
              <a:spLocks noChangeAspect="1"/>
            </p:cNvSpPr>
            <p:nvPr/>
          </p:nvSpPr>
          <p:spPr bwMode="auto">
            <a:xfrm>
              <a:off x="3781" y="3026"/>
              <a:ext cx="32" cy="108"/>
            </a:xfrm>
            <a:custGeom>
              <a:avLst/>
              <a:gdLst/>
              <a:ahLst/>
              <a:cxnLst>
                <a:cxn ang="0">
                  <a:pos x="21" y="0"/>
                </a:cxn>
                <a:cxn ang="0">
                  <a:pos x="21" y="66"/>
                </a:cxn>
                <a:cxn ang="0">
                  <a:pos x="0" y="66"/>
                </a:cxn>
                <a:cxn ang="0">
                  <a:pos x="0" y="0"/>
                </a:cxn>
                <a:cxn ang="0">
                  <a:pos x="21" y="0"/>
                </a:cxn>
              </a:cxnLst>
              <a:rect l="0" t="0" r="r" b="b"/>
              <a:pathLst>
                <a:path w="22" h="67">
                  <a:moveTo>
                    <a:pt x="21" y="0"/>
                  </a:moveTo>
                  <a:lnTo>
                    <a:pt x="21" y="66"/>
                  </a:lnTo>
                  <a:lnTo>
                    <a:pt x="0" y="66"/>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57" name="Freeform 177">
              <a:extLst>
                <a:ext uri="{FF2B5EF4-FFF2-40B4-BE49-F238E27FC236}">
                  <a16:creationId xmlns:a16="http://schemas.microsoft.com/office/drawing/2014/main" id="{114B8779-6EB7-4864-9A8F-1C3C57C71216}"/>
                </a:ext>
              </a:extLst>
            </p:cNvPr>
            <p:cNvSpPr>
              <a:spLocks noChangeAspect="1"/>
            </p:cNvSpPr>
            <p:nvPr/>
          </p:nvSpPr>
          <p:spPr bwMode="auto">
            <a:xfrm>
              <a:off x="3490" y="3129"/>
              <a:ext cx="478" cy="289"/>
            </a:xfrm>
            <a:custGeom>
              <a:avLst/>
              <a:gdLst/>
              <a:ahLst/>
              <a:cxnLst>
                <a:cxn ang="0">
                  <a:pos x="88" y="179"/>
                </a:cxn>
                <a:cxn ang="0">
                  <a:pos x="326" y="45"/>
                </a:cxn>
                <a:cxn ang="0">
                  <a:pos x="236" y="0"/>
                </a:cxn>
                <a:cxn ang="0">
                  <a:pos x="0" y="129"/>
                </a:cxn>
                <a:cxn ang="0">
                  <a:pos x="88" y="179"/>
                </a:cxn>
              </a:cxnLst>
              <a:rect l="0" t="0" r="r" b="b"/>
              <a:pathLst>
                <a:path w="327" h="180">
                  <a:moveTo>
                    <a:pt x="88" y="179"/>
                  </a:moveTo>
                  <a:lnTo>
                    <a:pt x="326" y="45"/>
                  </a:lnTo>
                  <a:lnTo>
                    <a:pt x="236" y="0"/>
                  </a:lnTo>
                  <a:lnTo>
                    <a:pt x="0" y="129"/>
                  </a:lnTo>
                  <a:lnTo>
                    <a:pt x="88" y="179"/>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458" name="Freeform 178">
              <a:extLst>
                <a:ext uri="{FF2B5EF4-FFF2-40B4-BE49-F238E27FC236}">
                  <a16:creationId xmlns:a16="http://schemas.microsoft.com/office/drawing/2014/main" id="{D31CA1F5-7C79-42BE-9284-6509FA3B39EC}"/>
                </a:ext>
              </a:extLst>
            </p:cNvPr>
            <p:cNvSpPr>
              <a:spLocks noChangeAspect="1"/>
            </p:cNvSpPr>
            <p:nvPr/>
          </p:nvSpPr>
          <p:spPr bwMode="auto">
            <a:xfrm>
              <a:off x="3489" y="3065"/>
              <a:ext cx="476" cy="300"/>
            </a:xfrm>
            <a:custGeom>
              <a:avLst/>
              <a:gdLst/>
              <a:ahLst/>
              <a:cxnLst>
                <a:cxn ang="0">
                  <a:pos x="88" y="186"/>
                </a:cxn>
                <a:cxn ang="0">
                  <a:pos x="325" y="50"/>
                </a:cxn>
                <a:cxn ang="0">
                  <a:pos x="236" y="0"/>
                </a:cxn>
                <a:cxn ang="0">
                  <a:pos x="0" y="135"/>
                </a:cxn>
                <a:cxn ang="0">
                  <a:pos x="88" y="186"/>
                </a:cxn>
              </a:cxnLst>
              <a:rect l="0" t="0" r="r" b="b"/>
              <a:pathLst>
                <a:path w="326" h="187">
                  <a:moveTo>
                    <a:pt x="88" y="186"/>
                  </a:moveTo>
                  <a:lnTo>
                    <a:pt x="325" y="50"/>
                  </a:lnTo>
                  <a:lnTo>
                    <a:pt x="236" y="0"/>
                  </a:lnTo>
                  <a:lnTo>
                    <a:pt x="0" y="135"/>
                  </a:lnTo>
                  <a:lnTo>
                    <a:pt x="88" y="186"/>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459" name="Freeform 179">
              <a:extLst>
                <a:ext uri="{FF2B5EF4-FFF2-40B4-BE49-F238E27FC236}">
                  <a16:creationId xmlns:a16="http://schemas.microsoft.com/office/drawing/2014/main" id="{110267FE-55D2-43F8-ADCC-A72952AA6A2F}"/>
                </a:ext>
              </a:extLst>
            </p:cNvPr>
            <p:cNvSpPr>
              <a:spLocks noChangeAspect="1"/>
            </p:cNvSpPr>
            <p:nvPr/>
          </p:nvSpPr>
          <p:spPr bwMode="auto">
            <a:xfrm>
              <a:off x="3566" y="3232"/>
              <a:ext cx="104" cy="62"/>
            </a:xfrm>
            <a:custGeom>
              <a:avLst/>
              <a:gdLst/>
              <a:ahLst/>
              <a:cxnLst>
                <a:cxn ang="0">
                  <a:pos x="35" y="38"/>
                </a:cxn>
                <a:cxn ang="0">
                  <a:pos x="70" y="19"/>
                </a:cxn>
                <a:cxn ang="0">
                  <a:pos x="35" y="0"/>
                </a:cxn>
                <a:cxn ang="0">
                  <a:pos x="0" y="19"/>
                </a:cxn>
                <a:cxn ang="0">
                  <a:pos x="35" y="38"/>
                </a:cxn>
              </a:cxnLst>
              <a:rect l="0" t="0" r="r" b="b"/>
              <a:pathLst>
                <a:path w="71" h="39">
                  <a:moveTo>
                    <a:pt x="35" y="38"/>
                  </a:moveTo>
                  <a:lnTo>
                    <a:pt x="70" y="19"/>
                  </a:lnTo>
                  <a:lnTo>
                    <a:pt x="35" y="0"/>
                  </a:lnTo>
                  <a:lnTo>
                    <a:pt x="0" y="19"/>
                  </a:lnTo>
                  <a:lnTo>
                    <a:pt x="35"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460" name="Freeform 180">
              <a:extLst>
                <a:ext uri="{FF2B5EF4-FFF2-40B4-BE49-F238E27FC236}">
                  <a16:creationId xmlns:a16="http://schemas.microsoft.com/office/drawing/2014/main" id="{C1260B9B-1F3C-4E11-97A5-D5E78846D410}"/>
                </a:ext>
              </a:extLst>
            </p:cNvPr>
            <p:cNvSpPr>
              <a:spLocks noChangeAspect="1"/>
            </p:cNvSpPr>
            <p:nvPr/>
          </p:nvSpPr>
          <p:spPr bwMode="auto">
            <a:xfrm>
              <a:off x="4655" y="2632"/>
              <a:ext cx="535" cy="531"/>
            </a:xfrm>
            <a:custGeom>
              <a:avLst/>
              <a:gdLst/>
              <a:ahLst/>
              <a:cxnLst>
                <a:cxn ang="0">
                  <a:pos x="365" y="269"/>
                </a:cxn>
                <a:cxn ang="0">
                  <a:pos x="365" y="149"/>
                </a:cxn>
                <a:cxn ang="0">
                  <a:pos x="105" y="0"/>
                </a:cxn>
                <a:cxn ang="0">
                  <a:pos x="0" y="60"/>
                </a:cxn>
                <a:cxn ang="0">
                  <a:pos x="0" y="180"/>
                </a:cxn>
                <a:cxn ang="0">
                  <a:pos x="261" y="329"/>
                </a:cxn>
                <a:cxn ang="0">
                  <a:pos x="365" y="269"/>
                </a:cxn>
              </a:cxnLst>
              <a:rect l="0" t="0" r="r" b="b"/>
              <a:pathLst>
                <a:path w="366" h="330">
                  <a:moveTo>
                    <a:pt x="365" y="269"/>
                  </a:moveTo>
                  <a:lnTo>
                    <a:pt x="365" y="149"/>
                  </a:lnTo>
                  <a:lnTo>
                    <a:pt x="105" y="0"/>
                  </a:lnTo>
                  <a:lnTo>
                    <a:pt x="0" y="60"/>
                  </a:lnTo>
                  <a:lnTo>
                    <a:pt x="0" y="180"/>
                  </a:lnTo>
                  <a:lnTo>
                    <a:pt x="261" y="329"/>
                  </a:lnTo>
                  <a:lnTo>
                    <a:pt x="365" y="269"/>
                  </a:lnTo>
                </a:path>
              </a:pathLst>
            </a:custGeom>
            <a:solidFill>
              <a:srgbClr val="004CD8"/>
            </a:solidFill>
            <a:ln w="127000" cap="rnd" cmpd="sng">
              <a:noFill/>
              <a:prstDash val="solid"/>
              <a:round/>
              <a:headEnd type="none" w="med" len="med"/>
              <a:tailEnd type="none" w="med" len="med"/>
            </a:ln>
            <a:effectLst/>
          </p:spPr>
          <p:txBody>
            <a:bodyPr/>
            <a:lstStyle/>
            <a:p>
              <a:endParaRPr lang="en-US" sz="2400" dirty="0"/>
            </a:p>
          </p:txBody>
        </p:sp>
        <p:sp>
          <p:nvSpPr>
            <p:cNvPr id="461" name="Freeform 181">
              <a:extLst>
                <a:ext uri="{FF2B5EF4-FFF2-40B4-BE49-F238E27FC236}">
                  <a16:creationId xmlns:a16="http://schemas.microsoft.com/office/drawing/2014/main" id="{21728D28-C573-4EAF-BE1A-78E42AC1F018}"/>
                </a:ext>
              </a:extLst>
            </p:cNvPr>
            <p:cNvSpPr>
              <a:spLocks noChangeAspect="1"/>
            </p:cNvSpPr>
            <p:nvPr/>
          </p:nvSpPr>
          <p:spPr bwMode="auto">
            <a:xfrm>
              <a:off x="4655" y="2632"/>
              <a:ext cx="535" cy="336"/>
            </a:xfrm>
            <a:custGeom>
              <a:avLst/>
              <a:gdLst/>
              <a:ahLst/>
              <a:cxnLst>
                <a:cxn ang="0">
                  <a:pos x="261" y="208"/>
                </a:cxn>
                <a:cxn ang="0">
                  <a:pos x="365" y="148"/>
                </a:cxn>
                <a:cxn ang="0">
                  <a:pos x="105" y="0"/>
                </a:cxn>
                <a:cxn ang="0">
                  <a:pos x="0" y="60"/>
                </a:cxn>
                <a:cxn ang="0">
                  <a:pos x="261" y="208"/>
                </a:cxn>
              </a:cxnLst>
              <a:rect l="0" t="0" r="r" b="b"/>
              <a:pathLst>
                <a:path w="366" h="209">
                  <a:moveTo>
                    <a:pt x="261" y="208"/>
                  </a:moveTo>
                  <a:lnTo>
                    <a:pt x="365" y="148"/>
                  </a:lnTo>
                  <a:lnTo>
                    <a:pt x="105" y="0"/>
                  </a:lnTo>
                  <a:lnTo>
                    <a:pt x="0" y="60"/>
                  </a:lnTo>
                  <a:lnTo>
                    <a:pt x="261" y="208"/>
                  </a:lnTo>
                </a:path>
              </a:pathLst>
            </a:custGeom>
            <a:solidFill>
              <a:srgbClr val="3FA5FF"/>
            </a:solidFill>
            <a:ln w="127000" cap="rnd" cmpd="sng">
              <a:noFill/>
              <a:prstDash val="solid"/>
              <a:round/>
              <a:headEnd type="none" w="med" len="med"/>
              <a:tailEnd type="none" w="med" len="med"/>
            </a:ln>
            <a:effectLst/>
          </p:spPr>
          <p:txBody>
            <a:bodyPr/>
            <a:lstStyle/>
            <a:p>
              <a:endParaRPr lang="en-US" sz="2400" dirty="0"/>
            </a:p>
          </p:txBody>
        </p:sp>
        <p:sp>
          <p:nvSpPr>
            <p:cNvPr id="462" name="Freeform 182">
              <a:extLst>
                <a:ext uri="{FF2B5EF4-FFF2-40B4-BE49-F238E27FC236}">
                  <a16:creationId xmlns:a16="http://schemas.microsoft.com/office/drawing/2014/main" id="{12E3A758-D07C-4922-8471-51D433093791}"/>
                </a:ext>
              </a:extLst>
            </p:cNvPr>
            <p:cNvSpPr>
              <a:spLocks noChangeAspect="1"/>
            </p:cNvSpPr>
            <p:nvPr/>
          </p:nvSpPr>
          <p:spPr bwMode="auto">
            <a:xfrm>
              <a:off x="5040" y="2875"/>
              <a:ext cx="150" cy="288"/>
            </a:xfrm>
            <a:custGeom>
              <a:avLst/>
              <a:gdLst/>
              <a:ahLst/>
              <a:cxnLst>
                <a:cxn ang="0">
                  <a:pos x="0" y="59"/>
                </a:cxn>
                <a:cxn ang="0">
                  <a:pos x="102" y="0"/>
                </a:cxn>
                <a:cxn ang="0">
                  <a:pos x="102" y="119"/>
                </a:cxn>
                <a:cxn ang="0">
                  <a:pos x="0" y="178"/>
                </a:cxn>
                <a:cxn ang="0">
                  <a:pos x="0" y="59"/>
                </a:cxn>
              </a:cxnLst>
              <a:rect l="0" t="0" r="r" b="b"/>
              <a:pathLst>
                <a:path w="103" h="179">
                  <a:moveTo>
                    <a:pt x="0" y="59"/>
                  </a:moveTo>
                  <a:lnTo>
                    <a:pt x="102" y="0"/>
                  </a:lnTo>
                  <a:lnTo>
                    <a:pt x="102" y="119"/>
                  </a:lnTo>
                  <a:lnTo>
                    <a:pt x="0" y="178"/>
                  </a:lnTo>
                  <a:lnTo>
                    <a:pt x="0" y="59"/>
                  </a:lnTo>
                </a:path>
              </a:pathLst>
            </a:custGeom>
            <a:solidFill>
              <a:srgbClr val="007FFF"/>
            </a:solidFill>
            <a:ln w="127000" cap="rnd" cmpd="sng">
              <a:noFill/>
              <a:prstDash val="solid"/>
              <a:round/>
              <a:headEnd type="none" w="med" len="med"/>
              <a:tailEnd type="none" w="med" len="med"/>
            </a:ln>
            <a:effectLst/>
          </p:spPr>
          <p:txBody>
            <a:bodyPr/>
            <a:lstStyle/>
            <a:p>
              <a:endParaRPr lang="en-US" sz="2400" dirty="0"/>
            </a:p>
          </p:txBody>
        </p:sp>
        <p:sp>
          <p:nvSpPr>
            <p:cNvPr id="463" name="Freeform 183">
              <a:extLst>
                <a:ext uri="{FF2B5EF4-FFF2-40B4-BE49-F238E27FC236}">
                  <a16:creationId xmlns:a16="http://schemas.microsoft.com/office/drawing/2014/main" id="{06E1AEB6-D8CB-4950-B040-3E147180B7EA}"/>
                </a:ext>
              </a:extLst>
            </p:cNvPr>
            <p:cNvSpPr>
              <a:spLocks noChangeAspect="1"/>
            </p:cNvSpPr>
            <p:nvPr/>
          </p:nvSpPr>
          <p:spPr bwMode="auto">
            <a:xfrm>
              <a:off x="4738" y="2962"/>
              <a:ext cx="56" cy="67"/>
            </a:xfrm>
            <a:custGeom>
              <a:avLst/>
              <a:gdLst/>
              <a:ahLst/>
              <a:cxnLst>
                <a:cxn ang="0">
                  <a:pos x="19" y="39"/>
                </a:cxn>
                <a:cxn ang="0">
                  <a:pos x="26" y="41"/>
                </a:cxn>
                <a:cxn ang="0">
                  <a:pos x="31" y="41"/>
                </a:cxn>
                <a:cxn ang="0">
                  <a:pos x="35" y="37"/>
                </a:cxn>
                <a:cxn ang="0">
                  <a:pos x="37" y="31"/>
                </a:cxn>
                <a:cxn ang="0">
                  <a:pos x="35" y="23"/>
                </a:cxn>
                <a:cxn ang="0">
                  <a:pos x="31" y="15"/>
                </a:cxn>
                <a:cxn ang="0">
                  <a:pos x="26" y="8"/>
                </a:cxn>
                <a:cxn ang="0">
                  <a:pos x="19" y="2"/>
                </a:cxn>
                <a:cxn ang="0">
                  <a:pos x="11" y="0"/>
                </a:cxn>
                <a:cxn ang="0">
                  <a:pos x="5" y="0"/>
                </a:cxn>
                <a:cxn ang="0">
                  <a:pos x="1" y="4"/>
                </a:cxn>
                <a:cxn ang="0">
                  <a:pos x="0" y="11"/>
                </a:cxn>
                <a:cxn ang="0">
                  <a:pos x="1" y="18"/>
                </a:cxn>
                <a:cxn ang="0">
                  <a:pos x="5" y="26"/>
                </a:cxn>
                <a:cxn ang="0">
                  <a:pos x="11" y="34"/>
                </a:cxn>
                <a:cxn ang="0">
                  <a:pos x="19" y="39"/>
                </a:cxn>
              </a:cxnLst>
              <a:rect l="0" t="0" r="r" b="b"/>
              <a:pathLst>
                <a:path w="38" h="42">
                  <a:moveTo>
                    <a:pt x="19" y="39"/>
                  </a:moveTo>
                  <a:lnTo>
                    <a:pt x="26" y="41"/>
                  </a:lnTo>
                  <a:lnTo>
                    <a:pt x="31" y="41"/>
                  </a:lnTo>
                  <a:lnTo>
                    <a:pt x="35" y="37"/>
                  </a:lnTo>
                  <a:lnTo>
                    <a:pt x="37" y="31"/>
                  </a:lnTo>
                  <a:lnTo>
                    <a:pt x="35" y="23"/>
                  </a:lnTo>
                  <a:lnTo>
                    <a:pt x="31" y="15"/>
                  </a:lnTo>
                  <a:lnTo>
                    <a:pt x="26" y="8"/>
                  </a:lnTo>
                  <a:lnTo>
                    <a:pt x="19" y="2"/>
                  </a:lnTo>
                  <a:lnTo>
                    <a:pt x="11" y="0"/>
                  </a:lnTo>
                  <a:lnTo>
                    <a:pt x="5" y="0"/>
                  </a:lnTo>
                  <a:lnTo>
                    <a:pt x="1" y="4"/>
                  </a:lnTo>
                  <a:lnTo>
                    <a:pt x="0" y="11"/>
                  </a:lnTo>
                  <a:lnTo>
                    <a:pt x="1" y="18"/>
                  </a:lnTo>
                  <a:lnTo>
                    <a:pt x="5" y="26"/>
                  </a:lnTo>
                  <a:lnTo>
                    <a:pt x="11" y="34"/>
                  </a:lnTo>
                  <a:lnTo>
                    <a:pt x="19" y="39"/>
                  </a:lnTo>
                </a:path>
              </a:pathLst>
            </a:custGeom>
            <a:solidFill>
              <a:srgbClr val="000000"/>
            </a:solidFill>
            <a:ln w="127000" cap="rnd" cmpd="sng">
              <a:noFill/>
              <a:prstDash val="solid"/>
              <a:round/>
              <a:headEnd type="none" w="med" len="med"/>
              <a:tailEnd type="none" w="med" len="med"/>
            </a:ln>
            <a:effectLst/>
          </p:spPr>
          <p:txBody>
            <a:bodyPr/>
            <a:lstStyle/>
            <a:p>
              <a:endParaRPr lang="en-US" sz="2400" dirty="0"/>
            </a:p>
          </p:txBody>
        </p:sp>
        <p:sp>
          <p:nvSpPr>
            <p:cNvPr id="464" name="Freeform 184">
              <a:extLst>
                <a:ext uri="{FF2B5EF4-FFF2-40B4-BE49-F238E27FC236}">
                  <a16:creationId xmlns:a16="http://schemas.microsoft.com/office/drawing/2014/main" id="{6FDDEFA4-C02D-481B-A79B-D180843072BD}"/>
                </a:ext>
              </a:extLst>
            </p:cNvPr>
            <p:cNvSpPr>
              <a:spLocks noChangeAspect="1"/>
            </p:cNvSpPr>
            <p:nvPr/>
          </p:nvSpPr>
          <p:spPr bwMode="auto">
            <a:xfrm>
              <a:off x="4753" y="2981"/>
              <a:ext cx="25" cy="31"/>
            </a:xfrm>
            <a:custGeom>
              <a:avLst/>
              <a:gdLst/>
              <a:ahLst/>
              <a:cxnLst>
                <a:cxn ang="0">
                  <a:pos x="8" y="17"/>
                </a:cxn>
                <a:cxn ang="0">
                  <a:pos x="11" y="18"/>
                </a:cxn>
                <a:cxn ang="0">
                  <a:pos x="14" y="17"/>
                </a:cxn>
                <a:cxn ang="0">
                  <a:pos x="15" y="16"/>
                </a:cxn>
                <a:cxn ang="0">
                  <a:pos x="16" y="13"/>
                </a:cxn>
                <a:cxn ang="0">
                  <a:pos x="15" y="10"/>
                </a:cxn>
                <a:cxn ang="0">
                  <a:pos x="14" y="7"/>
                </a:cxn>
                <a:cxn ang="0">
                  <a:pos x="11" y="4"/>
                </a:cxn>
                <a:cxn ang="0">
                  <a:pos x="8" y="1"/>
                </a:cxn>
                <a:cxn ang="0">
                  <a:pos x="5" y="0"/>
                </a:cxn>
                <a:cxn ang="0">
                  <a:pos x="3" y="1"/>
                </a:cxn>
                <a:cxn ang="0">
                  <a:pos x="0" y="2"/>
                </a:cxn>
                <a:cxn ang="0">
                  <a:pos x="0" y="5"/>
                </a:cxn>
                <a:cxn ang="0">
                  <a:pos x="0" y="8"/>
                </a:cxn>
                <a:cxn ang="0">
                  <a:pos x="3" y="11"/>
                </a:cxn>
                <a:cxn ang="0">
                  <a:pos x="5" y="15"/>
                </a:cxn>
                <a:cxn ang="0">
                  <a:pos x="8" y="17"/>
                </a:cxn>
              </a:cxnLst>
              <a:rect l="0" t="0" r="r" b="b"/>
              <a:pathLst>
                <a:path w="17" h="19">
                  <a:moveTo>
                    <a:pt x="8" y="17"/>
                  </a:moveTo>
                  <a:lnTo>
                    <a:pt x="11" y="18"/>
                  </a:lnTo>
                  <a:lnTo>
                    <a:pt x="14" y="17"/>
                  </a:lnTo>
                  <a:lnTo>
                    <a:pt x="15" y="16"/>
                  </a:lnTo>
                  <a:lnTo>
                    <a:pt x="16" y="13"/>
                  </a:lnTo>
                  <a:lnTo>
                    <a:pt x="15" y="10"/>
                  </a:lnTo>
                  <a:lnTo>
                    <a:pt x="14" y="7"/>
                  </a:lnTo>
                  <a:lnTo>
                    <a:pt x="11" y="4"/>
                  </a:lnTo>
                  <a:lnTo>
                    <a:pt x="8" y="1"/>
                  </a:lnTo>
                  <a:lnTo>
                    <a:pt x="5" y="0"/>
                  </a:lnTo>
                  <a:lnTo>
                    <a:pt x="3" y="1"/>
                  </a:lnTo>
                  <a:lnTo>
                    <a:pt x="0" y="2"/>
                  </a:lnTo>
                  <a:lnTo>
                    <a:pt x="0" y="5"/>
                  </a:lnTo>
                  <a:lnTo>
                    <a:pt x="0" y="8"/>
                  </a:lnTo>
                  <a:lnTo>
                    <a:pt x="3" y="11"/>
                  </a:lnTo>
                  <a:lnTo>
                    <a:pt x="5" y="15"/>
                  </a:lnTo>
                  <a:lnTo>
                    <a:pt x="8" y="17"/>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65" name="Freeform 185">
              <a:extLst>
                <a:ext uri="{FF2B5EF4-FFF2-40B4-BE49-F238E27FC236}">
                  <a16:creationId xmlns:a16="http://schemas.microsoft.com/office/drawing/2014/main" id="{3F9328B4-A5CE-4FDC-B3D5-974911B8D78D}"/>
                </a:ext>
              </a:extLst>
            </p:cNvPr>
            <p:cNvSpPr>
              <a:spLocks noChangeAspect="1"/>
            </p:cNvSpPr>
            <p:nvPr/>
          </p:nvSpPr>
          <p:spPr bwMode="auto">
            <a:xfrm>
              <a:off x="4673" y="2920"/>
              <a:ext cx="57" cy="71"/>
            </a:xfrm>
            <a:custGeom>
              <a:avLst/>
              <a:gdLst/>
              <a:ahLst/>
              <a:cxnLst>
                <a:cxn ang="0">
                  <a:pos x="19" y="40"/>
                </a:cxn>
                <a:cxn ang="0">
                  <a:pos x="26" y="43"/>
                </a:cxn>
                <a:cxn ang="0">
                  <a:pos x="32" y="42"/>
                </a:cxn>
                <a:cxn ang="0">
                  <a:pos x="36" y="39"/>
                </a:cxn>
                <a:cxn ang="0">
                  <a:pos x="38" y="32"/>
                </a:cxn>
                <a:cxn ang="0">
                  <a:pos x="36" y="25"/>
                </a:cxn>
                <a:cxn ang="0">
                  <a:pos x="32" y="16"/>
                </a:cxn>
                <a:cxn ang="0">
                  <a:pos x="26" y="8"/>
                </a:cxn>
                <a:cxn ang="0">
                  <a:pos x="19" y="3"/>
                </a:cxn>
                <a:cxn ang="0">
                  <a:pos x="12" y="0"/>
                </a:cxn>
                <a:cxn ang="0">
                  <a:pos x="5" y="0"/>
                </a:cxn>
                <a:cxn ang="0">
                  <a:pos x="2" y="4"/>
                </a:cxn>
                <a:cxn ang="0">
                  <a:pos x="0" y="10"/>
                </a:cxn>
                <a:cxn ang="0">
                  <a:pos x="2" y="19"/>
                </a:cxn>
                <a:cxn ang="0">
                  <a:pos x="5" y="27"/>
                </a:cxn>
                <a:cxn ang="0">
                  <a:pos x="12" y="35"/>
                </a:cxn>
                <a:cxn ang="0">
                  <a:pos x="19" y="40"/>
                </a:cxn>
              </a:cxnLst>
              <a:rect l="0" t="0" r="r" b="b"/>
              <a:pathLst>
                <a:path w="39" h="44">
                  <a:moveTo>
                    <a:pt x="19" y="40"/>
                  </a:moveTo>
                  <a:lnTo>
                    <a:pt x="26" y="43"/>
                  </a:lnTo>
                  <a:lnTo>
                    <a:pt x="32" y="42"/>
                  </a:lnTo>
                  <a:lnTo>
                    <a:pt x="36" y="39"/>
                  </a:lnTo>
                  <a:lnTo>
                    <a:pt x="38" y="32"/>
                  </a:lnTo>
                  <a:lnTo>
                    <a:pt x="36" y="25"/>
                  </a:lnTo>
                  <a:lnTo>
                    <a:pt x="32" y="16"/>
                  </a:lnTo>
                  <a:lnTo>
                    <a:pt x="26" y="8"/>
                  </a:lnTo>
                  <a:lnTo>
                    <a:pt x="19" y="3"/>
                  </a:lnTo>
                  <a:lnTo>
                    <a:pt x="12" y="0"/>
                  </a:lnTo>
                  <a:lnTo>
                    <a:pt x="5" y="0"/>
                  </a:lnTo>
                  <a:lnTo>
                    <a:pt x="2" y="4"/>
                  </a:lnTo>
                  <a:lnTo>
                    <a:pt x="0" y="10"/>
                  </a:lnTo>
                  <a:lnTo>
                    <a:pt x="2" y="19"/>
                  </a:lnTo>
                  <a:lnTo>
                    <a:pt x="5" y="27"/>
                  </a:lnTo>
                  <a:lnTo>
                    <a:pt x="12" y="35"/>
                  </a:lnTo>
                  <a:lnTo>
                    <a:pt x="19" y="40"/>
                  </a:lnTo>
                </a:path>
              </a:pathLst>
            </a:custGeom>
            <a:solidFill>
              <a:srgbClr val="000000"/>
            </a:solidFill>
            <a:ln w="127000" cap="rnd" cmpd="sng">
              <a:noFill/>
              <a:prstDash val="solid"/>
              <a:round/>
              <a:headEnd type="none" w="med" len="med"/>
              <a:tailEnd type="none" w="med" len="med"/>
            </a:ln>
            <a:effectLst/>
          </p:spPr>
          <p:txBody>
            <a:bodyPr/>
            <a:lstStyle/>
            <a:p>
              <a:endParaRPr lang="en-US" sz="2400" dirty="0"/>
            </a:p>
          </p:txBody>
        </p:sp>
        <p:sp>
          <p:nvSpPr>
            <p:cNvPr id="466" name="Freeform 186">
              <a:extLst>
                <a:ext uri="{FF2B5EF4-FFF2-40B4-BE49-F238E27FC236}">
                  <a16:creationId xmlns:a16="http://schemas.microsoft.com/office/drawing/2014/main" id="{8C29A230-F5B2-414F-9BEF-ACE8D1B7B169}"/>
                </a:ext>
              </a:extLst>
            </p:cNvPr>
            <p:cNvSpPr>
              <a:spLocks noChangeAspect="1"/>
            </p:cNvSpPr>
            <p:nvPr/>
          </p:nvSpPr>
          <p:spPr bwMode="auto">
            <a:xfrm>
              <a:off x="4689" y="2939"/>
              <a:ext cx="25" cy="32"/>
            </a:xfrm>
            <a:custGeom>
              <a:avLst/>
              <a:gdLst/>
              <a:ahLst/>
              <a:cxnLst>
                <a:cxn ang="0">
                  <a:pos x="8" y="17"/>
                </a:cxn>
                <a:cxn ang="0">
                  <a:pos x="11" y="19"/>
                </a:cxn>
                <a:cxn ang="0">
                  <a:pos x="14" y="19"/>
                </a:cxn>
                <a:cxn ang="0">
                  <a:pos x="15" y="17"/>
                </a:cxn>
                <a:cxn ang="0">
                  <a:pos x="16" y="15"/>
                </a:cxn>
                <a:cxn ang="0">
                  <a:pos x="15" y="11"/>
                </a:cxn>
                <a:cxn ang="0">
                  <a:pos x="14" y="7"/>
                </a:cxn>
                <a:cxn ang="0">
                  <a:pos x="11" y="4"/>
                </a:cxn>
                <a:cxn ang="0">
                  <a:pos x="8" y="2"/>
                </a:cxn>
                <a:cxn ang="0">
                  <a:pos x="5" y="0"/>
                </a:cxn>
                <a:cxn ang="0">
                  <a:pos x="3" y="0"/>
                </a:cxn>
                <a:cxn ang="0">
                  <a:pos x="1" y="2"/>
                </a:cxn>
                <a:cxn ang="0">
                  <a:pos x="0" y="5"/>
                </a:cxn>
                <a:cxn ang="0">
                  <a:pos x="1" y="8"/>
                </a:cxn>
                <a:cxn ang="0">
                  <a:pos x="3" y="13"/>
                </a:cxn>
                <a:cxn ang="0">
                  <a:pos x="5" y="16"/>
                </a:cxn>
                <a:cxn ang="0">
                  <a:pos x="8" y="17"/>
                </a:cxn>
              </a:cxnLst>
              <a:rect l="0" t="0" r="r" b="b"/>
              <a:pathLst>
                <a:path w="17" h="20">
                  <a:moveTo>
                    <a:pt x="8" y="17"/>
                  </a:moveTo>
                  <a:lnTo>
                    <a:pt x="11" y="19"/>
                  </a:lnTo>
                  <a:lnTo>
                    <a:pt x="14" y="19"/>
                  </a:lnTo>
                  <a:lnTo>
                    <a:pt x="15" y="17"/>
                  </a:lnTo>
                  <a:lnTo>
                    <a:pt x="16" y="15"/>
                  </a:lnTo>
                  <a:lnTo>
                    <a:pt x="15" y="11"/>
                  </a:lnTo>
                  <a:lnTo>
                    <a:pt x="14" y="7"/>
                  </a:lnTo>
                  <a:lnTo>
                    <a:pt x="11" y="4"/>
                  </a:lnTo>
                  <a:lnTo>
                    <a:pt x="8" y="2"/>
                  </a:lnTo>
                  <a:lnTo>
                    <a:pt x="5" y="0"/>
                  </a:lnTo>
                  <a:lnTo>
                    <a:pt x="3" y="0"/>
                  </a:lnTo>
                  <a:lnTo>
                    <a:pt x="1" y="2"/>
                  </a:lnTo>
                  <a:lnTo>
                    <a:pt x="0" y="5"/>
                  </a:lnTo>
                  <a:lnTo>
                    <a:pt x="1" y="8"/>
                  </a:lnTo>
                  <a:lnTo>
                    <a:pt x="3" y="13"/>
                  </a:lnTo>
                  <a:lnTo>
                    <a:pt x="5" y="16"/>
                  </a:lnTo>
                  <a:lnTo>
                    <a:pt x="8" y="17"/>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67" name="Freeform 187">
              <a:extLst>
                <a:ext uri="{FF2B5EF4-FFF2-40B4-BE49-F238E27FC236}">
                  <a16:creationId xmlns:a16="http://schemas.microsoft.com/office/drawing/2014/main" id="{2449575F-5ED4-4C4E-B641-F77355A08433}"/>
                </a:ext>
              </a:extLst>
            </p:cNvPr>
            <p:cNvSpPr>
              <a:spLocks noChangeAspect="1"/>
            </p:cNvSpPr>
            <p:nvPr/>
          </p:nvSpPr>
          <p:spPr bwMode="auto">
            <a:xfrm>
              <a:off x="5064" y="2963"/>
              <a:ext cx="221" cy="262"/>
            </a:xfrm>
            <a:custGeom>
              <a:avLst/>
              <a:gdLst/>
              <a:ahLst/>
              <a:cxnLst>
                <a:cxn ang="0">
                  <a:pos x="6" y="38"/>
                </a:cxn>
                <a:cxn ang="0">
                  <a:pos x="73" y="0"/>
                </a:cxn>
                <a:cxn ang="0">
                  <a:pos x="107" y="20"/>
                </a:cxn>
                <a:cxn ang="0">
                  <a:pos x="128" y="55"/>
                </a:cxn>
                <a:cxn ang="0">
                  <a:pos x="150" y="88"/>
                </a:cxn>
                <a:cxn ang="0">
                  <a:pos x="150" y="116"/>
                </a:cxn>
                <a:cxn ang="0">
                  <a:pos x="149" y="117"/>
                </a:cxn>
                <a:cxn ang="0">
                  <a:pos x="147" y="119"/>
                </a:cxn>
                <a:cxn ang="0">
                  <a:pos x="144" y="121"/>
                </a:cxn>
                <a:cxn ang="0">
                  <a:pos x="140" y="125"/>
                </a:cxn>
                <a:cxn ang="0">
                  <a:pos x="130" y="133"/>
                </a:cxn>
                <a:cxn ang="0">
                  <a:pos x="115" y="142"/>
                </a:cxn>
                <a:cxn ang="0">
                  <a:pos x="99" y="150"/>
                </a:cxn>
                <a:cxn ang="0">
                  <a:pos x="85" y="157"/>
                </a:cxn>
                <a:cxn ang="0">
                  <a:pos x="78" y="159"/>
                </a:cxn>
                <a:cxn ang="0">
                  <a:pos x="74" y="160"/>
                </a:cxn>
                <a:cxn ang="0">
                  <a:pos x="70" y="161"/>
                </a:cxn>
                <a:cxn ang="0">
                  <a:pos x="69" y="162"/>
                </a:cxn>
                <a:cxn ang="0">
                  <a:pos x="0" y="122"/>
                </a:cxn>
                <a:cxn ang="0">
                  <a:pos x="0" y="73"/>
                </a:cxn>
                <a:cxn ang="0">
                  <a:pos x="6" y="38"/>
                </a:cxn>
              </a:cxnLst>
              <a:rect l="0" t="0" r="r" b="b"/>
              <a:pathLst>
                <a:path w="151" h="163">
                  <a:moveTo>
                    <a:pt x="6" y="38"/>
                  </a:moveTo>
                  <a:lnTo>
                    <a:pt x="73" y="0"/>
                  </a:lnTo>
                  <a:lnTo>
                    <a:pt x="107" y="20"/>
                  </a:lnTo>
                  <a:lnTo>
                    <a:pt x="128" y="55"/>
                  </a:lnTo>
                  <a:lnTo>
                    <a:pt x="150" y="88"/>
                  </a:lnTo>
                  <a:lnTo>
                    <a:pt x="150" y="116"/>
                  </a:lnTo>
                  <a:lnTo>
                    <a:pt x="149" y="117"/>
                  </a:lnTo>
                  <a:lnTo>
                    <a:pt x="147" y="119"/>
                  </a:lnTo>
                  <a:lnTo>
                    <a:pt x="144" y="121"/>
                  </a:lnTo>
                  <a:lnTo>
                    <a:pt x="140" y="125"/>
                  </a:lnTo>
                  <a:lnTo>
                    <a:pt x="130" y="133"/>
                  </a:lnTo>
                  <a:lnTo>
                    <a:pt x="115" y="142"/>
                  </a:lnTo>
                  <a:lnTo>
                    <a:pt x="99" y="150"/>
                  </a:lnTo>
                  <a:lnTo>
                    <a:pt x="85" y="157"/>
                  </a:lnTo>
                  <a:lnTo>
                    <a:pt x="78" y="159"/>
                  </a:lnTo>
                  <a:lnTo>
                    <a:pt x="74" y="160"/>
                  </a:lnTo>
                  <a:lnTo>
                    <a:pt x="70" y="161"/>
                  </a:lnTo>
                  <a:lnTo>
                    <a:pt x="69" y="162"/>
                  </a:lnTo>
                  <a:lnTo>
                    <a:pt x="0" y="122"/>
                  </a:lnTo>
                  <a:lnTo>
                    <a:pt x="0" y="73"/>
                  </a:lnTo>
                  <a:lnTo>
                    <a:pt x="6" y="38"/>
                  </a:lnTo>
                </a:path>
              </a:pathLst>
            </a:custGeom>
            <a:solidFill>
              <a:srgbClr val="007FFF"/>
            </a:solidFill>
            <a:ln w="127000" cap="rnd" cmpd="sng">
              <a:noFill/>
              <a:prstDash val="solid"/>
              <a:round/>
              <a:headEnd type="none" w="med" len="med"/>
              <a:tailEnd type="none" w="med" len="med"/>
            </a:ln>
            <a:effectLst/>
          </p:spPr>
          <p:txBody>
            <a:bodyPr/>
            <a:lstStyle/>
            <a:p>
              <a:endParaRPr lang="en-US" sz="2400" dirty="0"/>
            </a:p>
          </p:txBody>
        </p:sp>
        <p:sp>
          <p:nvSpPr>
            <p:cNvPr id="468" name="Freeform 188">
              <a:extLst>
                <a:ext uri="{FF2B5EF4-FFF2-40B4-BE49-F238E27FC236}">
                  <a16:creationId xmlns:a16="http://schemas.microsoft.com/office/drawing/2014/main" id="{32AFFC29-EDE4-4378-9217-1A131EB7D9A6}"/>
                </a:ext>
              </a:extLst>
            </p:cNvPr>
            <p:cNvSpPr>
              <a:spLocks noChangeAspect="1"/>
            </p:cNvSpPr>
            <p:nvPr/>
          </p:nvSpPr>
          <p:spPr bwMode="auto">
            <a:xfrm>
              <a:off x="5075" y="2963"/>
              <a:ext cx="146" cy="92"/>
            </a:xfrm>
            <a:custGeom>
              <a:avLst/>
              <a:gdLst/>
              <a:ahLst/>
              <a:cxnLst>
                <a:cxn ang="0">
                  <a:pos x="66" y="0"/>
                </a:cxn>
                <a:cxn ang="0">
                  <a:pos x="99" y="20"/>
                </a:cxn>
                <a:cxn ang="0">
                  <a:pos x="99" y="20"/>
                </a:cxn>
                <a:cxn ang="0">
                  <a:pos x="97" y="21"/>
                </a:cxn>
                <a:cxn ang="0">
                  <a:pos x="94" y="23"/>
                </a:cxn>
                <a:cxn ang="0">
                  <a:pos x="90" y="27"/>
                </a:cxn>
                <a:cxn ang="0">
                  <a:pos x="82" y="33"/>
                </a:cxn>
                <a:cxn ang="0">
                  <a:pos x="70" y="40"/>
                </a:cxn>
                <a:cxn ang="0">
                  <a:pos x="59" y="46"/>
                </a:cxn>
                <a:cxn ang="0">
                  <a:pos x="47" y="51"/>
                </a:cxn>
                <a:cxn ang="0">
                  <a:pos x="42" y="54"/>
                </a:cxn>
                <a:cxn ang="0">
                  <a:pos x="39" y="55"/>
                </a:cxn>
                <a:cxn ang="0">
                  <a:pos x="35" y="56"/>
                </a:cxn>
                <a:cxn ang="0">
                  <a:pos x="35" y="56"/>
                </a:cxn>
                <a:cxn ang="0">
                  <a:pos x="0" y="37"/>
                </a:cxn>
                <a:cxn ang="0">
                  <a:pos x="66" y="0"/>
                </a:cxn>
              </a:cxnLst>
              <a:rect l="0" t="0" r="r" b="b"/>
              <a:pathLst>
                <a:path w="100" h="57">
                  <a:moveTo>
                    <a:pt x="66" y="0"/>
                  </a:moveTo>
                  <a:lnTo>
                    <a:pt x="99" y="20"/>
                  </a:lnTo>
                  <a:lnTo>
                    <a:pt x="99" y="20"/>
                  </a:lnTo>
                  <a:lnTo>
                    <a:pt x="97" y="21"/>
                  </a:lnTo>
                  <a:lnTo>
                    <a:pt x="94" y="23"/>
                  </a:lnTo>
                  <a:lnTo>
                    <a:pt x="90" y="27"/>
                  </a:lnTo>
                  <a:lnTo>
                    <a:pt x="82" y="33"/>
                  </a:lnTo>
                  <a:lnTo>
                    <a:pt x="70" y="40"/>
                  </a:lnTo>
                  <a:lnTo>
                    <a:pt x="59" y="46"/>
                  </a:lnTo>
                  <a:lnTo>
                    <a:pt x="47" y="51"/>
                  </a:lnTo>
                  <a:lnTo>
                    <a:pt x="42" y="54"/>
                  </a:lnTo>
                  <a:lnTo>
                    <a:pt x="39" y="55"/>
                  </a:lnTo>
                  <a:lnTo>
                    <a:pt x="35" y="56"/>
                  </a:lnTo>
                  <a:lnTo>
                    <a:pt x="35" y="56"/>
                  </a:lnTo>
                  <a:lnTo>
                    <a:pt x="0" y="37"/>
                  </a:lnTo>
                  <a:lnTo>
                    <a:pt x="66" y="0"/>
                  </a:lnTo>
                </a:path>
              </a:pathLst>
            </a:custGeom>
            <a:solidFill>
              <a:srgbClr val="3FA5FF"/>
            </a:solidFill>
            <a:ln w="127000" cap="rnd" cmpd="sng">
              <a:noFill/>
              <a:prstDash val="solid"/>
              <a:round/>
              <a:headEnd type="none" w="med" len="med"/>
              <a:tailEnd type="none" w="med" len="med"/>
            </a:ln>
            <a:effectLst/>
          </p:spPr>
          <p:txBody>
            <a:bodyPr/>
            <a:lstStyle/>
            <a:p>
              <a:endParaRPr lang="en-US" sz="2400" dirty="0"/>
            </a:p>
          </p:txBody>
        </p:sp>
        <p:sp>
          <p:nvSpPr>
            <p:cNvPr id="469" name="Freeform 189">
              <a:extLst>
                <a:ext uri="{FF2B5EF4-FFF2-40B4-BE49-F238E27FC236}">
                  <a16:creationId xmlns:a16="http://schemas.microsoft.com/office/drawing/2014/main" id="{F4193D8A-EADC-4C91-9087-D6759C681F49}"/>
                </a:ext>
              </a:extLst>
            </p:cNvPr>
            <p:cNvSpPr>
              <a:spLocks noChangeAspect="1"/>
            </p:cNvSpPr>
            <p:nvPr/>
          </p:nvSpPr>
          <p:spPr bwMode="auto">
            <a:xfrm>
              <a:off x="5136" y="3055"/>
              <a:ext cx="149" cy="125"/>
            </a:xfrm>
            <a:custGeom>
              <a:avLst/>
              <a:gdLst/>
              <a:ahLst/>
              <a:cxnLst>
                <a:cxn ang="0">
                  <a:pos x="0" y="44"/>
                </a:cxn>
                <a:cxn ang="0">
                  <a:pos x="1" y="44"/>
                </a:cxn>
                <a:cxn ang="0">
                  <a:pos x="4" y="43"/>
                </a:cxn>
                <a:cxn ang="0">
                  <a:pos x="9" y="41"/>
                </a:cxn>
                <a:cxn ang="0">
                  <a:pos x="15" y="39"/>
                </a:cxn>
                <a:cxn ang="0">
                  <a:pos x="30" y="33"/>
                </a:cxn>
                <a:cxn ang="0">
                  <a:pos x="45" y="25"/>
                </a:cxn>
                <a:cxn ang="0">
                  <a:pos x="59" y="16"/>
                </a:cxn>
                <a:cxn ang="0">
                  <a:pos x="70" y="8"/>
                </a:cxn>
                <a:cxn ang="0">
                  <a:pos x="74" y="5"/>
                </a:cxn>
                <a:cxn ang="0">
                  <a:pos x="77" y="2"/>
                </a:cxn>
                <a:cxn ang="0">
                  <a:pos x="78" y="1"/>
                </a:cxn>
                <a:cxn ang="0">
                  <a:pos x="79" y="0"/>
                </a:cxn>
                <a:cxn ang="0">
                  <a:pos x="101" y="32"/>
                </a:cxn>
                <a:cxn ang="0">
                  <a:pos x="100" y="33"/>
                </a:cxn>
                <a:cxn ang="0">
                  <a:pos x="98" y="35"/>
                </a:cxn>
                <a:cxn ang="0">
                  <a:pos x="96" y="37"/>
                </a:cxn>
                <a:cxn ang="0">
                  <a:pos x="91" y="41"/>
                </a:cxn>
                <a:cxn ang="0">
                  <a:pos x="81" y="49"/>
                </a:cxn>
                <a:cxn ang="0">
                  <a:pos x="67" y="57"/>
                </a:cxn>
                <a:cxn ang="0">
                  <a:pos x="51" y="65"/>
                </a:cxn>
                <a:cxn ang="0">
                  <a:pos x="37" y="72"/>
                </a:cxn>
                <a:cxn ang="0">
                  <a:pos x="30" y="74"/>
                </a:cxn>
                <a:cxn ang="0">
                  <a:pos x="26" y="75"/>
                </a:cxn>
                <a:cxn ang="0">
                  <a:pos x="23" y="76"/>
                </a:cxn>
                <a:cxn ang="0">
                  <a:pos x="22" y="77"/>
                </a:cxn>
                <a:cxn ang="0">
                  <a:pos x="0" y="44"/>
                </a:cxn>
              </a:cxnLst>
              <a:rect l="0" t="0" r="r" b="b"/>
              <a:pathLst>
                <a:path w="102" h="78">
                  <a:moveTo>
                    <a:pt x="0" y="44"/>
                  </a:moveTo>
                  <a:lnTo>
                    <a:pt x="1" y="44"/>
                  </a:lnTo>
                  <a:lnTo>
                    <a:pt x="4" y="43"/>
                  </a:lnTo>
                  <a:lnTo>
                    <a:pt x="9" y="41"/>
                  </a:lnTo>
                  <a:lnTo>
                    <a:pt x="15" y="39"/>
                  </a:lnTo>
                  <a:lnTo>
                    <a:pt x="30" y="33"/>
                  </a:lnTo>
                  <a:lnTo>
                    <a:pt x="45" y="25"/>
                  </a:lnTo>
                  <a:lnTo>
                    <a:pt x="59" y="16"/>
                  </a:lnTo>
                  <a:lnTo>
                    <a:pt x="70" y="8"/>
                  </a:lnTo>
                  <a:lnTo>
                    <a:pt x="74" y="5"/>
                  </a:lnTo>
                  <a:lnTo>
                    <a:pt x="77" y="2"/>
                  </a:lnTo>
                  <a:lnTo>
                    <a:pt x="78" y="1"/>
                  </a:lnTo>
                  <a:lnTo>
                    <a:pt x="79" y="0"/>
                  </a:lnTo>
                  <a:lnTo>
                    <a:pt x="101" y="32"/>
                  </a:lnTo>
                  <a:lnTo>
                    <a:pt x="100" y="33"/>
                  </a:lnTo>
                  <a:lnTo>
                    <a:pt x="98" y="35"/>
                  </a:lnTo>
                  <a:lnTo>
                    <a:pt x="96" y="37"/>
                  </a:lnTo>
                  <a:lnTo>
                    <a:pt x="91" y="41"/>
                  </a:lnTo>
                  <a:lnTo>
                    <a:pt x="81" y="49"/>
                  </a:lnTo>
                  <a:lnTo>
                    <a:pt x="67" y="57"/>
                  </a:lnTo>
                  <a:lnTo>
                    <a:pt x="51" y="65"/>
                  </a:lnTo>
                  <a:lnTo>
                    <a:pt x="37" y="72"/>
                  </a:lnTo>
                  <a:lnTo>
                    <a:pt x="30" y="74"/>
                  </a:lnTo>
                  <a:lnTo>
                    <a:pt x="26" y="75"/>
                  </a:lnTo>
                  <a:lnTo>
                    <a:pt x="23" y="76"/>
                  </a:lnTo>
                  <a:lnTo>
                    <a:pt x="22" y="77"/>
                  </a:lnTo>
                  <a:lnTo>
                    <a:pt x="0" y="44"/>
                  </a:lnTo>
                </a:path>
              </a:pathLst>
            </a:custGeom>
            <a:solidFill>
              <a:srgbClr val="1999FF"/>
            </a:solidFill>
            <a:ln w="127000" cap="rnd" cmpd="sng">
              <a:noFill/>
              <a:prstDash val="solid"/>
              <a:round/>
              <a:headEnd type="none" w="med" len="med"/>
              <a:tailEnd type="none" w="med" len="med"/>
            </a:ln>
            <a:effectLst/>
          </p:spPr>
          <p:txBody>
            <a:bodyPr/>
            <a:lstStyle/>
            <a:p>
              <a:endParaRPr lang="en-US" sz="2400" dirty="0"/>
            </a:p>
          </p:txBody>
        </p:sp>
        <p:sp>
          <p:nvSpPr>
            <p:cNvPr id="470" name="Freeform 190">
              <a:extLst>
                <a:ext uri="{FF2B5EF4-FFF2-40B4-BE49-F238E27FC236}">
                  <a16:creationId xmlns:a16="http://schemas.microsoft.com/office/drawing/2014/main" id="{C0CD04C5-8A43-4219-A5A3-83148009D3C2}"/>
                </a:ext>
              </a:extLst>
            </p:cNvPr>
            <p:cNvSpPr>
              <a:spLocks noChangeAspect="1"/>
            </p:cNvSpPr>
            <p:nvPr/>
          </p:nvSpPr>
          <p:spPr bwMode="auto">
            <a:xfrm>
              <a:off x="5170" y="3108"/>
              <a:ext cx="115" cy="117"/>
            </a:xfrm>
            <a:custGeom>
              <a:avLst/>
              <a:gdLst/>
              <a:ahLst/>
              <a:cxnLst>
                <a:cxn ang="0">
                  <a:pos x="0" y="45"/>
                </a:cxn>
                <a:cxn ang="0">
                  <a:pos x="1" y="44"/>
                </a:cxn>
                <a:cxn ang="0">
                  <a:pos x="4" y="43"/>
                </a:cxn>
                <a:cxn ang="0">
                  <a:pos x="9" y="41"/>
                </a:cxn>
                <a:cxn ang="0">
                  <a:pos x="15" y="39"/>
                </a:cxn>
                <a:cxn ang="0">
                  <a:pos x="29" y="33"/>
                </a:cxn>
                <a:cxn ang="0">
                  <a:pos x="44" y="25"/>
                </a:cxn>
                <a:cxn ang="0">
                  <a:pos x="58" y="16"/>
                </a:cxn>
                <a:cxn ang="0">
                  <a:pos x="69" y="9"/>
                </a:cxn>
                <a:cxn ang="0">
                  <a:pos x="73" y="5"/>
                </a:cxn>
                <a:cxn ang="0">
                  <a:pos x="76" y="2"/>
                </a:cxn>
                <a:cxn ang="0">
                  <a:pos x="77" y="1"/>
                </a:cxn>
                <a:cxn ang="0">
                  <a:pos x="78" y="0"/>
                </a:cxn>
                <a:cxn ang="0">
                  <a:pos x="78" y="27"/>
                </a:cxn>
                <a:cxn ang="0">
                  <a:pos x="77" y="28"/>
                </a:cxn>
                <a:cxn ang="0">
                  <a:pos x="76" y="30"/>
                </a:cxn>
                <a:cxn ang="0">
                  <a:pos x="73" y="32"/>
                </a:cxn>
                <a:cxn ang="0">
                  <a:pos x="69" y="36"/>
                </a:cxn>
                <a:cxn ang="0">
                  <a:pos x="58" y="44"/>
                </a:cxn>
                <a:cxn ang="0">
                  <a:pos x="44" y="52"/>
                </a:cxn>
                <a:cxn ang="0">
                  <a:pos x="29" y="60"/>
                </a:cxn>
                <a:cxn ang="0">
                  <a:pos x="15" y="67"/>
                </a:cxn>
                <a:cxn ang="0">
                  <a:pos x="9" y="69"/>
                </a:cxn>
                <a:cxn ang="0">
                  <a:pos x="4" y="70"/>
                </a:cxn>
                <a:cxn ang="0">
                  <a:pos x="1" y="71"/>
                </a:cxn>
                <a:cxn ang="0">
                  <a:pos x="0" y="72"/>
                </a:cxn>
                <a:cxn ang="0">
                  <a:pos x="0" y="45"/>
                </a:cxn>
              </a:cxnLst>
              <a:rect l="0" t="0" r="r" b="b"/>
              <a:pathLst>
                <a:path w="79" h="73">
                  <a:moveTo>
                    <a:pt x="0" y="45"/>
                  </a:moveTo>
                  <a:lnTo>
                    <a:pt x="1" y="44"/>
                  </a:lnTo>
                  <a:lnTo>
                    <a:pt x="4" y="43"/>
                  </a:lnTo>
                  <a:lnTo>
                    <a:pt x="9" y="41"/>
                  </a:lnTo>
                  <a:lnTo>
                    <a:pt x="15" y="39"/>
                  </a:lnTo>
                  <a:lnTo>
                    <a:pt x="29" y="33"/>
                  </a:lnTo>
                  <a:lnTo>
                    <a:pt x="44" y="25"/>
                  </a:lnTo>
                  <a:lnTo>
                    <a:pt x="58" y="16"/>
                  </a:lnTo>
                  <a:lnTo>
                    <a:pt x="69" y="9"/>
                  </a:lnTo>
                  <a:lnTo>
                    <a:pt x="73" y="5"/>
                  </a:lnTo>
                  <a:lnTo>
                    <a:pt x="76" y="2"/>
                  </a:lnTo>
                  <a:lnTo>
                    <a:pt x="77" y="1"/>
                  </a:lnTo>
                  <a:lnTo>
                    <a:pt x="78" y="0"/>
                  </a:lnTo>
                  <a:lnTo>
                    <a:pt x="78" y="27"/>
                  </a:lnTo>
                  <a:lnTo>
                    <a:pt x="77" y="28"/>
                  </a:lnTo>
                  <a:lnTo>
                    <a:pt x="76" y="30"/>
                  </a:lnTo>
                  <a:lnTo>
                    <a:pt x="73" y="32"/>
                  </a:lnTo>
                  <a:lnTo>
                    <a:pt x="69" y="36"/>
                  </a:lnTo>
                  <a:lnTo>
                    <a:pt x="58" y="44"/>
                  </a:lnTo>
                  <a:lnTo>
                    <a:pt x="44" y="52"/>
                  </a:lnTo>
                  <a:lnTo>
                    <a:pt x="29" y="60"/>
                  </a:lnTo>
                  <a:lnTo>
                    <a:pt x="15" y="67"/>
                  </a:lnTo>
                  <a:lnTo>
                    <a:pt x="9" y="69"/>
                  </a:lnTo>
                  <a:lnTo>
                    <a:pt x="4" y="70"/>
                  </a:lnTo>
                  <a:lnTo>
                    <a:pt x="1" y="71"/>
                  </a:lnTo>
                  <a:lnTo>
                    <a:pt x="0" y="72"/>
                  </a:lnTo>
                  <a:lnTo>
                    <a:pt x="0" y="45"/>
                  </a:lnTo>
                </a:path>
              </a:pathLst>
            </a:custGeom>
            <a:solidFill>
              <a:srgbClr val="007FFF"/>
            </a:solidFill>
            <a:ln w="127000" cap="rnd" cmpd="sng">
              <a:noFill/>
              <a:prstDash val="solid"/>
              <a:round/>
              <a:headEnd type="none" w="med" len="med"/>
              <a:tailEnd type="none" w="med" len="med"/>
            </a:ln>
            <a:effectLst/>
          </p:spPr>
          <p:txBody>
            <a:bodyPr/>
            <a:lstStyle/>
            <a:p>
              <a:endParaRPr lang="en-US" sz="2400" dirty="0"/>
            </a:p>
          </p:txBody>
        </p:sp>
        <p:sp>
          <p:nvSpPr>
            <p:cNvPr id="471" name="Freeform 191">
              <a:extLst>
                <a:ext uri="{FF2B5EF4-FFF2-40B4-BE49-F238E27FC236}">
                  <a16:creationId xmlns:a16="http://schemas.microsoft.com/office/drawing/2014/main" id="{9640D11C-113C-499C-8D7B-E362C5A239B2}"/>
                </a:ext>
              </a:extLst>
            </p:cNvPr>
            <p:cNvSpPr>
              <a:spLocks noChangeAspect="1"/>
            </p:cNvSpPr>
            <p:nvPr/>
          </p:nvSpPr>
          <p:spPr bwMode="auto">
            <a:xfrm>
              <a:off x="5130" y="3002"/>
              <a:ext cx="117" cy="117"/>
            </a:xfrm>
            <a:custGeom>
              <a:avLst/>
              <a:gdLst/>
              <a:ahLst/>
              <a:cxnLst>
                <a:cxn ang="0">
                  <a:pos x="34" y="19"/>
                </a:cxn>
                <a:cxn ang="0">
                  <a:pos x="25" y="24"/>
                </a:cxn>
                <a:cxn ang="0">
                  <a:pos x="14" y="29"/>
                </a:cxn>
                <a:cxn ang="0">
                  <a:pos x="5" y="32"/>
                </a:cxn>
                <a:cxn ang="0">
                  <a:pos x="0" y="35"/>
                </a:cxn>
                <a:cxn ang="0">
                  <a:pos x="5" y="72"/>
                </a:cxn>
                <a:cxn ang="0">
                  <a:pos x="12" y="70"/>
                </a:cxn>
                <a:cxn ang="0">
                  <a:pos x="23" y="65"/>
                </a:cxn>
                <a:cxn ang="0">
                  <a:pos x="34" y="60"/>
                </a:cxn>
                <a:cxn ang="0">
                  <a:pos x="47" y="54"/>
                </a:cxn>
                <a:cxn ang="0">
                  <a:pos x="58" y="47"/>
                </a:cxn>
                <a:cxn ang="0">
                  <a:pos x="68" y="39"/>
                </a:cxn>
                <a:cxn ang="0">
                  <a:pos x="75" y="34"/>
                </a:cxn>
                <a:cxn ang="0">
                  <a:pos x="79" y="30"/>
                </a:cxn>
                <a:cxn ang="0">
                  <a:pos x="61" y="0"/>
                </a:cxn>
                <a:cxn ang="0">
                  <a:pos x="57" y="4"/>
                </a:cxn>
                <a:cxn ang="0">
                  <a:pos x="50" y="9"/>
                </a:cxn>
                <a:cxn ang="0">
                  <a:pos x="43" y="14"/>
                </a:cxn>
                <a:cxn ang="0">
                  <a:pos x="34" y="19"/>
                </a:cxn>
              </a:cxnLst>
              <a:rect l="0" t="0" r="r" b="b"/>
              <a:pathLst>
                <a:path w="80" h="73">
                  <a:moveTo>
                    <a:pt x="34" y="19"/>
                  </a:moveTo>
                  <a:lnTo>
                    <a:pt x="25" y="24"/>
                  </a:lnTo>
                  <a:lnTo>
                    <a:pt x="14" y="29"/>
                  </a:lnTo>
                  <a:lnTo>
                    <a:pt x="5" y="32"/>
                  </a:lnTo>
                  <a:lnTo>
                    <a:pt x="0" y="35"/>
                  </a:lnTo>
                  <a:lnTo>
                    <a:pt x="5" y="72"/>
                  </a:lnTo>
                  <a:lnTo>
                    <a:pt x="12" y="70"/>
                  </a:lnTo>
                  <a:lnTo>
                    <a:pt x="23" y="65"/>
                  </a:lnTo>
                  <a:lnTo>
                    <a:pt x="34" y="60"/>
                  </a:lnTo>
                  <a:lnTo>
                    <a:pt x="47" y="54"/>
                  </a:lnTo>
                  <a:lnTo>
                    <a:pt x="58" y="47"/>
                  </a:lnTo>
                  <a:lnTo>
                    <a:pt x="68" y="39"/>
                  </a:lnTo>
                  <a:lnTo>
                    <a:pt x="75" y="34"/>
                  </a:lnTo>
                  <a:lnTo>
                    <a:pt x="79" y="30"/>
                  </a:lnTo>
                  <a:lnTo>
                    <a:pt x="61" y="0"/>
                  </a:lnTo>
                  <a:lnTo>
                    <a:pt x="57" y="4"/>
                  </a:lnTo>
                  <a:lnTo>
                    <a:pt x="50" y="9"/>
                  </a:lnTo>
                  <a:lnTo>
                    <a:pt x="43" y="14"/>
                  </a:lnTo>
                  <a:lnTo>
                    <a:pt x="34" y="19"/>
                  </a:lnTo>
                </a:path>
              </a:pathLst>
            </a:custGeom>
            <a:solidFill>
              <a:srgbClr val="3FFFFF"/>
            </a:solidFill>
            <a:ln w="127000" cap="rnd" cmpd="sng">
              <a:noFill/>
              <a:prstDash val="solid"/>
              <a:round/>
              <a:headEnd type="none" w="med" len="med"/>
              <a:tailEnd type="none" w="med" len="med"/>
            </a:ln>
            <a:effectLst/>
          </p:spPr>
          <p:txBody>
            <a:bodyPr/>
            <a:lstStyle/>
            <a:p>
              <a:endParaRPr lang="en-US" sz="2400" dirty="0"/>
            </a:p>
          </p:txBody>
        </p:sp>
        <p:sp>
          <p:nvSpPr>
            <p:cNvPr id="472" name="Freeform 192">
              <a:extLst>
                <a:ext uri="{FF2B5EF4-FFF2-40B4-BE49-F238E27FC236}">
                  <a16:creationId xmlns:a16="http://schemas.microsoft.com/office/drawing/2014/main" id="{F0D2B34B-5AFE-48EF-8E16-3E6CB10D3785}"/>
                </a:ext>
              </a:extLst>
            </p:cNvPr>
            <p:cNvSpPr>
              <a:spLocks noChangeAspect="1"/>
            </p:cNvSpPr>
            <p:nvPr/>
          </p:nvSpPr>
          <p:spPr bwMode="auto">
            <a:xfrm>
              <a:off x="5069" y="3032"/>
              <a:ext cx="57" cy="84"/>
            </a:xfrm>
            <a:custGeom>
              <a:avLst/>
              <a:gdLst/>
              <a:ahLst/>
              <a:cxnLst>
                <a:cxn ang="0">
                  <a:pos x="33" y="16"/>
                </a:cxn>
                <a:cxn ang="0">
                  <a:pos x="5" y="0"/>
                </a:cxn>
                <a:cxn ang="0">
                  <a:pos x="0" y="28"/>
                </a:cxn>
                <a:cxn ang="0">
                  <a:pos x="38" y="51"/>
                </a:cxn>
                <a:cxn ang="0">
                  <a:pos x="33" y="16"/>
                </a:cxn>
              </a:cxnLst>
              <a:rect l="0" t="0" r="r" b="b"/>
              <a:pathLst>
                <a:path w="39" h="52">
                  <a:moveTo>
                    <a:pt x="33" y="16"/>
                  </a:moveTo>
                  <a:lnTo>
                    <a:pt x="5" y="0"/>
                  </a:lnTo>
                  <a:lnTo>
                    <a:pt x="0" y="28"/>
                  </a:lnTo>
                  <a:lnTo>
                    <a:pt x="38" y="51"/>
                  </a:lnTo>
                  <a:lnTo>
                    <a:pt x="33" y="16"/>
                  </a:lnTo>
                </a:path>
              </a:pathLst>
            </a:custGeom>
            <a:solidFill>
              <a:srgbClr val="00FFFF"/>
            </a:solidFill>
            <a:ln w="127000" cap="rnd" cmpd="sng">
              <a:noFill/>
              <a:prstDash val="solid"/>
              <a:round/>
              <a:headEnd type="none" w="med" len="med"/>
              <a:tailEnd type="none" w="med" len="med"/>
            </a:ln>
            <a:effectLst/>
          </p:spPr>
          <p:txBody>
            <a:bodyPr/>
            <a:lstStyle/>
            <a:p>
              <a:endParaRPr lang="en-US" sz="2400" dirty="0"/>
            </a:p>
          </p:txBody>
        </p:sp>
        <p:sp>
          <p:nvSpPr>
            <p:cNvPr id="473" name="Freeform 193">
              <a:extLst>
                <a:ext uri="{FF2B5EF4-FFF2-40B4-BE49-F238E27FC236}">
                  <a16:creationId xmlns:a16="http://schemas.microsoft.com/office/drawing/2014/main" id="{EC3923CE-F3E0-4F86-A352-3E034E6EEA41}"/>
                </a:ext>
              </a:extLst>
            </p:cNvPr>
            <p:cNvSpPr>
              <a:spLocks noChangeAspect="1"/>
            </p:cNvSpPr>
            <p:nvPr/>
          </p:nvSpPr>
          <p:spPr bwMode="auto">
            <a:xfrm>
              <a:off x="5088" y="3159"/>
              <a:ext cx="54" cy="69"/>
            </a:xfrm>
            <a:custGeom>
              <a:avLst/>
              <a:gdLst/>
              <a:ahLst/>
              <a:cxnLst>
                <a:cxn ang="0">
                  <a:pos x="18" y="39"/>
                </a:cxn>
                <a:cxn ang="0">
                  <a:pos x="25" y="42"/>
                </a:cxn>
                <a:cxn ang="0">
                  <a:pos x="30" y="41"/>
                </a:cxn>
                <a:cxn ang="0">
                  <a:pos x="34" y="38"/>
                </a:cxn>
                <a:cxn ang="0">
                  <a:pos x="36" y="31"/>
                </a:cxn>
                <a:cxn ang="0">
                  <a:pos x="34" y="23"/>
                </a:cxn>
                <a:cxn ang="0">
                  <a:pos x="30" y="16"/>
                </a:cxn>
                <a:cxn ang="0">
                  <a:pos x="25" y="8"/>
                </a:cxn>
                <a:cxn ang="0">
                  <a:pos x="18" y="2"/>
                </a:cxn>
                <a:cxn ang="0">
                  <a:pos x="11" y="0"/>
                </a:cxn>
                <a:cxn ang="0">
                  <a:pos x="5" y="1"/>
                </a:cxn>
                <a:cxn ang="0">
                  <a:pos x="1" y="4"/>
                </a:cxn>
                <a:cxn ang="0">
                  <a:pos x="0" y="11"/>
                </a:cxn>
                <a:cxn ang="0">
                  <a:pos x="1" y="18"/>
                </a:cxn>
                <a:cxn ang="0">
                  <a:pos x="5" y="26"/>
                </a:cxn>
                <a:cxn ang="0">
                  <a:pos x="11" y="34"/>
                </a:cxn>
                <a:cxn ang="0">
                  <a:pos x="18" y="39"/>
                </a:cxn>
              </a:cxnLst>
              <a:rect l="0" t="0" r="r" b="b"/>
              <a:pathLst>
                <a:path w="37" h="43">
                  <a:moveTo>
                    <a:pt x="18" y="39"/>
                  </a:moveTo>
                  <a:lnTo>
                    <a:pt x="25" y="42"/>
                  </a:lnTo>
                  <a:lnTo>
                    <a:pt x="30" y="41"/>
                  </a:lnTo>
                  <a:lnTo>
                    <a:pt x="34" y="38"/>
                  </a:lnTo>
                  <a:lnTo>
                    <a:pt x="36" y="31"/>
                  </a:lnTo>
                  <a:lnTo>
                    <a:pt x="34" y="23"/>
                  </a:lnTo>
                  <a:lnTo>
                    <a:pt x="30" y="16"/>
                  </a:lnTo>
                  <a:lnTo>
                    <a:pt x="25" y="8"/>
                  </a:lnTo>
                  <a:lnTo>
                    <a:pt x="18" y="2"/>
                  </a:lnTo>
                  <a:lnTo>
                    <a:pt x="11" y="0"/>
                  </a:lnTo>
                  <a:lnTo>
                    <a:pt x="5" y="1"/>
                  </a:lnTo>
                  <a:lnTo>
                    <a:pt x="1" y="4"/>
                  </a:lnTo>
                  <a:lnTo>
                    <a:pt x="0" y="11"/>
                  </a:lnTo>
                  <a:lnTo>
                    <a:pt x="1" y="18"/>
                  </a:lnTo>
                  <a:lnTo>
                    <a:pt x="5" y="26"/>
                  </a:lnTo>
                  <a:lnTo>
                    <a:pt x="11" y="34"/>
                  </a:lnTo>
                  <a:lnTo>
                    <a:pt x="18" y="39"/>
                  </a:lnTo>
                </a:path>
              </a:pathLst>
            </a:custGeom>
            <a:solidFill>
              <a:srgbClr val="000000"/>
            </a:solidFill>
            <a:ln w="127000" cap="rnd" cmpd="sng">
              <a:noFill/>
              <a:prstDash val="solid"/>
              <a:round/>
              <a:headEnd type="none" w="med" len="med"/>
              <a:tailEnd type="none" w="med" len="med"/>
            </a:ln>
            <a:effectLst/>
          </p:spPr>
          <p:txBody>
            <a:bodyPr/>
            <a:lstStyle/>
            <a:p>
              <a:endParaRPr lang="en-US" sz="2400" dirty="0"/>
            </a:p>
          </p:txBody>
        </p:sp>
        <p:sp>
          <p:nvSpPr>
            <p:cNvPr id="474" name="Freeform 194">
              <a:extLst>
                <a:ext uri="{FF2B5EF4-FFF2-40B4-BE49-F238E27FC236}">
                  <a16:creationId xmlns:a16="http://schemas.microsoft.com/office/drawing/2014/main" id="{CD0EE0D9-4B0E-4557-A372-E5E9EE831C9D}"/>
                </a:ext>
              </a:extLst>
            </p:cNvPr>
            <p:cNvSpPr>
              <a:spLocks noChangeAspect="1"/>
            </p:cNvSpPr>
            <p:nvPr/>
          </p:nvSpPr>
          <p:spPr bwMode="auto">
            <a:xfrm>
              <a:off x="5101" y="3177"/>
              <a:ext cx="25" cy="34"/>
            </a:xfrm>
            <a:custGeom>
              <a:avLst/>
              <a:gdLst/>
              <a:ahLst/>
              <a:cxnLst>
                <a:cxn ang="0">
                  <a:pos x="8" y="18"/>
                </a:cxn>
                <a:cxn ang="0">
                  <a:pos x="11" y="20"/>
                </a:cxn>
                <a:cxn ang="0">
                  <a:pos x="13" y="19"/>
                </a:cxn>
                <a:cxn ang="0">
                  <a:pos x="15" y="18"/>
                </a:cxn>
                <a:cxn ang="0">
                  <a:pos x="16" y="15"/>
                </a:cxn>
                <a:cxn ang="0">
                  <a:pos x="15" y="11"/>
                </a:cxn>
                <a:cxn ang="0">
                  <a:pos x="13" y="7"/>
                </a:cxn>
                <a:cxn ang="0">
                  <a:pos x="11" y="4"/>
                </a:cxn>
                <a:cxn ang="0">
                  <a:pos x="8" y="1"/>
                </a:cxn>
                <a:cxn ang="0">
                  <a:pos x="5" y="0"/>
                </a:cxn>
                <a:cxn ang="0">
                  <a:pos x="2" y="0"/>
                </a:cxn>
                <a:cxn ang="0">
                  <a:pos x="0" y="2"/>
                </a:cxn>
                <a:cxn ang="0">
                  <a:pos x="0" y="5"/>
                </a:cxn>
                <a:cxn ang="0">
                  <a:pos x="0" y="9"/>
                </a:cxn>
                <a:cxn ang="0">
                  <a:pos x="2" y="13"/>
                </a:cxn>
                <a:cxn ang="0">
                  <a:pos x="5" y="16"/>
                </a:cxn>
                <a:cxn ang="0">
                  <a:pos x="8" y="18"/>
                </a:cxn>
              </a:cxnLst>
              <a:rect l="0" t="0" r="r" b="b"/>
              <a:pathLst>
                <a:path w="17" h="21">
                  <a:moveTo>
                    <a:pt x="8" y="18"/>
                  </a:moveTo>
                  <a:lnTo>
                    <a:pt x="11" y="20"/>
                  </a:lnTo>
                  <a:lnTo>
                    <a:pt x="13" y="19"/>
                  </a:lnTo>
                  <a:lnTo>
                    <a:pt x="15" y="18"/>
                  </a:lnTo>
                  <a:lnTo>
                    <a:pt x="16" y="15"/>
                  </a:lnTo>
                  <a:lnTo>
                    <a:pt x="15" y="11"/>
                  </a:lnTo>
                  <a:lnTo>
                    <a:pt x="13" y="7"/>
                  </a:lnTo>
                  <a:lnTo>
                    <a:pt x="11" y="4"/>
                  </a:lnTo>
                  <a:lnTo>
                    <a:pt x="8" y="1"/>
                  </a:lnTo>
                  <a:lnTo>
                    <a:pt x="5" y="0"/>
                  </a:lnTo>
                  <a:lnTo>
                    <a:pt x="2" y="0"/>
                  </a:lnTo>
                  <a:lnTo>
                    <a:pt x="0" y="2"/>
                  </a:lnTo>
                  <a:lnTo>
                    <a:pt x="0" y="5"/>
                  </a:lnTo>
                  <a:lnTo>
                    <a:pt x="0" y="9"/>
                  </a:lnTo>
                  <a:lnTo>
                    <a:pt x="2" y="13"/>
                  </a:lnTo>
                  <a:lnTo>
                    <a:pt x="5" y="16"/>
                  </a:lnTo>
                  <a:lnTo>
                    <a:pt x="8" y="18"/>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75" name="Freeform 195">
              <a:extLst>
                <a:ext uri="{FF2B5EF4-FFF2-40B4-BE49-F238E27FC236}">
                  <a16:creationId xmlns:a16="http://schemas.microsoft.com/office/drawing/2014/main" id="{B94421E4-8EB1-4C92-B048-97681D6E16F7}"/>
                </a:ext>
              </a:extLst>
            </p:cNvPr>
            <p:cNvSpPr>
              <a:spLocks noChangeAspect="1"/>
            </p:cNvSpPr>
            <p:nvPr/>
          </p:nvSpPr>
          <p:spPr bwMode="auto">
            <a:xfrm>
              <a:off x="3129" y="3092"/>
              <a:ext cx="40" cy="43"/>
            </a:xfrm>
            <a:custGeom>
              <a:avLst/>
              <a:gdLst/>
              <a:ahLst/>
              <a:cxnLst>
                <a:cxn ang="0">
                  <a:pos x="13" y="26"/>
                </a:cxn>
                <a:cxn ang="0">
                  <a:pos x="19" y="24"/>
                </a:cxn>
                <a:cxn ang="0">
                  <a:pos x="22" y="21"/>
                </a:cxn>
                <a:cxn ang="0">
                  <a:pos x="25" y="18"/>
                </a:cxn>
                <a:cxn ang="0">
                  <a:pos x="26" y="12"/>
                </a:cxn>
                <a:cxn ang="0">
                  <a:pos x="25" y="7"/>
                </a:cxn>
                <a:cxn ang="0">
                  <a:pos x="22" y="3"/>
                </a:cxn>
                <a:cxn ang="0">
                  <a:pos x="19" y="1"/>
                </a:cxn>
                <a:cxn ang="0">
                  <a:pos x="13" y="0"/>
                </a:cxn>
                <a:cxn ang="0">
                  <a:pos x="8" y="1"/>
                </a:cxn>
                <a:cxn ang="0">
                  <a:pos x="3" y="3"/>
                </a:cxn>
                <a:cxn ang="0">
                  <a:pos x="1" y="7"/>
                </a:cxn>
                <a:cxn ang="0">
                  <a:pos x="0" y="12"/>
                </a:cxn>
                <a:cxn ang="0">
                  <a:pos x="1" y="18"/>
                </a:cxn>
                <a:cxn ang="0">
                  <a:pos x="3" y="21"/>
                </a:cxn>
                <a:cxn ang="0">
                  <a:pos x="8" y="24"/>
                </a:cxn>
                <a:cxn ang="0">
                  <a:pos x="13" y="26"/>
                </a:cxn>
              </a:cxnLst>
              <a:rect l="0" t="0" r="r" b="b"/>
              <a:pathLst>
                <a:path w="27" h="27">
                  <a:moveTo>
                    <a:pt x="13" y="26"/>
                  </a:moveTo>
                  <a:lnTo>
                    <a:pt x="19" y="24"/>
                  </a:lnTo>
                  <a:lnTo>
                    <a:pt x="22" y="21"/>
                  </a:lnTo>
                  <a:lnTo>
                    <a:pt x="25" y="18"/>
                  </a:lnTo>
                  <a:lnTo>
                    <a:pt x="26" y="12"/>
                  </a:lnTo>
                  <a:lnTo>
                    <a:pt x="25" y="7"/>
                  </a:lnTo>
                  <a:lnTo>
                    <a:pt x="22" y="3"/>
                  </a:lnTo>
                  <a:lnTo>
                    <a:pt x="19" y="1"/>
                  </a:lnTo>
                  <a:lnTo>
                    <a:pt x="13" y="0"/>
                  </a:lnTo>
                  <a:lnTo>
                    <a:pt x="8" y="1"/>
                  </a:lnTo>
                  <a:lnTo>
                    <a:pt x="3" y="3"/>
                  </a:lnTo>
                  <a:lnTo>
                    <a:pt x="1" y="7"/>
                  </a:lnTo>
                  <a:lnTo>
                    <a:pt x="0" y="12"/>
                  </a:lnTo>
                  <a:lnTo>
                    <a:pt x="1" y="18"/>
                  </a:lnTo>
                  <a:lnTo>
                    <a:pt x="3" y="21"/>
                  </a:lnTo>
                  <a:lnTo>
                    <a:pt x="8" y="24"/>
                  </a:lnTo>
                  <a:lnTo>
                    <a:pt x="13"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76" name="Freeform 196">
              <a:extLst>
                <a:ext uri="{FF2B5EF4-FFF2-40B4-BE49-F238E27FC236}">
                  <a16:creationId xmlns:a16="http://schemas.microsoft.com/office/drawing/2014/main" id="{45EBCE36-1054-453C-81E1-AA27BB5FC9C2}"/>
                </a:ext>
              </a:extLst>
            </p:cNvPr>
            <p:cNvSpPr>
              <a:spLocks noChangeAspect="1"/>
            </p:cNvSpPr>
            <p:nvPr/>
          </p:nvSpPr>
          <p:spPr bwMode="auto">
            <a:xfrm>
              <a:off x="3117" y="3138"/>
              <a:ext cx="63" cy="70"/>
            </a:xfrm>
            <a:custGeom>
              <a:avLst/>
              <a:gdLst/>
              <a:ahLst/>
              <a:cxnLst>
                <a:cxn ang="0">
                  <a:pos x="21" y="42"/>
                </a:cxn>
                <a:cxn ang="0">
                  <a:pos x="29" y="41"/>
                </a:cxn>
                <a:cxn ang="0">
                  <a:pos x="36" y="36"/>
                </a:cxn>
                <a:cxn ang="0">
                  <a:pos x="40" y="29"/>
                </a:cxn>
                <a:cxn ang="0">
                  <a:pos x="42" y="22"/>
                </a:cxn>
                <a:cxn ang="0">
                  <a:pos x="40" y="13"/>
                </a:cxn>
                <a:cxn ang="0">
                  <a:pos x="36" y="6"/>
                </a:cxn>
                <a:cxn ang="0">
                  <a:pos x="29" y="2"/>
                </a:cxn>
                <a:cxn ang="0">
                  <a:pos x="21" y="0"/>
                </a:cxn>
                <a:cxn ang="0">
                  <a:pos x="13" y="2"/>
                </a:cxn>
                <a:cxn ang="0">
                  <a:pos x="6" y="6"/>
                </a:cxn>
                <a:cxn ang="0">
                  <a:pos x="1" y="13"/>
                </a:cxn>
                <a:cxn ang="0">
                  <a:pos x="0" y="22"/>
                </a:cxn>
                <a:cxn ang="0">
                  <a:pos x="1" y="29"/>
                </a:cxn>
                <a:cxn ang="0">
                  <a:pos x="6" y="36"/>
                </a:cxn>
                <a:cxn ang="0">
                  <a:pos x="13" y="41"/>
                </a:cxn>
                <a:cxn ang="0">
                  <a:pos x="21" y="42"/>
                </a:cxn>
              </a:cxnLst>
              <a:rect l="0" t="0" r="r" b="b"/>
              <a:pathLst>
                <a:path w="43" h="43">
                  <a:moveTo>
                    <a:pt x="21" y="42"/>
                  </a:moveTo>
                  <a:lnTo>
                    <a:pt x="29" y="41"/>
                  </a:lnTo>
                  <a:lnTo>
                    <a:pt x="36" y="36"/>
                  </a:lnTo>
                  <a:lnTo>
                    <a:pt x="40" y="29"/>
                  </a:lnTo>
                  <a:lnTo>
                    <a:pt x="42" y="22"/>
                  </a:lnTo>
                  <a:lnTo>
                    <a:pt x="40" y="13"/>
                  </a:lnTo>
                  <a:lnTo>
                    <a:pt x="36" y="6"/>
                  </a:lnTo>
                  <a:lnTo>
                    <a:pt x="29" y="2"/>
                  </a:lnTo>
                  <a:lnTo>
                    <a:pt x="21" y="0"/>
                  </a:lnTo>
                  <a:lnTo>
                    <a:pt x="13" y="2"/>
                  </a:lnTo>
                  <a:lnTo>
                    <a:pt x="6" y="6"/>
                  </a:lnTo>
                  <a:lnTo>
                    <a:pt x="1" y="13"/>
                  </a:lnTo>
                  <a:lnTo>
                    <a:pt x="0" y="22"/>
                  </a:lnTo>
                  <a:lnTo>
                    <a:pt x="1" y="29"/>
                  </a:lnTo>
                  <a:lnTo>
                    <a:pt x="6" y="36"/>
                  </a:lnTo>
                  <a:lnTo>
                    <a:pt x="13" y="41"/>
                  </a:lnTo>
                  <a:lnTo>
                    <a:pt x="21"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77" name="Freeform 197">
              <a:extLst>
                <a:ext uri="{FF2B5EF4-FFF2-40B4-BE49-F238E27FC236}">
                  <a16:creationId xmlns:a16="http://schemas.microsoft.com/office/drawing/2014/main" id="{C488AC58-4AAD-4648-90CA-2DAD5CF5A76A}"/>
                </a:ext>
              </a:extLst>
            </p:cNvPr>
            <p:cNvSpPr>
              <a:spLocks noChangeAspect="1"/>
            </p:cNvSpPr>
            <p:nvPr/>
          </p:nvSpPr>
          <p:spPr bwMode="auto">
            <a:xfrm>
              <a:off x="3117" y="3174"/>
              <a:ext cx="63" cy="51"/>
            </a:xfrm>
            <a:custGeom>
              <a:avLst/>
              <a:gdLst/>
              <a:ahLst/>
              <a:cxnLst>
                <a:cxn ang="0">
                  <a:pos x="42" y="0"/>
                </a:cxn>
                <a:cxn ang="0">
                  <a:pos x="42" y="31"/>
                </a:cxn>
                <a:cxn ang="0">
                  <a:pos x="0" y="31"/>
                </a:cxn>
                <a:cxn ang="0">
                  <a:pos x="0" y="0"/>
                </a:cxn>
                <a:cxn ang="0">
                  <a:pos x="42" y="0"/>
                </a:cxn>
              </a:cxnLst>
              <a:rect l="0" t="0" r="r" b="b"/>
              <a:pathLst>
                <a:path w="43" h="32">
                  <a:moveTo>
                    <a:pt x="42" y="0"/>
                  </a:moveTo>
                  <a:lnTo>
                    <a:pt x="42" y="31"/>
                  </a:lnTo>
                  <a:lnTo>
                    <a:pt x="0" y="31"/>
                  </a:lnTo>
                  <a:lnTo>
                    <a:pt x="0" y="0"/>
                  </a:lnTo>
                  <a:lnTo>
                    <a:pt x="4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78" name="Freeform 198">
              <a:extLst>
                <a:ext uri="{FF2B5EF4-FFF2-40B4-BE49-F238E27FC236}">
                  <a16:creationId xmlns:a16="http://schemas.microsoft.com/office/drawing/2014/main" id="{F51F7E96-DD6F-40A9-8968-2A56A42CAE4F}"/>
                </a:ext>
              </a:extLst>
            </p:cNvPr>
            <p:cNvSpPr>
              <a:spLocks noChangeAspect="1"/>
            </p:cNvSpPr>
            <p:nvPr/>
          </p:nvSpPr>
          <p:spPr bwMode="auto">
            <a:xfrm>
              <a:off x="3135" y="3216"/>
              <a:ext cx="32" cy="106"/>
            </a:xfrm>
            <a:custGeom>
              <a:avLst/>
              <a:gdLst/>
              <a:ahLst/>
              <a:cxnLst>
                <a:cxn ang="0">
                  <a:pos x="21" y="0"/>
                </a:cxn>
                <a:cxn ang="0">
                  <a:pos x="21" y="65"/>
                </a:cxn>
                <a:cxn ang="0">
                  <a:pos x="0" y="65"/>
                </a:cxn>
                <a:cxn ang="0">
                  <a:pos x="0" y="0"/>
                </a:cxn>
                <a:cxn ang="0">
                  <a:pos x="21" y="0"/>
                </a:cxn>
              </a:cxnLst>
              <a:rect l="0" t="0" r="r" b="b"/>
              <a:pathLst>
                <a:path w="22" h="66">
                  <a:moveTo>
                    <a:pt x="21" y="0"/>
                  </a:moveTo>
                  <a:lnTo>
                    <a:pt x="21" y="65"/>
                  </a:lnTo>
                  <a:lnTo>
                    <a:pt x="0" y="65"/>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79" name="Freeform 199">
              <a:extLst>
                <a:ext uri="{FF2B5EF4-FFF2-40B4-BE49-F238E27FC236}">
                  <a16:creationId xmlns:a16="http://schemas.microsoft.com/office/drawing/2014/main" id="{605955FF-C604-4E6B-9273-F7CD42B88432}"/>
                </a:ext>
              </a:extLst>
            </p:cNvPr>
            <p:cNvSpPr>
              <a:spLocks noChangeAspect="1"/>
            </p:cNvSpPr>
            <p:nvPr/>
          </p:nvSpPr>
          <p:spPr bwMode="auto">
            <a:xfrm>
              <a:off x="2683" y="2306"/>
              <a:ext cx="40" cy="44"/>
            </a:xfrm>
            <a:custGeom>
              <a:avLst/>
              <a:gdLst/>
              <a:ahLst/>
              <a:cxnLst>
                <a:cxn ang="0">
                  <a:pos x="13" y="26"/>
                </a:cxn>
                <a:cxn ang="0">
                  <a:pos x="18" y="24"/>
                </a:cxn>
                <a:cxn ang="0">
                  <a:pos x="22" y="22"/>
                </a:cxn>
                <a:cxn ang="0">
                  <a:pos x="25" y="18"/>
                </a:cxn>
                <a:cxn ang="0">
                  <a:pos x="26" y="12"/>
                </a:cxn>
                <a:cxn ang="0">
                  <a:pos x="25" y="7"/>
                </a:cxn>
                <a:cxn ang="0">
                  <a:pos x="22" y="3"/>
                </a:cxn>
                <a:cxn ang="0">
                  <a:pos x="18" y="1"/>
                </a:cxn>
                <a:cxn ang="0">
                  <a:pos x="13" y="0"/>
                </a:cxn>
                <a:cxn ang="0">
                  <a:pos x="8" y="1"/>
                </a:cxn>
                <a:cxn ang="0">
                  <a:pos x="4" y="3"/>
                </a:cxn>
                <a:cxn ang="0">
                  <a:pos x="1" y="7"/>
                </a:cxn>
                <a:cxn ang="0">
                  <a:pos x="0" y="12"/>
                </a:cxn>
                <a:cxn ang="0">
                  <a:pos x="1" y="18"/>
                </a:cxn>
                <a:cxn ang="0">
                  <a:pos x="4" y="22"/>
                </a:cxn>
                <a:cxn ang="0">
                  <a:pos x="8" y="24"/>
                </a:cxn>
                <a:cxn ang="0">
                  <a:pos x="13" y="26"/>
                </a:cxn>
              </a:cxnLst>
              <a:rect l="0" t="0" r="r" b="b"/>
              <a:pathLst>
                <a:path w="27" h="27">
                  <a:moveTo>
                    <a:pt x="13" y="26"/>
                  </a:moveTo>
                  <a:lnTo>
                    <a:pt x="18" y="24"/>
                  </a:lnTo>
                  <a:lnTo>
                    <a:pt x="22" y="22"/>
                  </a:lnTo>
                  <a:lnTo>
                    <a:pt x="25" y="18"/>
                  </a:lnTo>
                  <a:lnTo>
                    <a:pt x="26" y="12"/>
                  </a:lnTo>
                  <a:lnTo>
                    <a:pt x="25" y="7"/>
                  </a:lnTo>
                  <a:lnTo>
                    <a:pt x="22" y="3"/>
                  </a:lnTo>
                  <a:lnTo>
                    <a:pt x="18" y="1"/>
                  </a:lnTo>
                  <a:lnTo>
                    <a:pt x="13" y="0"/>
                  </a:lnTo>
                  <a:lnTo>
                    <a:pt x="8" y="1"/>
                  </a:lnTo>
                  <a:lnTo>
                    <a:pt x="4" y="3"/>
                  </a:lnTo>
                  <a:lnTo>
                    <a:pt x="1" y="7"/>
                  </a:lnTo>
                  <a:lnTo>
                    <a:pt x="0" y="12"/>
                  </a:lnTo>
                  <a:lnTo>
                    <a:pt x="1" y="18"/>
                  </a:lnTo>
                  <a:lnTo>
                    <a:pt x="4" y="22"/>
                  </a:lnTo>
                  <a:lnTo>
                    <a:pt x="8" y="24"/>
                  </a:lnTo>
                  <a:lnTo>
                    <a:pt x="13"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0" name="Freeform 200">
              <a:extLst>
                <a:ext uri="{FF2B5EF4-FFF2-40B4-BE49-F238E27FC236}">
                  <a16:creationId xmlns:a16="http://schemas.microsoft.com/office/drawing/2014/main" id="{89FA8AD5-1D97-4651-9AC7-96B0AB71B585}"/>
                </a:ext>
              </a:extLst>
            </p:cNvPr>
            <p:cNvSpPr>
              <a:spLocks noChangeAspect="1"/>
            </p:cNvSpPr>
            <p:nvPr/>
          </p:nvSpPr>
          <p:spPr bwMode="auto">
            <a:xfrm>
              <a:off x="2670" y="2350"/>
              <a:ext cx="64" cy="72"/>
            </a:xfrm>
            <a:custGeom>
              <a:avLst/>
              <a:gdLst/>
              <a:ahLst/>
              <a:cxnLst>
                <a:cxn ang="0">
                  <a:pos x="22" y="44"/>
                </a:cxn>
                <a:cxn ang="0">
                  <a:pos x="30" y="42"/>
                </a:cxn>
                <a:cxn ang="0">
                  <a:pos x="37" y="37"/>
                </a:cxn>
                <a:cxn ang="0">
                  <a:pos x="41" y="30"/>
                </a:cxn>
                <a:cxn ang="0">
                  <a:pos x="43" y="23"/>
                </a:cxn>
                <a:cxn ang="0">
                  <a:pos x="41" y="14"/>
                </a:cxn>
                <a:cxn ang="0">
                  <a:pos x="37" y="7"/>
                </a:cxn>
                <a:cxn ang="0">
                  <a:pos x="30" y="2"/>
                </a:cxn>
                <a:cxn ang="0">
                  <a:pos x="22" y="0"/>
                </a:cxn>
                <a:cxn ang="0">
                  <a:pos x="14" y="2"/>
                </a:cxn>
                <a:cxn ang="0">
                  <a:pos x="7" y="7"/>
                </a:cxn>
                <a:cxn ang="0">
                  <a:pos x="2" y="14"/>
                </a:cxn>
                <a:cxn ang="0">
                  <a:pos x="0" y="23"/>
                </a:cxn>
                <a:cxn ang="0">
                  <a:pos x="2" y="30"/>
                </a:cxn>
                <a:cxn ang="0">
                  <a:pos x="7" y="37"/>
                </a:cxn>
                <a:cxn ang="0">
                  <a:pos x="14" y="42"/>
                </a:cxn>
                <a:cxn ang="0">
                  <a:pos x="22" y="44"/>
                </a:cxn>
              </a:cxnLst>
              <a:rect l="0" t="0" r="r" b="b"/>
              <a:pathLst>
                <a:path w="44" h="45">
                  <a:moveTo>
                    <a:pt x="22" y="44"/>
                  </a:moveTo>
                  <a:lnTo>
                    <a:pt x="30" y="42"/>
                  </a:lnTo>
                  <a:lnTo>
                    <a:pt x="37" y="37"/>
                  </a:lnTo>
                  <a:lnTo>
                    <a:pt x="41" y="30"/>
                  </a:lnTo>
                  <a:lnTo>
                    <a:pt x="43" y="23"/>
                  </a:lnTo>
                  <a:lnTo>
                    <a:pt x="41" y="14"/>
                  </a:lnTo>
                  <a:lnTo>
                    <a:pt x="37" y="7"/>
                  </a:lnTo>
                  <a:lnTo>
                    <a:pt x="30" y="2"/>
                  </a:lnTo>
                  <a:lnTo>
                    <a:pt x="22" y="0"/>
                  </a:lnTo>
                  <a:lnTo>
                    <a:pt x="14" y="2"/>
                  </a:lnTo>
                  <a:lnTo>
                    <a:pt x="7" y="7"/>
                  </a:lnTo>
                  <a:lnTo>
                    <a:pt x="2" y="14"/>
                  </a:lnTo>
                  <a:lnTo>
                    <a:pt x="0" y="23"/>
                  </a:lnTo>
                  <a:lnTo>
                    <a:pt x="2" y="30"/>
                  </a:lnTo>
                  <a:lnTo>
                    <a:pt x="7" y="37"/>
                  </a:lnTo>
                  <a:lnTo>
                    <a:pt x="14" y="42"/>
                  </a:lnTo>
                  <a:lnTo>
                    <a:pt x="22" y="4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1" name="Freeform 201">
              <a:extLst>
                <a:ext uri="{FF2B5EF4-FFF2-40B4-BE49-F238E27FC236}">
                  <a16:creationId xmlns:a16="http://schemas.microsoft.com/office/drawing/2014/main" id="{77FC2D3D-ECBB-450B-8B72-277AC5A24E4A}"/>
                </a:ext>
              </a:extLst>
            </p:cNvPr>
            <p:cNvSpPr>
              <a:spLocks noChangeAspect="1"/>
            </p:cNvSpPr>
            <p:nvPr/>
          </p:nvSpPr>
          <p:spPr bwMode="auto">
            <a:xfrm>
              <a:off x="2670" y="2390"/>
              <a:ext cx="64" cy="48"/>
            </a:xfrm>
            <a:custGeom>
              <a:avLst/>
              <a:gdLst/>
              <a:ahLst/>
              <a:cxnLst>
                <a:cxn ang="0">
                  <a:pos x="43" y="0"/>
                </a:cxn>
                <a:cxn ang="0">
                  <a:pos x="43" y="29"/>
                </a:cxn>
                <a:cxn ang="0">
                  <a:pos x="0" y="29"/>
                </a:cxn>
                <a:cxn ang="0">
                  <a:pos x="0" y="0"/>
                </a:cxn>
                <a:cxn ang="0">
                  <a:pos x="43" y="0"/>
                </a:cxn>
              </a:cxnLst>
              <a:rect l="0" t="0" r="r" b="b"/>
              <a:pathLst>
                <a:path w="44" h="30">
                  <a:moveTo>
                    <a:pt x="43" y="0"/>
                  </a:moveTo>
                  <a:lnTo>
                    <a:pt x="43" y="29"/>
                  </a:lnTo>
                  <a:lnTo>
                    <a:pt x="0" y="29"/>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2" name="Freeform 202">
              <a:extLst>
                <a:ext uri="{FF2B5EF4-FFF2-40B4-BE49-F238E27FC236}">
                  <a16:creationId xmlns:a16="http://schemas.microsoft.com/office/drawing/2014/main" id="{F5CC604E-E1C2-447E-9B1A-7849460260CD}"/>
                </a:ext>
              </a:extLst>
            </p:cNvPr>
            <p:cNvSpPr>
              <a:spLocks noChangeAspect="1"/>
            </p:cNvSpPr>
            <p:nvPr/>
          </p:nvSpPr>
          <p:spPr bwMode="auto">
            <a:xfrm>
              <a:off x="2686" y="2430"/>
              <a:ext cx="34" cy="108"/>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3" name="Freeform 203">
              <a:extLst>
                <a:ext uri="{FF2B5EF4-FFF2-40B4-BE49-F238E27FC236}">
                  <a16:creationId xmlns:a16="http://schemas.microsoft.com/office/drawing/2014/main" id="{C58223BB-D51C-4600-AAB9-A946FFCC2E73}"/>
                </a:ext>
              </a:extLst>
            </p:cNvPr>
            <p:cNvSpPr>
              <a:spLocks noChangeAspect="1"/>
            </p:cNvSpPr>
            <p:nvPr/>
          </p:nvSpPr>
          <p:spPr bwMode="auto">
            <a:xfrm>
              <a:off x="4152" y="2080"/>
              <a:ext cx="40" cy="42"/>
            </a:xfrm>
            <a:custGeom>
              <a:avLst/>
              <a:gdLst/>
              <a:ahLst/>
              <a:cxnLst>
                <a:cxn ang="0">
                  <a:pos x="13" y="25"/>
                </a:cxn>
                <a:cxn ang="0">
                  <a:pos x="18" y="24"/>
                </a:cxn>
                <a:cxn ang="0">
                  <a:pos x="23" y="22"/>
                </a:cxn>
                <a:cxn ang="0">
                  <a:pos x="24" y="17"/>
                </a:cxn>
                <a:cxn ang="0">
                  <a:pos x="26" y="12"/>
                </a:cxn>
                <a:cxn ang="0">
                  <a:pos x="24" y="7"/>
                </a:cxn>
                <a:cxn ang="0">
                  <a:pos x="23" y="4"/>
                </a:cxn>
                <a:cxn ang="0">
                  <a:pos x="18" y="1"/>
                </a:cxn>
                <a:cxn ang="0">
                  <a:pos x="13" y="0"/>
                </a:cxn>
                <a:cxn ang="0">
                  <a:pos x="8" y="1"/>
                </a:cxn>
                <a:cxn ang="0">
                  <a:pos x="5" y="4"/>
                </a:cxn>
                <a:cxn ang="0">
                  <a:pos x="2" y="7"/>
                </a:cxn>
                <a:cxn ang="0">
                  <a:pos x="0" y="12"/>
                </a:cxn>
                <a:cxn ang="0">
                  <a:pos x="2" y="17"/>
                </a:cxn>
                <a:cxn ang="0">
                  <a:pos x="5" y="22"/>
                </a:cxn>
                <a:cxn ang="0">
                  <a:pos x="8" y="24"/>
                </a:cxn>
                <a:cxn ang="0">
                  <a:pos x="13" y="25"/>
                </a:cxn>
              </a:cxnLst>
              <a:rect l="0" t="0" r="r" b="b"/>
              <a:pathLst>
                <a:path w="27" h="26">
                  <a:moveTo>
                    <a:pt x="13" y="25"/>
                  </a:moveTo>
                  <a:lnTo>
                    <a:pt x="18" y="24"/>
                  </a:lnTo>
                  <a:lnTo>
                    <a:pt x="23" y="22"/>
                  </a:lnTo>
                  <a:lnTo>
                    <a:pt x="24" y="17"/>
                  </a:lnTo>
                  <a:lnTo>
                    <a:pt x="26" y="12"/>
                  </a:lnTo>
                  <a:lnTo>
                    <a:pt x="24" y="7"/>
                  </a:lnTo>
                  <a:lnTo>
                    <a:pt x="23" y="4"/>
                  </a:lnTo>
                  <a:lnTo>
                    <a:pt x="18" y="1"/>
                  </a:lnTo>
                  <a:lnTo>
                    <a:pt x="13" y="0"/>
                  </a:lnTo>
                  <a:lnTo>
                    <a:pt x="8" y="1"/>
                  </a:lnTo>
                  <a:lnTo>
                    <a:pt x="5" y="4"/>
                  </a:lnTo>
                  <a:lnTo>
                    <a:pt x="2" y="7"/>
                  </a:lnTo>
                  <a:lnTo>
                    <a:pt x="0" y="12"/>
                  </a:lnTo>
                  <a:lnTo>
                    <a:pt x="2" y="17"/>
                  </a:lnTo>
                  <a:lnTo>
                    <a:pt x="5" y="22"/>
                  </a:lnTo>
                  <a:lnTo>
                    <a:pt x="8" y="24"/>
                  </a:lnTo>
                  <a:lnTo>
                    <a:pt x="13" y="25"/>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4" name="Freeform 204">
              <a:extLst>
                <a:ext uri="{FF2B5EF4-FFF2-40B4-BE49-F238E27FC236}">
                  <a16:creationId xmlns:a16="http://schemas.microsoft.com/office/drawing/2014/main" id="{42BA3D0B-AC1D-4372-AC1E-A9E003730C7B}"/>
                </a:ext>
              </a:extLst>
            </p:cNvPr>
            <p:cNvSpPr>
              <a:spLocks noChangeAspect="1"/>
            </p:cNvSpPr>
            <p:nvPr/>
          </p:nvSpPr>
          <p:spPr bwMode="auto">
            <a:xfrm>
              <a:off x="4141" y="2123"/>
              <a:ext cx="64" cy="71"/>
            </a:xfrm>
            <a:custGeom>
              <a:avLst/>
              <a:gdLst/>
              <a:ahLst/>
              <a:cxnLst>
                <a:cxn ang="0">
                  <a:pos x="22" y="43"/>
                </a:cxn>
                <a:cxn ang="0">
                  <a:pos x="30" y="41"/>
                </a:cxn>
                <a:cxn ang="0">
                  <a:pos x="37" y="36"/>
                </a:cxn>
                <a:cxn ang="0">
                  <a:pos x="41" y="30"/>
                </a:cxn>
                <a:cxn ang="0">
                  <a:pos x="43" y="22"/>
                </a:cxn>
                <a:cxn ang="0">
                  <a:pos x="41" y="13"/>
                </a:cxn>
                <a:cxn ang="0">
                  <a:pos x="37" y="6"/>
                </a:cxn>
                <a:cxn ang="0">
                  <a:pos x="30" y="2"/>
                </a:cxn>
                <a:cxn ang="0">
                  <a:pos x="22" y="0"/>
                </a:cxn>
                <a:cxn ang="0">
                  <a:pos x="13" y="2"/>
                </a:cxn>
                <a:cxn ang="0">
                  <a:pos x="6" y="6"/>
                </a:cxn>
                <a:cxn ang="0">
                  <a:pos x="2" y="13"/>
                </a:cxn>
                <a:cxn ang="0">
                  <a:pos x="0" y="22"/>
                </a:cxn>
                <a:cxn ang="0">
                  <a:pos x="2" y="30"/>
                </a:cxn>
                <a:cxn ang="0">
                  <a:pos x="6" y="36"/>
                </a:cxn>
                <a:cxn ang="0">
                  <a:pos x="13" y="41"/>
                </a:cxn>
                <a:cxn ang="0">
                  <a:pos x="22" y="43"/>
                </a:cxn>
              </a:cxnLst>
              <a:rect l="0" t="0" r="r" b="b"/>
              <a:pathLst>
                <a:path w="44" h="44">
                  <a:moveTo>
                    <a:pt x="22" y="43"/>
                  </a:moveTo>
                  <a:lnTo>
                    <a:pt x="30" y="41"/>
                  </a:lnTo>
                  <a:lnTo>
                    <a:pt x="37" y="36"/>
                  </a:lnTo>
                  <a:lnTo>
                    <a:pt x="41" y="30"/>
                  </a:lnTo>
                  <a:lnTo>
                    <a:pt x="43" y="22"/>
                  </a:lnTo>
                  <a:lnTo>
                    <a:pt x="41" y="13"/>
                  </a:lnTo>
                  <a:lnTo>
                    <a:pt x="37" y="6"/>
                  </a:lnTo>
                  <a:lnTo>
                    <a:pt x="30" y="2"/>
                  </a:lnTo>
                  <a:lnTo>
                    <a:pt x="22" y="0"/>
                  </a:lnTo>
                  <a:lnTo>
                    <a:pt x="13" y="2"/>
                  </a:lnTo>
                  <a:lnTo>
                    <a:pt x="6" y="6"/>
                  </a:lnTo>
                  <a:lnTo>
                    <a:pt x="2" y="13"/>
                  </a:lnTo>
                  <a:lnTo>
                    <a:pt x="0" y="22"/>
                  </a:lnTo>
                  <a:lnTo>
                    <a:pt x="2" y="30"/>
                  </a:lnTo>
                  <a:lnTo>
                    <a:pt x="6" y="36"/>
                  </a:lnTo>
                  <a:lnTo>
                    <a:pt x="13" y="41"/>
                  </a:lnTo>
                  <a:lnTo>
                    <a:pt x="22"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5" name="Freeform 205">
              <a:extLst>
                <a:ext uri="{FF2B5EF4-FFF2-40B4-BE49-F238E27FC236}">
                  <a16:creationId xmlns:a16="http://schemas.microsoft.com/office/drawing/2014/main" id="{CA264AD9-BFAB-4CEA-8265-56E4F77D2543}"/>
                </a:ext>
              </a:extLst>
            </p:cNvPr>
            <p:cNvSpPr>
              <a:spLocks noChangeAspect="1"/>
            </p:cNvSpPr>
            <p:nvPr/>
          </p:nvSpPr>
          <p:spPr bwMode="auto">
            <a:xfrm>
              <a:off x="4141" y="2162"/>
              <a:ext cx="64" cy="48"/>
            </a:xfrm>
            <a:custGeom>
              <a:avLst/>
              <a:gdLst/>
              <a:ahLst/>
              <a:cxnLst>
                <a:cxn ang="0">
                  <a:pos x="43" y="0"/>
                </a:cxn>
                <a:cxn ang="0">
                  <a:pos x="43" y="29"/>
                </a:cxn>
                <a:cxn ang="0">
                  <a:pos x="0" y="29"/>
                </a:cxn>
                <a:cxn ang="0">
                  <a:pos x="0" y="0"/>
                </a:cxn>
                <a:cxn ang="0">
                  <a:pos x="43" y="0"/>
                </a:cxn>
              </a:cxnLst>
              <a:rect l="0" t="0" r="r" b="b"/>
              <a:pathLst>
                <a:path w="44" h="30">
                  <a:moveTo>
                    <a:pt x="43" y="0"/>
                  </a:moveTo>
                  <a:lnTo>
                    <a:pt x="43" y="29"/>
                  </a:lnTo>
                  <a:lnTo>
                    <a:pt x="0" y="29"/>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6" name="Freeform 206">
              <a:extLst>
                <a:ext uri="{FF2B5EF4-FFF2-40B4-BE49-F238E27FC236}">
                  <a16:creationId xmlns:a16="http://schemas.microsoft.com/office/drawing/2014/main" id="{52EE4CF4-F0DC-49B4-98BD-F6CD28D18E16}"/>
                </a:ext>
              </a:extLst>
            </p:cNvPr>
            <p:cNvSpPr>
              <a:spLocks noChangeAspect="1"/>
            </p:cNvSpPr>
            <p:nvPr/>
          </p:nvSpPr>
          <p:spPr bwMode="auto">
            <a:xfrm>
              <a:off x="4158" y="2200"/>
              <a:ext cx="32" cy="110"/>
            </a:xfrm>
            <a:custGeom>
              <a:avLst/>
              <a:gdLst/>
              <a:ahLst/>
              <a:cxnLst>
                <a:cxn ang="0">
                  <a:pos x="21" y="0"/>
                </a:cxn>
                <a:cxn ang="0">
                  <a:pos x="21" y="67"/>
                </a:cxn>
                <a:cxn ang="0">
                  <a:pos x="0" y="67"/>
                </a:cxn>
                <a:cxn ang="0">
                  <a:pos x="0" y="0"/>
                </a:cxn>
                <a:cxn ang="0">
                  <a:pos x="21" y="0"/>
                </a:cxn>
              </a:cxnLst>
              <a:rect l="0" t="0" r="r" b="b"/>
              <a:pathLst>
                <a:path w="22" h="68">
                  <a:moveTo>
                    <a:pt x="21" y="0"/>
                  </a:moveTo>
                  <a:lnTo>
                    <a:pt x="21" y="67"/>
                  </a:lnTo>
                  <a:lnTo>
                    <a:pt x="0" y="67"/>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7" name="Freeform 207">
              <a:extLst>
                <a:ext uri="{FF2B5EF4-FFF2-40B4-BE49-F238E27FC236}">
                  <a16:creationId xmlns:a16="http://schemas.microsoft.com/office/drawing/2014/main" id="{A5A17C0F-AC20-4658-9660-F6457F8B45F3}"/>
                </a:ext>
              </a:extLst>
            </p:cNvPr>
            <p:cNvSpPr>
              <a:spLocks noChangeAspect="1"/>
            </p:cNvSpPr>
            <p:nvPr/>
          </p:nvSpPr>
          <p:spPr bwMode="auto">
            <a:xfrm>
              <a:off x="2406" y="2798"/>
              <a:ext cx="39" cy="43"/>
            </a:xfrm>
            <a:custGeom>
              <a:avLst/>
              <a:gdLst/>
              <a:ahLst/>
              <a:cxnLst>
                <a:cxn ang="0">
                  <a:pos x="12" y="26"/>
                </a:cxn>
                <a:cxn ang="0">
                  <a:pos x="18" y="24"/>
                </a:cxn>
                <a:cxn ang="0">
                  <a:pos x="22" y="23"/>
                </a:cxn>
                <a:cxn ang="0">
                  <a:pos x="25" y="18"/>
                </a:cxn>
                <a:cxn ang="0">
                  <a:pos x="26" y="13"/>
                </a:cxn>
                <a:cxn ang="0">
                  <a:pos x="25" y="8"/>
                </a:cxn>
                <a:cxn ang="0">
                  <a:pos x="22" y="5"/>
                </a:cxn>
                <a:cxn ang="0">
                  <a:pos x="18" y="2"/>
                </a:cxn>
                <a:cxn ang="0">
                  <a:pos x="12" y="0"/>
                </a:cxn>
                <a:cxn ang="0">
                  <a:pos x="8" y="2"/>
                </a:cxn>
                <a:cxn ang="0">
                  <a:pos x="3" y="5"/>
                </a:cxn>
                <a:cxn ang="0">
                  <a:pos x="1" y="8"/>
                </a:cxn>
                <a:cxn ang="0">
                  <a:pos x="0" y="13"/>
                </a:cxn>
                <a:cxn ang="0">
                  <a:pos x="1" y="18"/>
                </a:cxn>
                <a:cxn ang="0">
                  <a:pos x="3" y="23"/>
                </a:cxn>
                <a:cxn ang="0">
                  <a:pos x="8" y="24"/>
                </a:cxn>
                <a:cxn ang="0">
                  <a:pos x="12" y="26"/>
                </a:cxn>
              </a:cxnLst>
              <a:rect l="0" t="0" r="r" b="b"/>
              <a:pathLst>
                <a:path w="27" h="27">
                  <a:moveTo>
                    <a:pt x="12" y="26"/>
                  </a:moveTo>
                  <a:lnTo>
                    <a:pt x="18" y="24"/>
                  </a:lnTo>
                  <a:lnTo>
                    <a:pt x="22" y="23"/>
                  </a:lnTo>
                  <a:lnTo>
                    <a:pt x="25" y="18"/>
                  </a:lnTo>
                  <a:lnTo>
                    <a:pt x="26" y="13"/>
                  </a:lnTo>
                  <a:lnTo>
                    <a:pt x="25" y="8"/>
                  </a:lnTo>
                  <a:lnTo>
                    <a:pt x="22" y="5"/>
                  </a:lnTo>
                  <a:lnTo>
                    <a:pt x="18" y="2"/>
                  </a:lnTo>
                  <a:lnTo>
                    <a:pt x="12" y="0"/>
                  </a:lnTo>
                  <a:lnTo>
                    <a:pt x="8" y="2"/>
                  </a:lnTo>
                  <a:lnTo>
                    <a:pt x="3" y="5"/>
                  </a:lnTo>
                  <a:lnTo>
                    <a:pt x="1" y="8"/>
                  </a:lnTo>
                  <a:lnTo>
                    <a:pt x="0" y="13"/>
                  </a:lnTo>
                  <a:lnTo>
                    <a:pt x="1" y="18"/>
                  </a:lnTo>
                  <a:lnTo>
                    <a:pt x="3" y="23"/>
                  </a:lnTo>
                  <a:lnTo>
                    <a:pt x="8" y="24"/>
                  </a:lnTo>
                  <a:lnTo>
                    <a:pt x="12"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8" name="Freeform 208">
              <a:extLst>
                <a:ext uri="{FF2B5EF4-FFF2-40B4-BE49-F238E27FC236}">
                  <a16:creationId xmlns:a16="http://schemas.microsoft.com/office/drawing/2014/main" id="{3E172CF5-2A2B-489C-8C65-822A7C432856}"/>
                </a:ext>
              </a:extLst>
            </p:cNvPr>
            <p:cNvSpPr>
              <a:spLocks noChangeAspect="1"/>
            </p:cNvSpPr>
            <p:nvPr/>
          </p:nvSpPr>
          <p:spPr bwMode="auto">
            <a:xfrm>
              <a:off x="2392" y="2843"/>
              <a:ext cx="65" cy="71"/>
            </a:xfrm>
            <a:custGeom>
              <a:avLst/>
              <a:gdLst/>
              <a:ahLst/>
              <a:cxnLst>
                <a:cxn ang="0">
                  <a:pos x="21" y="43"/>
                </a:cxn>
                <a:cxn ang="0">
                  <a:pos x="29" y="41"/>
                </a:cxn>
                <a:cxn ang="0">
                  <a:pos x="36" y="37"/>
                </a:cxn>
                <a:cxn ang="0">
                  <a:pos x="41" y="30"/>
                </a:cxn>
                <a:cxn ang="0">
                  <a:pos x="43" y="22"/>
                </a:cxn>
                <a:cxn ang="0">
                  <a:pos x="41" y="14"/>
                </a:cxn>
                <a:cxn ang="0">
                  <a:pos x="36" y="7"/>
                </a:cxn>
                <a:cxn ang="0">
                  <a:pos x="29" y="2"/>
                </a:cxn>
                <a:cxn ang="0">
                  <a:pos x="21" y="0"/>
                </a:cxn>
                <a:cxn ang="0">
                  <a:pos x="14" y="2"/>
                </a:cxn>
                <a:cxn ang="0">
                  <a:pos x="7" y="7"/>
                </a:cxn>
                <a:cxn ang="0">
                  <a:pos x="2" y="14"/>
                </a:cxn>
                <a:cxn ang="0">
                  <a:pos x="0" y="22"/>
                </a:cxn>
                <a:cxn ang="0">
                  <a:pos x="2" y="30"/>
                </a:cxn>
                <a:cxn ang="0">
                  <a:pos x="7" y="37"/>
                </a:cxn>
                <a:cxn ang="0">
                  <a:pos x="14" y="41"/>
                </a:cxn>
                <a:cxn ang="0">
                  <a:pos x="21" y="43"/>
                </a:cxn>
              </a:cxnLst>
              <a:rect l="0" t="0" r="r" b="b"/>
              <a:pathLst>
                <a:path w="44" h="44">
                  <a:moveTo>
                    <a:pt x="21" y="43"/>
                  </a:moveTo>
                  <a:lnTo>
                    <a:pt x="29" y="41"/>
                  </a:lnTo>
                  <a:lnTo>
                    <a:pt x="36" y="37"/>
                  </a:lnTo>
                  <a:lnTo>
                    <a:pt x="41" y="30"/>
                  </a:lnTo>
                  <a:lnTo>
                    <a:pt x="43" y="22"/>
                  </a:lnTo>
                  <a:lnTo>
                    <a:pt x="41" y="14"/>
                  </a:lnTo>
                  <a:lnTo>
                    <a:pt x="36" y="7"/>
                  </a:lnTo>
                  <a:lnTo>
                    <a:pt x="29" y="2"/>
                  </a:lnTo>
                  <a:lnTo>
                    <a:pt x="21" y="0"/>
                  </a:lnTo>
                  <a:lnTo>
                    <a:pt x="14" y="2"/>
                  </a:lnTo>
                  <a:lnTo>
                    <a:pt x="7" y="7"/>
                  </a:lnTo>
                  <a:lnTo>
                    <a:pt x="2" y="14"/>
                  </a:lnTo>
                  <a:lnTo>
                    <a:pt x="0" y="22"/>
                  </a:lnTo>
                  <a:lnTo>
                    <a:pt x="2" y="30"/>
                  </a:lnTo>
                  <a:lnTo>
                    <a:pt x="7" y="37"/>
                  </a:lnTo>
                  <a:lnTo>
                    <a:pt x="14" y="41"/>
                  </a:lnTo>
                  <a:lnTo>
                    <a:pt x="21"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89" name="Freeform 209">
              <a:extLst>
                <a:ext uri="{FF2B5EF4-FFF2-40B4-BE49-F238E27FC236}">
                  <a16:creationId xmlns:a16="http://schemas.microsoft.com/office/drawing/2014/main" id="{DCD9D961-5977-4782-8928-DD711ADC925F}"/>
                </a:ext>
              </a:extLst>
            </p:cNvPr>
            <p:cNvSpPr>
              <a:spLocks noChangeAspect="1"/>
            </p:cNvSpPr>
            <p:nvPr/>
          </p:nvSpPr>
          <p:spPr bwMode="auto">
            <a:xfrm>
              <a:off x="2392" y="2880"/>
              <a:ext cx="65" cy="53"/>
            </a:xfrm>
            <a:custGeom>
              <a:avLst/>
              <a:gdLst/>
              <a:ahLst/>
              <a:cxnLst>
                <a:cxn ang="0">
                  <a:pos x="43" y="0"/>
                </a:cxn>
                <a:cxn ang="0">
                  <a:pos x="43" y="32"/>
                </a:cxn>
                <a:cxn ang="0">
                  <a:pos x="0" y="32"/>
                </a:cxn>
                <a:cxn ang="0">
                  <a:pos x="0" y="0"/>
                </a:cxn>
                <a:cxn ang="0">
                  <a:pos x="43" y="0"/>
                </a:cxn>
              </a:cxnLst>
              <a:rect l="0" t="0" r="r" b="b"/>
              <a:pathLst>
                <a:path w="44" h="33">
                  <a:moveTo>
                    <a:pt x="43" y="0"/>
                  </a:moveTo>
                  <a:lnTo>
                    <a:pt x="43" y="32"/>
                  </a:lnTo>
                  <a:lnTo>
                    <a:pt x="0" y="32"/>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0" name="Freeform 210">
              <a:extLst>
                <a:ext uri="{FF2B5EF4-FFF2-40B4-BE49-F238E27FC236}">
                  <a16:creationId xmlns:a16="http://schemas.microsoft.com/office/drawing/2014/main" id="{C01F021D-8503-4711-B3D8-B43EF0BA4F8C}"/>
                </a:ext>
              </a:extLst>
            </p:cNvPr>
            <p:cNvSpPr>
              <a:spLocks noChangeAspect="1"/>
            </p:cNvSpPr>
            <p:nvPr/>
          </p:nvSpPr>
          <p:spPr bwMode="auto">
            <a:xfrm>
              <a:off x="2410" y="2922"/>
              <a:ext cx="34" cy="107"/>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1" name="Freeform 211">
              <a:extLst>
                <a:ext uri="{FF2B5EF4-FFF2-40B4-BE49-F238E27FC236}">
                  <a16:creationId xmlns:a16="http://schemas.microsoft.com/office/drawing/2014/main" id="{F3C88167-EE72-4942-8016-5AFAC77F3806}"/>
                </a:ext>
              </a:extLst>
            </p:cNvPr>
            <p:cNvSpPr>
              <a:spLocks noChangeAspect="1"/>
            </p:cNvSpPr>
            <p:nvPr/>
          </p:nvSpPr>
          <p:spPr bwMode="auto">
            <a:xfrm>
              <a:off x="2580" y="3010"/>
              <a:ext cx="20" cy="22"/>
            </a:xfrm>
            <a:custGeom>
              <a:avLst/>
              <a:gdLst/>
              <a:ahLst/>
              <a:cxnLst>
                <a:cxn ang="0">
                  <a:pos x="6" y="0"/>
                </a:cxn>
                <a:cxn ang="0">
                  <a:pos x="4" y="1"/>
                </a:cxn>
                <a:cxn ang="0">
                  <a:pos x="2" y="2"/>
                </a:cxn>
                <a:cxn ang="0">
                  <a:pos x="1" y="4"/>
                </a:cxn>
                <a:cxn ang="0">
                  <a:pos x="0" y="7"/>
                </a:cxn>
                <a:cxn ang="0">
                  <a:pos x="1" y="9"/>
                </a:cxn>
                <a:cxn ang="0">
                  <a:pos x="2" y="11"/>
                </a:cxn>
                <a:cxn ang="0">
                  <a:pos x="4" y="13"/>
                </a:cxn>
                <a:cxn ang="0">
                  <a:pos x="6" y="13"/>
                </a:cxn>
                <a:cxn ang="0">
                  <a:pos x="9" y="13"/>
                </a:cxn>
                <a:cxn ang="0">
                  <a:pos x="11" y="11"/>
                </a:cxn>
                <a:cxn ang="0">
                  <a:pos x="13" y="9"/>
                </a:cxn>
                <a:cxn ang="0">
                  <a:pos x="13" y="7"/>
                </a:cxn>
                <a:cxn ang="0">
                  <a:pos x="13" y="4"/>
                </a:cxn>
                <a:cxn ang="0">
                  <a:pos x="11" y="2"/>
                </a:cxn>
                <a:cxn ang="0">
                  <a:pos x="9" y="1"/>
                </a:cxn>
                <a:cxn ang="0">
                  <a:pos x="6" y="0"/>
                </a:cxn>
              </a:cxnLst>
              <a:rect l="0" t="0" r="r" b="b"/>
              <a:pathLst>
                <a:path w="14" h="14">
                  <a:moveTo>
                    <a:pt x="6" y="0"/>
                  </a:moveTo>
                  <a:lnTo>
                    <a:pt x="4" y="1"/>
                  </a:lnTo>
                  <a:lnTo>
                    <a:pt x="2" y="2"/>
                  </a:lnTo>
                  <a:lnTo>
                    <a:pt x="1" y="4"/>
                  </a:lnTo>
                  <a:lnTo>
                    <a:pt x="0" y="7"/>
                  </a:lnTo>
                  <a:lnTo>
                    <a:pt x="1" y="9"/>
                  </a:lnTo>
                  <a:lnTo>
                    <a:pt x="2" y="11"/>
                  </a:lnTo>
                  <a:lnTo>
                    <a:pt x="4" y="13"/>
                  </a:lnTo>
                  <a:lnTo>
                    <a:pt x="6" y="13"/>
                  </a:lnTo>
                  <a:lnTo>
                    <a:pt x="9" y="13"/>
                  </a:lnTo>
                  <a:lnTo>
                    <a:pt x="11" y="11"/>
                  </a:lnTo>
                  <a:lnTo>
                    <a:pt x="13" y="9"/>
                  </a:lnTo>
                  <a:lnTo>
                    <a:pt x="13" y="7"/>
                  </a:lnTo>
                  <a:lnTo>
                    <a:pt x="13" y="4"/>
                  </a:lnTo>
                  <a:lnTo>
                    <a:pt x="11" y="2"/>
                  </a:lnTo>
                  <a:lnTo>
                    <a:pt x="9" y="1"/>
                  </a:lnTo>
                  <a:lnTo>
                    <a:pt x="6"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2" name="Freeform 212">
              <a:extLst>
                <a:ext uri="{FF2B5EF4-FFF2-40B4-BE49-F238E27FC236}">
                  <a16:creationId xmlns:a16="http://schemas.microsoft.com/office/drawing/2014/main" id="{31E4893B-799F-4CE6-B86F-1A949E064294}"/>
                </a:ext>
              </a:extLst>
            </p:cNvPr>
            <p:cNvSpPr>
              <a:spLocks noChangeAspect="1"/>
            </p:cNvSpPr>
            <p:nvPr/>
          </p:nvSpPr>
          <p:spPr bwMode="auto">
            <a:xfrm>
              <a:off x="2512" y="3010"/>
              <a:ext cx="21" cy="22"/>
            </a:xfrm>
            <a:custGeom>
              <a:avLst/>
              <a:gdLst/>
              <a:ahLst/>
              <a:cxnLst>
                <a:cxn ang="0">
                  <a:pos x="7" y="0"/>
                </a:cxn>
                <a:cxn ang="0">
                  <a:pos x="4" y="1"/>
                </a:cxn>
                <a:cxn ang="0">
                  <a:pos x="2" y="2"/>
                </a:cxn>
                <a:cxn ang="0">
                  <a:pos x="1" y="4"/>
                </a:cxn>
                <a:cxn ang="0">
                  <a:pos x="0" y="7"/>
                </a:cxn>
                <a:cxn ang="0">
                  <a:pos x="1" y="9"/>
                </a:cxn>
                <a:cxn ang="0">
                  <a:pos x="2" y="11"/>
                </a:cxn>
                <a:cxn ang="0">
                  <a:pos x="4" y="13"/>
                </a:cxn>
                <a:cxn ang="0">
                  <a:pos x="7" y="13"/>
                </a:cxn>
                <a:cxn ang="0">
                  <a:pos x="9" y="13"/>
                </a:cxn>
                <a:cxn ang="0">
                  <a:pos x="11" y="11"/>
                </a:cxn>
                <a:cxn ang="0">
                  <a:pos x="13" y="9"/>
                </a:cxn>
                <a:cxn ang="0">
                  <a:pos x="13" y="7"/>
                </a:cxn>
                <a:cxn ang="0">
                  <a:pos x="13" y="4"/>
                </a:cxn>
                <a:cxn ang="0">
                  <a:pos x="11" y="2"/>
                </a:cxn>
                <a:cxn ang="0">
                  <a:pos x="9" y="1"/>
                </a:cxn>
                <a:cxn ang="0">
                  <a:pos x="7" y="0"/>
                </a:cxn>
              </a:cxnLst>
              <a:rect l="0" t="0" r="r" b="b"/>
              <a:pathLst>
                <a:path w="14" h="14">
                  <a:moveTo>
                    <a:pt x="7" y="0"/>
                  </a:moveTo>
                  <a:lnTo>
                    <a:pt x="4" y="1"/>
                  </a:lnTo>
                  <a:lnTo>
                    <a:pt x="2" y="2"/>
                  </a:lnTo>
                  <a:lnTo>
                    <a:pt x="1" y="4"/>
                  </a:lnTo>
                  <a:lnTo>
                    <a:pt x="0" y="7"/>
                  </a:lnTo>
                  <a:lnTo>
                    <a:pt x="1" y="9"/>
                  </a:lnTo>
                  <a:lnTo>
                    <a:pt x="2" y="11"/>
                  </a:lnTo>
                  <a:lnTo>
                    <a:pt x="4" y="13"/>
                  </a:lnTo>
                  <a:lnTo>
                    <a:pt x="7" y="13"/>
                  </a:lnTo>
                  <a:lnTo>
                    <a:pt x="9" y="13"/>
                  </a:lnTo>
                  <a:lnTo>
                    <a:pt x="11" y="11"/>
                  </a:lnTo>
                  <a:lnTo>
                    <a:pt x="13" y="9"/>
                  </a:lnTo>
                  <a:lnTo>
                    <a:pt x="13" y="7"/>
                  </a:lnTo>
                  <a:lnTo>
                    <a:pt x="13" y="4"/>
                  </a:lnTo>
                  <a:lnTo>
                    <a:pt x="11" y="2"/>
                  </a:lnTo>
                  <a:lnTo>
                    <a:pt x="9"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3" name="Freeform 213">
              <a:extLst>
                <a:ext uri="{FF2B5EF4-FFF2-40B4-BE49-F238E27FC236}">
                  <a16:creationId xmlns:a16="http://schemas.microsoft.com/office/drawing/2014/main" id="{1C45BB0F-940F-405A-BBA1-0CE7D08D6866}"/>
                </a:ext>
              </a:extLst>
            </p:cNvPr>
            <p:cNvSpPr>
              <a:spLocks noChangeAspect="1"/>
            </p:cNvSpPr>
            <p:nvPr/>
          </p:nvSpPr>
          <p:spPr bwMode="auto">
            <a:xfrm>
              <a:off x="2468" y="2906"/>
              <a:ext cx="167" cy="101"/>
            </a:xfrm>
            <a:custGeom>
              <a:avLst/>
              <a:gdLst/>
              <a:ahLst/>
              <a:cxnLst>
                <a:cxn ang="0">
                  <a:pos x="2" y="2"/>
                </a:cxn>
                <a:cxn ang="0">
                  <a:pos x="5" y="0"/>
                </a:cxn>
                <a:cxn ang="0">
                  <a:pos x="8" y="2"/>
                </a:cxn>
                <a:cxn ang="0">
                  <a:pos x="20" y="13"/>
                </a:cxn>
                <a:cxn ang="0">
                  <a:pos x="113" y="13"/>
                </a:cxn>
                <a:cxn ang="0">
                  <a:pos x="85" y="62"/>
                </a:cxn>
                <a:cxn ang="0">
                  <a:pos x="32" y="62"/>
                </a:cxn>
                <a:cxn ang="0">
                  <a:pos x="16" y="21"/>
                </a:cxn>
                <a:cxn ang="0">
                  <a:pos x="2" y="8"/>
                </a:cxn>
                <a:cxn ang="0">
                  <a:pos x="0" y="5"/>
                </a:cxn>
                <a:cxn ang="0">
                  <a:pos x="2" y="2"/>
                </a:cxn>
              </a:cxnLst>
              <a:rect l="0" t="0" r="r" b="b"/>
              <a:pathLst>
                <a:path w="114" h="63">
                  <a:moveTo>
                    <a:pt x="2" y="2"/>
                  </a:moveTo>
                  <a:lnTo>
                    <a:pt x="5" y="0"/>
                  </a:lnTo>
                  <a:lnTo>
                    <a:pt x="8" y="2"/>
                  </a:lnTo>
                  <a:lnTo>
                    <a:pt x="20" y="13"/>
                  </a:lnTo>
                  <a:lnTo>
                    <a:pt x="113" y="13"/>
                  </a:lnTo>
                  <a:lnTo>
                    <a:pt x="85" y="62"/>
                  </a:lnTo>
                  <a:lnTo>
                    <a:pt x="32" y="62"/>
                  </a:lnTo>
                  <a:lnTo>
                    <a:pt x="16" y="21"/>
                  </a:lnTo>
                  <a:lnTo>
                    <a:pt x="2" y="8"/>
                  </a:lnTo>
                  <a:lnTo>
                    <a:pt x="0" y="5"/>
                  </a:lnTo>
                  <a:lnTo>
                    <a:pt x="2" y="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4" name="Freeform 214">
              <a:extLst>
                <a:ext uri="{FF2B5EF4-FFF2-40B4-BE49-F238E27FC236}">
                  <a16:creationId xmlns:a16="http://schemas.microsoft.com/office/drawing/2014/main" id="{86E009CE-1B9C-4DE9-B844-BE1C1E0C239B}"/>
                </a:ext>
              </a:extLst>
            </p:cNvPr>
            <p:cNvSpPr>
              <a:spLocks noChangeAspect="1"/>
            </p:cNvSpPr>
            <p:nvPr/>
          </p:nvSpPr>
          <p:spPr bwMode="auto">
            <a:xfrm>
              <a:off x="3680" y="1381"/>
              <a:ext cx="41" cy="42"/>
            </a:xfrm>
            <a:custGeom>
              <a:avLst/>
              <a:gdLst/>
              <a:ahLst/>
              <a:cxnLst>
                <a:cxn ang="0">
                  <a:pos x="14" y="25"/>
                </a:cxn>
                <a:cxn ang="0">
                  <a:pos x="19" y="24"/>
                </a:cxn>
                <a:cxn ang="0">
                  <a:pos x="22" y="21"/>
                </a:cxn>
                <a:cxn ang="0">
                  <a:pos x="25" y="17"/>
                </a:cxn>
                <a:cxn ang="0">
                  <a:pos x="27" y="13"/>
                </a:cxn>
                <a:cxn ang="0">
                  <a:pos x="25" y="8"/>
                </a:cxn>
                <a:cxn ang="0">
                  <a:pos x="22" y="3"/>
                </a:cxn>
                <a:cxn ang="0">
                  <a:pos x="19" y="1"/>
                </a:cxn>
                <a:cxn ang="0">
                  <a:pos x="14" y="0"/>
                </a:cxn>
                <a:cxn ang="0">
                  <a:pos x="8" y="1"/>
                </a:cxn>
                <a:cxn ang="0">
                  <a:pos x="4" y="3"/>
                </a:cxn>
                <a:cxn ang="0">
                  <a:pos x="2" y="8"/>
                </a:cxn>
                <a:cxn ang="0">
                  <a:pos x="0" y="13"/>
                </a:cxn>
                <a:cxn ang="0">
                  <a:pos x="2" y="17"/>
                </a:cxn>
                <a:cxn ang="0">
                  <a:pos x="4" y="21"/>
                </a:cxn>
                <a:cxn ang="0">
                  <a:pos x="8" y="24"/>
                </a:cxn>
                <a:cxn ang="0">
                  <a:pos x="14" y="25"/>
                </a:cxn>
              </a:cxnLst>
              <a:rect l="0" t="0" r="r" b="b"/>
              <a:pathLst>
                <a:path w="28" h="26">
                  <a:moveTo>
                    <a:pt x="14" y="25"/>
                  </a:moveTo>
                  <a:lnTo>
                    <a:pt x="19" y="24"/>
                  </a:lnTo>
                  <a:lnTo>
                    <a:pt x="22" y="21"/>
                  </a:lnTo>
                  <a:lnTo>
                    <a:pt x="25" y="17"/>
                  </a:lnTo>
                  <a:lnTo>
                    <a:pt x="27" y="13"/>
                  </a:lnTo>
                  <a:lnTo>
                    <a:pt x="25" y="8"/>
                  </a:lnTo>
                  <a:lnTo>
                    <a:pt x="22" y="3"/>
                  </a:lnTo>
                  <a:lnTo>
                    <a:pt x="19" y="1"/>
                  </a:lnTo>
                  <a:lnTo>
                    <a:pt x="14" y="0"/>
                  </a:lnTo>
                  <a:lnTo>
                    <a:pt x="8" y="1"/>
                  </a:lnTo>
                  <a:lnTo>
                    <a:pt x="4" y="3"/>
                  </a:lnTo>
                  <a:lnTo>
                    <a:pt x="2" y="8"/>
                  </a:lnTo>
                  <a:lnTo>
                    <a:pt x="0" y="13"/>
                  </a:lnTo>
                  <a:lnTo>
                    <a:pt x="2" y="17"/>
                  </a:lnTo>
                  <a:lnTo>
                    <a:pt x="4" y="21"/>
                  </a:lnTo>
                  <a:lnTo>
                    <a:pt x="8" y="24"/>
                  </a:lnTo>
                  <a:lnTo>
                    <a:pt x="14" y="25"/>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5" name="Freeform 215">
              <a:extLst>
                <a:ext uri="{FF2B5EF4-FFF2-40B4-BE49-F238E27FC236}">
                  <a16:creationId xmlns:a16="http://schemas.microsoft.com/office/drawing/2014/main" id="{C4B0CD2B-744A-4345-BB67-6470AA24EAAD}"/>
                </a:ext>
              </a:extLst>
            </p:cNvPr>
            <p:cNvSpPr>
              <a:spLocks noChangeAspect="1"/>
            </p:cNvSpPr>
            <p:nvPr/>
          </p:nvSpPr>
          <p:spPr bwMode="auto">
            <a:xfrm>
              <a:off x="3668" y="1426"/>
              <a:ext cx="65" cy="69"/>
            </a:xfrm>
            <a:custGeom>
              <a:avLst/>
              <a:gdLst/>
              <a:ahLst/>
              <a:cxnLst>
                <a:cxn ang="0">
                  <a:pos x="22" y="42"/>
                </a:cxn>
                <a:cxn ang="0">
                  <a:pos x="30" y="40"/>
                </a:cxn>
                <a:cxn ang="0">
                  <a:pos x="37" y="36"/>
                </a:cxn>
                <a:cxn ang="0">
                  <a:pos x="41" y="29"/>
                </a:cxn>
                <a:cxn ang="0">
                  <a:pos x="43" y="21"/>
                </a:cxn>
                <a:cxn ang="0">
                  <a:pos x="41" y="13"/>
                </a:cxn>
                <a:cxn ang="0">
                  <a:pos x="37" y="6"/>
                </a:cxn>
                <a:cxn ang="0">
                  <a:pos x="30" y="2"/>
                </a:cxn>
                <a:cxn ang="0">
                  <a:pos x="22" y="0"/>
                </a:cxn>
                <a:cxn ang="0">
                  <a:pos x="13" y="2"/>
                </a:cxn>
                <a:cxn ang="0">
                  <a:pos x="6" y="6"/>
                </a:cxn>
                <a:cxn ang="0">
                  <a:pos x="2" y="13"/>
                </a:cxn>
                <a:cxn ang="0">
                  <a:pos x="0" y="21"/>
                </a:cxn>
                <a:cxn ang="0">
                  <a:pos x="2" y="29"/>
                </a:cxn>
                <a:cxn ang="0">
                  <a:pos x="6" y="36"/>
                </a:cxn>
                <a:cxn ang="0">
                  <a:pos x="13" y="40"/>
                </a:cxn>
                <a:cxn ang="0">
                  <a:pos x="22" y="42"/>
                </a:cxn>
              </a:cxnLst>
              <a:rect l="0" t="0" r="r" b="b"/>
              <a:pathLst>
                <a:path w="44" h="43">
                  <a:moveTo>
                    <a:pt x="22" y="42"/>
                  </a:moveTo>
                  <a:lnTo>
                    <a:pt x="30" y="40"/>
                  </a:lnTo>
                  <a:lnTo>
                    <a:pt x="37" y="36"/>
                  </a:lnTo>
                  <a:lnTo>
                    <a:pt x="41" y="29"/>
                  </a:lnTo>
                  <a:lnTo>
                    <a:pt x="43" y="21"/>
                  </a:lnTo>
                  <a:lnTo>
                    <a:pt x="41" y="13"/>
                  </a:lnTo>
                  <a:lnTo>
                    <a:pt x="37" y="6"/>
                  </a:lnTo>
                  <a:lnTo>
                    <a:pt x="30" y="2"/>
                  </a:lnTo>
                  <a:lnTo>
                    <a:pt x="22" y="0"/>
                  </a:lnTo>
                  <a:lnTo>
                    <a:pt x="13" y="2"/>
                  </a:lnTo>
                  <a:lnTo>
                    <a:pt x="6" y="6"/>
                  </a:lnTo>
                  <a:lnTo>
                    <a:pt x="2" y="13"/>
                  </a:lnTo>
                  <a:lnTo>
                    <a:pt x="0" y="21"/>
                  </a:lnTo>
                  <a:lnTo>
                    <a:pt x="2" y="29"/>
                  </a:lnTo>
                  <a:lnTo>
                    <a:pt x="6" y="36"/>
                  </a:lnTo>
                  <a:lnTo>
                    <a:pt x="13"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6" name="Freeform 216">
              <a:extLst>
                <a:ext uri="{FF2B5EF4-FFF2-40B4-BE49-F238E27FC236}">
                  <a16:creationId xmlns:a16="http://schemas.microsoft.com/office/drawing/2014/main" id="{9CBC3742-4C1D-4E8C-8293-FB28D2E84842}"/>
                </a:ext>
              </a:extLst>
            </p:cNvPr>
            <p:cNvSpPr>
              <a:spLocks noChangeAspect="1"/>
            </p:cNvSpPr>
            <p:nvPr/>
          </p:nvSpPr>
          <p:spPr bwMode="auto">
            <a:xfrm>
              <a:off x="3668" y="1463"/>
              <a:ext cx="65" cy="48"/>
            </a:xfrm>
            <a:custGeom>
              <a:avLst/>
              <a:gdLst/>
              <a:ahLst/>
              <a:cxnLst>
                <a:cxn ang="0">
                  <a:pos x="43" y="0"/>
                </a:cxn>
                <a:cxn ang="0">
                  <a:pos x="43" y="29"/>
                </a:cxn>
                <a:cxn ang="0">
                  <a:pos x="0" y="29"/>
                </a:cxn>
                <a:cxn ang="0">
                  <a:pos x="0" y="0"/>
                </a:cxn>
                <a:cxn ang="0">
                  <a:pos x="43" y="0"/>
                </a:cxn>
              </a:cxnLst>
              <a:rect l="0" t="0" r="r" b="b"/>
              <a:pathLst>
                <a:path w="44" h="30">
                  <a:moveTo>
                    <a:pt x="43" y="0"/>
                  </a:moveTo>
                  <a:lnTo>
                    <a:pt x="43" y="29"/>
                  </a:lnTo>
                  <a:lnTo>
                    <a:pt x="0" y="29"/>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7" name="Freeform 217">
              <a:extLst>
                <a:ext uri="{FF2B5EF4-FFF2-40B4-BE49-F238E27FC236}">
                  <a16:creationId xmlns:a16="http://schemas.microsoft.com/office/drawing/2014/main" id="{13ED28BA-6405-4F85-BC6F-8367AA08A89E}"/>
                </a:ext>
              </a:extLst>
            </p:cNvPr>
            <p:cNvSpPr>
              <a:spLocks noChangeAspect="1"/>
            </p:cNvSpPr>
            <p:nvPr/>
          </p:nvSpPr>
          <p:spPr bwMode="auto">
            <a:xfrm>
              <a:off x="3685" y="1503"/>
              <a:ext cx="33" cy="108"/>
            </a:xfrm>
            <a:custGeom>
              <a:avLst/>
              <a:gdLst/>
              <a:ahLst/>
              <a:cxnLst>
                <a:cxn ang="0">
                  <a:pos x="22" y="0"/>
                </a:cxn>
                <a:cxn ang="0">
                  <a:pos x="22" y="66"/>
                </a:cxn>
                <a:cxn ang="0">
                  <a:pos x="0" y="66"/>
                </a:cxn>
                <a:cxn ang="0">
                  <a:pos x="0" y="0"/>
                </a:cxn>
                <a:cxn ang="0">
                  <a:pos x="22" y="0"/>
                </a:cxn>
              </a:cxnLst>
              <a:rect l="0" t="0" r="r" b="b"/>
              <a:pathLst>
                <a:path w="23" h="67">
                  <a:moveTo>
                    <a:pt x="22" y="0"/>
                  </a:moveTo>
                  <a:lnTo>
                    <a:pt x="22" y="66"/>
                  </a:lnTo>
                  <a:lnTo>
                    <a:pt x="0" y="66"/>
                  </a:lnTo>
                  <a:lnTo>
                    <a:pt x="0" y="0"/>
                  </a:lnTo>
                  <a:lnTo>
                    <a:pt x="22"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8" name="Freeform 218">
              <a:extLst>
                <a:ext uri="{FF2B5EF4-FFF2-40B4-BE49-F238E27FC236}">
                  <a16:creationId xmlns:a16="http://schemas.microsoft.com/office/drawing/2014/main" id="{403FEDE7-0925-4007-B38E-6FF571A5A485}"/>
                </a:ext>
              </a:extLst>
            </p:cNvPr>
            <p:cNvSpPr>
              <a:spLocks noChangeAspect="1"/>
            </p:cNvSpPr>
            <p:nvPr/>
          </p:nvSpPr>
          <p:spPr bwMode="auto">
            <a:xfrm>
              <a:off x="3853" y="1593"/>
              <a:ext cx="22" cy="24"/>
            </a:xfrm>
            <a:custGeom>
              <a:avLst/>
              <a:gdLst/>
              <a:ahLst/>
              <a:cxnLst>
                <a:cxn ang="0">
                  <a:pos x="7" y="0"/>
                </a:cxn>
                <a:cxn ang="0">
                  <a:pos x="5" y="0"/>
                </a:cxn>
                <a:cxn ang="0">
                  <a:pos x="2" y="2"/>
                </a:cxn>
                <a:cxn ang="0">
                  <a:pos x="1" y="4"/>
                </a:cxn>
                <a:cxn ang="0">
                  <a:pos x="0" y="7"/>
                </a:cxn>
                <a:cxn ang="0">
                  <a:pos x="1" y="10"/>
                </a:cxn>
                <a:cxn ang="0">
                  <a:pos x="2" y="12"/>
                </a:cxn>
                <a:cxn ang="0">
                  <a:pos x="5" y="13"/>
                </a:cxn>
                <a:cxn ang="0">
                  <a:pos x="7" y="14"/>
                </a:cxn>
                <a:cxn ang="0">
                  <a:pos x="10" y="13"/>
                </a:cxn>
                <a:cxn ang="0">
                  <a:pos x="12" y="12"/>
                </a:cxn>
                <a:cxn ang="0">
                  <a:pos x="13" y="10"/>
                </a:cxn>
                <a:cxn ang="0">
                  <a:pos x="14" y="7"/>
                </a:cxn>
                <a:cxn ang="0">
                  <a:pos x="13" y="4"/>
                </a:cxn>
                <a:cxn ang="0">
                  <a:pos x="12" y="2"/>
                </a:cxn>
                <a:cxn ang="0">
                  <a:pos x="10" y="0"/>
                </a:cxn>
                <a:cxn ang="0">
                  <a:pos x="7" y="0"/>
                </a:cxn>
              </a:cxnLst>
              <a:rect l="0" t="0" r="r" b="b"/>
              <a:pathLst>
                <a:path w="15" h="15">
                  <a:moveTo>
                    <a:pt x="7" y="0"/>
                  </a:moveTo>
                  <a:lnTo>
                    <a:pt x="5" y="0"/>
                  </a:lnTo>
                  <a:lnTo>
                    <a:pt x="2" y="2"/>
                  </a:lnTo>
                  <a:lnTo>
                    <a:pt x="1" y="4"/>
                  </a:lnTo>
                  <a:lnTo>
                    <a:pt x="0" y="7"/>
                  </a:lnTo>
                  <a:lnTo>
                    <a:pt x="1" y="10"/>
                  </a:lnTo>
                  <a:lnTo>
                    <a:pt x="2" y="12"/>
                  </a:lnTo>
                  <a:lnTo>
                    <a:pt x="5" y="13"/>
                  </a:lnTo>
                  <a:lnTo>
                    <a:pt x="7" y="14"/>
                  </a:lnTo>
                  <a:lnTo>
                    <a:pt x="10" y="13"/>
                  </a:lnTo>
                  <a:lnTo>
                    <a:pt x="12" y="12"/>
                  </a:lnTo>
                  <a:lnTo>
                    <a:pt x="13" y="10"/>
                  </a:lnTo>
                  <a:lnTo>
                    <a:pt x="14" y="7"/>
                  </a:lnTo>
                  <a:lnTo>
                    <a:pt x="13" y="4"/>
                  </a:lnTo>
                  <a:lnTo>
                    <a:pt x="12" y="2"/>
                  </a:lnTo>
                  <a:lnTo>
                    <a:pt x="10" y="0"/>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499" name="Freeform 219">
              <a:extLst>
                <a:ext uri="{FF2B5EF4-FFF2-40B4-BE49-F238E27FC236}">
                  <a16:creationId xmlns:a16="http://schemas.microsoft.com/office/drawing/2014/main" id="{8A7B47B4-2101-482F-B78A-D0E9B0475B9A}"/>
                </a:ext>
              </a:extLst>
            </p:cNvPr>
            <p:cNvSpPr>
              <a:spLocks noChangeAspect="1"/>
            </p:cNvSpPr>
            <p:nvPr/>
          </p:nvSpPr>
          <p:spPr bwMode="auto">
            <a:xfrm>
              <a:off x="3784" y="1593"/>
              <a:ext cx="25" cy="24"/>
            </a:xfrm>
            <a:custGeom>
              <a:avLst/>
              <a:gdLst/>
              <a:ahLst/>
              <a:cxnLst>
                <a:cxn ang="0">
                  <a:pos x="9" y="0"/>
                </a:cxn>
                <a:cxn ang="0">
                  <a:pos x="5" y="0"/>
                </a:cxn>
                <a:cxn ang="0">
                  <a:pos x="2" y="2"/>
                </a:cxn>
                <a:cxn ang="0">
                  <a:pos x="1" y="4"/>
                </a:cxn>
                <a:cxn ang="0">
                  <a:pos x="0" y="7"/>
                </a:cxn>
                <a:cxn ang="0">
                  <a:pos x="1" y="10"/>
                </a:cxn>
                <a:cxn ang="0">
                  <a:pos x="2" y="12"/>
                </a:cxn>
                <a:cxn ang="0">
                  <a:pos x="5" y="13"/>
                </a:cxn>
                <a:cxn ang="0">
                  <a:pos x="9" y="14"/>
                </a:cxn>
                <a:cxn ang="0">
                  <a:pos x="11" y="13"/>
                </a:cxn>
                <a:cxn ang="0">
                  <a:pos x="14" y="12"/>
                </a:cxn>
                <a:cxn ang="0">
                  <a:pos x="15" y="10"/>
                </a:cxn>
                <a:cxn ang="0">
                  <a:pos x="16" y="7"/>
                </a:cxn>
                <a:cxn ang="0">
                  <a:pos x="15" y="4"/>
                </a:cxn>
                <a:cxn ang="0">
                  <a:pos x="14" y="2"/>
                </a:cxn>
                <a:cxn ang="0">
                  <a:pos x="11" y="0"/>
                </a:cxn>
                <a:cxn ang="0">
                  <a:pos x="9" y="0"/>
                </a:cxn>
              </a:cxnLst>
              <a:rect l="0" t="0" r="r" b="b"/>
              <a:pathLst>
                <a:path w="17" h="15">
                  <a:moveTo>
                    <a:pt x="9" y="0"/>
                  </a:moveTo>
                  <a:lnTo>
                    <a:pt x="5" y="0"/>
                  </a:lnTo>
                  <a:lnTo>
                    <a:pt x="2" y="2"/>
                  </a:lnTo>
                  <a:lnTo>
                    <a:pt x="1" y="4"/>
                  </a:lnTo>
                  <a:lnTo>
                    <a:pt x="0" y="7"/>
                  </a:lnTo>
                  <a:lnTo>
                    <a:pt x="1" y="10"/>
                  </a:lnTo>
                  <a:lnTo>
                    <a:pt x="2" y="12"/>
                  </a:lnTo>
                  <a:lnTo>
                    <a:pt x="5" y="13"/>
                  </a:lnTo>
                  <a:lnTo>
                    <a:pt x="9" y="14"/>
                  </a:lnTo>
                  <a:lnTo>
                    <a:pt x="11" y="13"/>
                  </a:lnTo>
                  <a:lnTo>
                    <a:pt x="14" y="12"/>
                  </a:lnTo>
                  <a:lnTo>
                    <a:pt x="15" y="10"/>
                  </a:lnTo>
                  <a:lnTo>
                    <a:pt x="16" y="7"/>
                  </a:lnTo>
                  <a:lnTo>
                    <a:pt x="15" y="4"/>
                  </a:lnTo>
                  <a:lnTo>
                    <a:pt x="14" y="2"/>
                  </a:lnTo>
                  <a:lnTo>
                    <a:pt x="11" y="0"/>
                  </a:lnTo>
                  <a:lnTo>
                    <a:pt x="9"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0" name="Freeform 220">
              <a:extLst>
                <a:ext uri="{FF2B5EF4-FFF2-40B4-BE49-F238E27FC236}">
                  <a16:creationId xmlns:a16="http://schemas.microsoft.com/office/drawing/2014/main" id="{22023A51-CD49-4E3F-80DE-5D627F3E3A04}"/>
                </a:ext>
              </a:extLst>
            </p:cNvPr>
            <p:cNvSpPr>
              <a:spLocks noChangeAspect="1"/>
            </p:cNvSpPr>
            <p:nvPr/>
          </p:nvSpPr>
          <p:spPr bwMode="auto">
            <a:xfrm>
              <a:off x="3743" y="1487"/>
              <a:ext cx="167" cy="100"/>
            </a:xfrm>
            <a:custGeom>
              <a:avLst/>
              <a:gdLst/>
              <a:ahLst/>
              <a:cxnLst>
                <a:cxn ang="0">
                  <a:pos x="2" y="2"/>
                </a:cxn>
                <a:cxn ang="0">
                  <a:pos x="5" y="0"/>
                </a:cxn>
                <a:cxn ang="0">
                  <a:pos x="8" y="2"/>
                </a:cxn>
                <a:cxn ang="0">
                  <a:pos x="19" y="13"/>
                </a:cxn>
                <a:cxn ang="0">
                  <a:pos x="113" y="13"/>
                </a:cxn>
                <a:cxn ang="0">
                  <a:pos x="85" y="61"/>
                </a:cxn>
                <a:cxn ang="0">
                  <a:pos x="32" y="61"/>
                </a:cxn>
                <a:cxn ang="0">
                  <a:pos x="16" y="22"/>
                </a:cxn>
                <a:cxn ang="0">
                  <a:pos x="2" y="8"/>
                </a:cxn>
                <a:cxn ang="0">
                  <a:pos x="0" y="5"/>
                </a:cxn>
                <a:cxn ang="0">
                  <a:pos x="2" y="2"/>
                </a:cxn>
              </a:cxnLst>
              <a:rect l="0" t="0" r="r" b="b"/>
              <a:pathLst>
                <a:path w="114" h="62">
                  <a:moveTo>
                    <a:pt x="2" y="2"/>
                  </a:moveTo>
                  <a:lnTo>
                    <a:pt x="5" y="0"/>
                  </a:lnTo>
                  <a:lnTo>
                    <a:pt x="8" y="2"/>
                  </a:lnTo>
                  <a:lnTo>
                    <a:pt x="19" y="13"/>
                  </a:lnTo>
                  <a:lnTo>
                    <a:pt x="113" y="13"/>
                  </a:lnTo>
                  <a:lnTo>
                    <a:pt x="85" y="61"/>
                  </a:lnTo>
                  <a:lnTo>
                    <a:pt x="32" y="61"/>
                  </a:lnTo>
                  <a:lnTo>
                    <a:pt x="16" y="22"/>
                  </a:lnTo>
                  <a:lnTo>
                    <a:pt x="2" y="8"/>
                  </a:lnTo>
                  <a:lnTo>
                    <a:pt x="0" y="5"/>
                  </a:lnTo>
                  <a:lnTo>
                    <a:pt x="2" y="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1" name="Freeform 221">
              <a:extLst>
                <a:ext uri="{FF2B5EF4-FFF2-40B4-BE49-F238E27FC236}">
                  <a16:creationId xmlns:a16="http://schemas.microsoft.com/office/drawing/2014/main" id="{2B9C1579-B6DD-4566-9103-2212F1F0E848}"/>
                </a:ext>
              </a:extLst>
            </p:cNvPr>
            <p:cNvSpPr>
              <a:spLocks noChangeAspect="1"/>
            </p:cNvSpPr>
            <p:nvPr/>
          </p:nvSpPr>
          <p:spPr bwMode="auto">
            <a:xfrm>
              <a:off x="1729" y="2745"/>
              <a:ext cx="38" cy="43"/>
            </a:xfrm>
            <a:custGeom>
              <a:avLst/>
              <a:gdLst/>
              <a:ahLst/>
              <a:cxnLst>
                <a:cxn ang="0">
                  <a:pos x="12" y="26"/>
                </a:cxn>
                <a:cxn ang="0">
                  <a:pos x="17" y="25"/>
                </a:cxn>
                <a:cxn ang="0">
                  <a:pos x="21" y="22"/>
                </a:cxn>
                <a:cxn ang="0">
                  <a:pos x="24" y="18"/>
                </a:cxn>
                <a:cxn ang="0">
                  <a:pos x="25" y="13"/>
                </a:cxn>
                <a:cxn ang="0">
                  <a:pos x="24" y="8"/>
                </a:cxn>
                <a:cxn ang="0">
                  <a:pos x="21" y="4"/>
                </a:cxn>
                <a:cxn ang="0">
                  <a:pos x="17" y="2"/>
                </a:cxn>
                <a:cxn ang="0">
                  <a:pos x="12" y="0"/>
                </a:cxn>
                <a:cxn ang="0">
                  <a:pos x="7" y="2"/>
                </a:cxn>
                <a:cxn ang="0">
                  <a:pos x="4" y="4"/>
                </a:cxn>
                <a:cxn ang="0">
                  <a:pos x="1" y="8"/>
                </a:cxn>
                <a:cxn ang="0">
                  <a:pos x="0" y="13"/>
                </a:cxn>
                <a:cxn ang="0">
                  <a:pos x="1" y="18"/>
                </a:cxn>
                <a:cxn ang="0">
                  <a:pos x="4" y="22"/>
                </a:cxn>
                <a:cxn ang="0">
                  <a:pos x="7" y="25"/>
                </a:cxn>
                <a:cxn ang="0">
                  <a:pos x="12" y="26"/>
                </a:cxn>
              </a:cxnLst>
              <a:rect l="0" t="0" r="r" b="b"/>
              <a:pathLst>
                <a:path w="26" h="27">
                  <a:moveTo>
                    <a:pt x="12" y="26"/>
                  </a:moveTo>
                  <a:lnTo>
                    <a:pt x="17" y="25"/>
                  </a:lnTo>
                  <a:lnTo>
                    <a:pt x="21" y="22"/>
                  </a:lnTo>
                  <a:lnTo>
                    <a:pt x="24" y="18"/>
                  </a:lnTo>
                  <a:lnTo>
                    <a:pt x="25" y="13"/>
                  </a:lnTo>
                  <a:lnTo>
                    <a:pt x="24" y="8"/>
                  </a:lnTo>
                  <a:lnTo>
                    <a:pt x="21" y="4"/>
                  </a:lnTo>
                  <a:lnTo>
                    <a:pt x="17" y="2"/>
                  </a:lnTo>
                  <a:lnTo>
                    <a:pt x="12" y="0"/>
                  </a:lnTo>
                  <a:lnTo>
                    <a:pt x="7" y="2"/>
                  </a:lnTo>
                  <a:lnTo>
                    <a:pt x="4" y="4"/>
                  </a:lnTo>
                  <a:lnTo>
                    <a:pt x="1" y="8"/>
                  </a:lnTo>
                  <a:lnTo>
                    <a:pt x="0" y="13"/>
                  </a:lnTo>
                  <a:lnTo>
                    <a:pt x="1" y="18"/>
                  </a:lnTo>
                  <a:lnTo>
                    <a:pt x="4" y="22"/>
                  </a:lnTo>
                  <a:lnTo>
                    <a:pt x="7" y="25"/>
                  </a:lnTo>
                  <a:lnTo>
                    <a:pt x="12"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2" name="Freeform 222">
              <a:extLst>
                <a:ext uri="{FF2B5EF4-FFF2-40B4-BE49-F238E27FC236}">
                  <a16:creationId xmlns:a16="http://schemas.microsoft.com/office/drawing/2014/main" id="{C2ADDD1A-9138-470B-BA40-697D8505B257}"/>
                </a:ext>
              </a:extLst>
            </p:cNvPr>
            <p:cNvSpPr>
              <a:spLocks noChangeAspect="1"/>
            </p:cNvSpPr>
            <p:nvPr/>
          </p:nvSpPr>
          <p:spPr bwMode="auto">
            <a:xfrm>
              <a:off x="1716" y="2791"/>
              <a:ext cx="65" cy="70"/>
            </a:xfrm>
            <a:custGeom>
              <a:avLst/>
              <a:gdLst/>
              <a:ahLst/>
              <a:cxnLst>
                <a:cxn ang="0">
                  <a:pos x="22" y="42"/>
                </a:cxn>
                <a:cxn ang="0">
                  <a:pos x="30" y="40"/>
                </a:cxn>
                <a:cxn ang="0">
                  <a:pos x="37" y="36"/>
                </a:cxn>
                <a:cxn ang="0">
                  <a:pos x="42" y="29"/>
                </a:cxn>
                <a:cxn ang="0">
                  <a:pos x="44" y="20"/>
                </a:cxn>
                <a:cxn ang="0">
                  <a:pos x="42" y="12"/>
                </a:cxn>
                <a:cxn ang="0">
                  <a:pos x="37" y="6"/>
                </a:cxn>
                <a:cxn ang="0">
                  <a:pos x="30" y="1"/>
                </a:cxn>
                <a:cxn ang="0">
                  <a:pos x="22" y="0"/>
                </a:cxn>
                <a:cxn ang="0">
                  <a:pos x="13" y="1"/>
                </a:cxn>
                <a:cxn ang="0">
                  <a:pos x="7" y="6"/>
                </a:cxn>
                <a:cxn ang="0">
                  <a:pos x="2" y="12"/>
                </a:cxn>
                <a:cxn ang="0">
                  <a:pos x="0" y="20"/>
                </a:cxn>
                <a:cxn ang="0">
                  <a:pos x="2" y="29"/>
                </a:cxn>
                <a:cxn ang="0">
                  <a:pos x="7" y="36"/>
                </a:cxn>
                <a:cxn ang="0">
                  <a:pos x="13" y="40"/>
                </a:cxn>
                <a:cxn ang="0">
                  <a:pos x="22" y="42"/>
                </a:cxn>
              </a:cxnLst>
              <a:rect l="0" t="0" r="r" b="b"/>
              <a:pathLst>
                <a:path w="45" h="43">
                  <a:moveTo>
                    <a:pt x="22" y="42"/>
                  </a:moveTo>
                  <a:lnTo>
                    <a:pt x="30" y="40"/>
                  </a:lnTo>
                  <a:lnTo>
                    <a:pt x="37" y="36"/>
                  </a:lnTo>
                  <a:lnTo>
                    <a:pt x="42" y="29"/>
                  </a:lnTo>
                  <a:lnTo>
                    <a:pt x="44" y="20"/>
                  </a:lnTo>
                  <a:lnTo>
                    <a:pt x="42" y="12"/>
                  </a:lnTo>
                  <a:lnTo>
                    <a:pt x="37" y="6"/>
                  </a:lnTo>
                  <a:lnTo>
                    <a:pt x="30" y="1"/>
                  </a:lnTo>
                  <a:lnTo>
                    <a:pt x="22" y="0"/>
                  </a:lnTo>
                  <a:lnTo>
                    <a:pt x="13" y="1"/>
                  </a:lnTo>
                  <a:lnTo>
                    <a:pt x="7" y="6"/>
                  </a:lnTo>
                  <a:lnTo>
                    <a:pt x="2" y="12"/>
                  </a:lnTo>
                  <a:lnTo>
                    <a:pt x="0" y="20"/>
                  </a:lnTo>
                  <a:lnTo>
                    <a:pt x="2" y="29"/>
                  </a:lnTo>
                  <a:lnTo>
                    <a:pt x="7" y="36"/>
                  </a:lnTo>
                  <a:lnTo>
                    <a:pt x="13"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3" name="Freeform 223">
              <a:extLst>
                <a:ext uri="{FF2B5EF4-FFF2-40B4-BE49-F238E27FC236}">
                  <a16:creationId xmlns:a16="http://schemas.microsoft.com/office/drawing/2014/main" id="{F17F5415-A0E0-4A2A-8B7C-06D4C90B8D70}"/>
                </a:ext>
              </a:extLst>
            </p:cNvPr>
            <p:cNvSpPr>
              <a:spLocks noChangeAspect="1"/>
            </p:cNvSpPr>
            <p:nvPr/>
          </p:nvSpPr>
          <p:spPr bwMode="auto">
            <a:xfrm>
              <a:off x="1716" y="2827"/>
              <a:ext cx="65" cy="50"/>
            </a:xfrm>
            <a:custGeom>
              <a:avLst/>
              <a:gdLst/>
              <a:ahLst/>
              <a:cxnLst>
                <a:cxn ang="0">
                  <a:pos x="44" y="0"/>
                </a:cxn>
                <a:cxn ang="0">
                  <a:pos x="44" y="30"/>
                </a:cxn>
                <a:cxn ang="0">
                  <a:pos x="0" y="30"/>
                </a:cxn>
                <a:cxn ang="0">
                  <a:pos x="0" y="0"/>
                </a:cxn>
                <a:cxn ang="0">
                  <a:pos x="44" y="0"/>
                </a:cxn>
              </a:cxnLst>
              <a:rect l="0" t="0" r="r" b="b"/>
              <a:pathLst>
                <a:path w="45" h="31">
                  <a:moveTo>
                    <a:pt x="44" y="0"/>
                  </a:moveTo>
                  <a:lnTo>
                    <a:pt x="44" y="30"/>
                  </a:lnTo>
                  <a:lnTo>
                    <a:pt x="0" y="30"/>
                  </a:lnTo>
                  <a:lnTo>
                    <a:pt x="0" y="0"/>
                  </a:lnTo>
                  <a:lnTo>
                    <a:pt x="44"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4" name="Freeform 224">
              <a:extLst>
                <a:ext uri="{FF2B5EF4-FFF2-40B4-BE49-F238E27FC236}">
                  <a16:creationId xmlns:a16="http://schemas.microsoft.com/office/drawing/2014/main" id="{EF157529-D0AE-4273-979E-40C76423C88C}"/>
                </a:ext>
              </a:extLst>
            </p:cNvPr>
            <p:cNvSpPr>
              <a:spLocks noChangeAspect="1"/>
            </p:cNvSpPr>
            <p:nvPr/>
          </p:nvSpPr>
          <p:spPr bwMode="auto">
            <a:xfrm>
              <a:off x="1732" y="2869"/>
              <a:ext cx="32" cy="107"/>
            </a:xfrm>
            <a:custGeom>
              <a:avLst/>
              <a:gdLst/>
              <a:ahLst/>
              <a:cxnLst>
                <a:cxn ang="0">
                  <a:pos x="21" y="0"/>
                </a:cxn>
                <a:cxn ang="0">
                  <a:pos x="21" y="66"/>
                </a:cxn>
                <a:cxn ang="0">
                  <a:pos x="0" y="66"/>
                </a:cxn>
                <a:cxn ang="0">
                  <a:pos x="0" y="0"/>
                </a:cxn>
                <a:cxn ang="0">
                  <a:pos x="21" y="0"/>
                </a:cxn>
              </a:cxnLst>
              <a:rect l="0" t="0" r="r" b="b"/>
              <a:pathLst>
                <a:path w="22" h="67">
                  <a:moveTo>
                    <a:pt x="21" y="0"/>
                  </a:moveTo>
                  <a:lnTo>
                    <a:pt x="21" y="66"/>
                  </a:lnTo>
                  <a:lnTo>
                    <a:pt x="0" y="66"/>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5" name="Freeform 225">
              <a:extLst>
                <a:ext uri="{FF2B5EF4-FFF2-40B4-BE49-F238E27FC236}">
                  <a16:creationId xmlns:a16="http://schemas.microsoft.com/office/drawing/2014/main" id="{29B3A394-66C4-4BEF-B036-31B317D51093}"/>
                </a:ext>
              </a:extLst>
            </p:cNvPr>
            <p:cNvSpPr>
              <a:spLocks noChangeAspect="1"/>
            </p:cNvSpPr>
            <p:nvPr/>
          </p:nvSpPr>
          <p:spPr bwMode="auto">
            <a:xfrm>
              <a:off x="1901" y="2959"/>
              <a:ext cx="22" cy="22"/>
            </a:xfrm>
            <a:custGeom>
              <a:avLst/>
              <a:gdLst/>
              <a:ahLst/>
              <a:cxnLst>
                <a:cxn ang="0">
                  <a:pos x="7" y="0"/>
                </a:cxn>
                <a:cxn ang="0">
                  <a:pos x="4" y="1"/>
                </a:cxn>
                <a:cxn ang="0">
                  <a:pos x="2" y="2"/>
                </a:cxn>
                <a:cxn ang="0">
                  <a:pos x="1" y="4"/>
                </a:cxn>
                <a:cxn ang="0">
                  <a:pos x="0" y="6"/>
                </a:cxn>
                <a:cxn ang="0">
                  <a:pos x="1" y="9"/>
                </a:cxn>
                <a:cxn ang="0">
                  <a:pos x="2" y="11"/>
                </a:cxn>
                <a:cxn ang="0">
                  <a:pos x="4" y="12"/>
                </a:cxn>
                <a:cxn ang="0">
                  <a:pos x="7" y="13"/>
                </a:cxn>
                <a:cxn ang="0">
                  <a:pos x="10" y="12"/>
                </a:cxn>
                <a:cxn ang="0">
                  <a:pos x="12" y="11"/>
                </a:cxn>
                <a:cxn ang="0">
                  <a:pos x="13" y="9"/>
                </a:cxn>
                <a:cxn ang="0">
                  <a:pos x="14" y="6"/>
                </a:cxn>
                <a:cxn ang="0">
                  <a:pos x="13" y="4"/>
                </a:cxn>
                <a:cxn ang="0">
                  <a:pos x="12" y="2"/>
                </a:cxn>
                <a:cxn ang="0">
                  <a:pos x="10" y="1"/>
                </a:cxn>
                <a:cxn ang="0">
                  <a:pos x="7" y="0"/>
                </a:cxn>
              </a:cxnLst>
              <a:rect l="0" t="0" r="r" b="b"/>
              <a:pathLst>
                <a:path w="15" h="14">
                  <a:moveTo>
                    <a:pt x="7" y="0"/>
                  </a:moveTo>
                  <a:lnTo>
                    <a:pt x="4" y="1"/>
                  </a:lnTo>
                  <a:lnTo>
                    <a:pt x="2" y="2"/>
                  </a:lnTo>
                  <a:lnTo>
                    <a:pt x="1" y="4"/>
                  </a:lnTo>
                  <a:lnTo>
                    <a:pt x="0" y="6"/>
                  </a:lnTo>
                  <a:lnTo>
                    <a:pt x="1" y="9"/>
                  </a:lnTo>
                  <a:lnTo>
                    <a:pt x="2" y="11"/>
                  </a:lnTo>
                  <a:lnTo>
                    <a:pt x="4" y="12"/>
                  </a:lnTo>
                  <a:lnTo>
                    <a:pt x="7" y="13"/>
                  </a:lnTo>
                  <a:lnTo>
                    <a:pt x="10" y="12"/>
                  </a:lnTo>
                  <a:lnTo>
                    <a:pt x="12" y="11"/>
                  </a:lnTo>
                  <a:lnTo>
                    <a:pt x="13" y="9"/>
                  </a:lnTo>
                  <a:lnTo>
                    <a:pt x="14" y="6"/>
                  </a:lnTo>
                  <a:lnTo>
                    <a:pt x="13" y="4"/>
                  </a:lnTo>
                  <a:lnTo>
                    <a:pt x="12" y="2"/>
                  </a:lnTo>
                  <a:lnTo>
                    <a:pt x="10"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6" name="Freeform 226">
              <a:extLst>
                <a:ext uri="{FF2B5EF4-FFF2-40B4-BE49-F238E27FC236}">
                  <a16:creationId xmlns:a16="http://schemas.microsoft.com/office/drawing/2014/main" id="{A15F61F3-3EA3-4DF3-B247-9AF3993A9248}"/>
                </a:ext>
              </a:extLst>
            </p:cNvPr>
            <p:cNvSpPr>
              <a:spLocks noChangeAspect="1"/>
            </p:cNvSpPr>
            <p:nvPr/>
          </p:nvSpPr>
          <p:spPr bwMode="auto">
            <a:xfrm>
              <a:off x="1834" y="2959"/>
              <a:ext cx="20" cy="22"/>
            </a:xfrm>
            <a:custGeom>
              <a:avLst/>
              <a:gdLst/>
              <a:ahLst/>
              <a:cxnLst>
                <a:cxn ang="0">
                  <a:pos x="7" y="0"/>
                </a:cxn>
                <a:cxn ang="0">
                  <a:pos x="4" y="1"/>
                </a:cxn>
                <a:cxn ang="0">
                  <a:pos x="2" y="2"/>
                </a:cxn>
                <a:cxn ang="0">
                  <a:pos x="1" y="4"/>
                </a:cxn>
                <a:cxn ang="0">
                  <a:pos x="0" y="6"/>
                </a:cxn>
                <a:cxn ang="0">
                  <a:pos x="1" y="9"/>
                </a:cxn>
                <a:cxn ang="0">
                  <a:pos x="2" y="11"/>
                </a:cxn>
                <a:cxn ang="0">
                  <a:pos x="4" y="12"/>
                </a:cxn>
                <a:cxn ang="0">
                  <a:pos x="7" y="13"/>
                </a:cxn>
                <a:cxn ang="0">
                  <a:pos x="9" y="12"/>
                </a:cxn>
                <a:cxn ang="0">
                  <a:pos x="11" y="11"/>
                </a:cxn>
                <a:cxn ang="0">
                  <a:pos x="12" y="9"/>
                </a:cxn>
                <a:cxn ang="0">
                  <a:pos x="13" y="6"/>
                </a:cxn>
                <a:cxn ang="0">
                  <a:pos x="12" y="4"/>
                </a:cxn>
                <a:cxn ang="0">
                  <a:pos x="11" y="2"/>
                </a:cxn>
                <a:cxn ang="0">
                  <a:pos x="9" y="1"/>
                </a:cxn>
                <a:cxn ang="0">
                  <a:pos x="7" y="0"/>
                </a:cxn>
              </a:cxnLst>
              <a:rect l="0" t="0" r="r" b="b"/>
              <a:pathLst>
                <a:path w="14" h="14">
                  <a:moveTo>
                    <a:pt x="7" y="0"/>
                  </a:moveTo>
                  <a:lnTo>
                    <a:pt x="4" y="1"/>
                  </a:lnTo>
                  <a:lnTo>
                    <a:pt x="2" y="2"/>
                  </a:lnTo>
                  <a:lnTo>
                    <a:pt x="1" y="4"/>
                  </a:lnTo>
                  <a:lnTo>
                    <a:pt x="0" y="6"/>
                  </a:lnTo>
                  <a:lnTo>
                    <a:pt x="1" y="9"/>
                  </a:lnTo>
                  <a:lnTo>
                    <a:pt x="2" y="11"/>
                  </a:lnTo>
                  <a:lnTo>
                    <a:pt x="4" y="12"/>
                  </a:lnTo>
                  <a:lnTo>
                    <a:pt x="7" y="13"/>
                  </a:lnTo>
                  <a:lnTo>
                    <a:pt x="9" y="12"/>
                  </a:lnTo>
                  <a:lnTo>
                    <a:pt x="11" y="11"/>
                  </a:lnTo>
                  <a:lnTo>
                    <a:pt x="12" y="9"/>
                  </a:lnTo>
                  <a:lnTo>
                    <a:pt x="13" y="6"/>
                  </a:lnTo>
                  <a:lnTo>
                    <a:pt x="12" y="4"/>
                  </a:lnTo>
                  <a:lnTo>
                    <a:pt x="11" y="2"/>
                  </a:lnTo>
                  <a:lnTo>
                    <a:pt x="9"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7" name="Freeform 227">
              <a:extLst>
                <a:ext uri="{FF2B5EF4-FFF2-40B4-BE49-F238E27FC236}">
                  <a16:creationId xmlns:a16="http://schemas.microsoft.com/office/drawing/2014/main" id="{4419CEA3-E283-4DDB-8E22-A8785B3C2C5E}"/>
                </a:ext>
              </a:extLst>
            </p:cNvPr>
            <p:cNvSpPr>
              <a:spLocks noChangeAspect="1"/>
            </p:cNvSpPr>
            <p:nvPr/>
          </p:nvSpPr>
          <p:spPr bwMode="auto">
            <a:xfrm>
              <a:off x="1792" y="2854"/>
              <a:ext cx="165" cy="100"/>
            </a:xfrm>
            <a:custGeom>
              <a:avLst/>
              <a:gdLst/>
              <a:ahLst/>
              <a:cxnLst>
                <a:cxn ang="0">
                  <a:pos x="2" y="2"/>
                </a:cxn>
                <a:cxn ang="0">
                  <a:pos x="5" y="0"/>
                </a:cxn>
                <a:cxn ang="0">
                  <a:pos x="8" y="2"/>
                </a:cxn>
                <a:cxn ang="0">
                  <a:pos x="19" y="12"/>
                </a:cxn>
                <a:cxn ang="0">
                  <a:pos x="112" y="12"/>
                </a:cxn>
                <a:cxn ang="0">
                  <a:pos x="84" y="61"/>
                </a:cxn>
                <a:cxn ang="0">
                  <a:pos x="31" y="61"/>
                </a:cxn>
                <a:cxn ang="0">
                  <a:pos x="15" y="22"/>
                </a:cxn>
                <a:cxn ang="0">
                  <a:pos x="2" y="8"/>
                </a:cxn>
                <a:cxn ang="0">
                  <a:pos x="0" y="5"/>
                </a:cxn>
                <a:cxn ang="0">
                  <a:pos x="2" y="2"/>
                </a:cxn>
              </a:cxnLst>
              <a:rect l="0" t="0" r="r" b="b"/>
              <a:pathLst>
                <a:path w="113" h="62">
                  <a:moveTo>
                    <a:pt x="2" y="2"/>
                  </a:moveTo>
                  <a:lnTo>
                    <a:pt x="5" y="0"/>
                  </a:lnTo>
                  <a:lnTo>
                    <a:pt x="8" y="2"/>
                  </a:lnTo>
                  <a:lnTo>
                    <a:pt x="19" y="12"/>
                  </a:lnTo>
                  <a:lnTo>
                    <a:pt x="112" y="12"/>
                  </a:lnTo>
                  <a:lnTo>
                    <a:pt x="84" y="61"/>
                  </a:lnTo>
                  <a:lnTo>
                    <a:pt x="31" y="61"/>
                  </a:lnTo>
                  <a:lnTo>
                    <a:pt x="15" y="22"/>
                  </a:lnTo>
                  <a:lnTo>
                    <a:pt x="2" y="8"/>
                  </a:lnTo>
                  <a:lnTo>
                    <a:pt x="0" y="5"/>
                  </a:lnTo>
                  <a:lnTo>
                    <a:pt x="2" y="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8" name="Freeform 228">
              <a:extLst>
                <a:ext uri="{FF2B5EF4-FFF2-40B4-BE49-F238E27FC236}">
                  <a16:creationId xmlns:a16="http://schemas.microsoft.com/office/drawing/2014/main" id="{6BB1256C-BECA-498E-A72F-719C280D41E5}"/>
                </a:ext>
              </a:extLst>
            </p:cNvPr>
            <p:cNvSpPr>
              <a:spLocks noChangeAspect="1"/>
            </p:cNvSpPr>
            <p:nvPr/>
          </p:nvSpPr>
          <p:spPr bwMode="auto">
            <a:xfrm>
              <a:off x="1588" y="2184"/>
              <a:ext cx="40" cy="44"/>
            </a:xfrm>
            <a:custGeom>
              <a:avLst/>
              <a:gdLst/>
              <a:ahLst/>
              <a:cxnLst>
                <a:cxn ang="0">
                  <a:pos x="12" y="26"/>
                </a:cxn>
                <a:cxn ang="0">
                  <a:pos x="18" y="25"/>
                </a:cxn>
                <a:cxn ang="0">
                  <a:pos x="22" y="22"/>
                </a:cxn>
                <a:cxn ang="0">
                  <a:pos x="24" y="18"/>
                </a:cxn>
                <a:cxn ang="0">
                  <a:pos x="26" y="13"/>
                </a:cxn>
                <a:cxn ang="0">
                  <a:pos x="24" y="8"/>
                </a:cxn>
                <a:cxn ang="0">
                  <a:pos x="22" y="4"/>
                </a:cxn>
                <a:cxn ang="0">
                  <a:pos x="18" y="1"/>
                </a:cxn>
                <a:cxn ang="0">
                  <a:pos x="12" y="0"/>
                </a:cxn>
                <a:cxn ang="0">
                  <a:pos x="7" y="1"/>
                </a:cxn>
                <a:cxn ang="0">
                  <a:pos x="3" y="4"/>
                </a:cxn>
                <a:cxn ang="0">
                  <a:pos x="1" y="8"/>
                </a:cxn>
                <a:cxn ang="0">
                  <a:pos x="0" y="13"/>
                </a:cxn>
                <a:cxn ang="0">
                  <a:pos x="1" y="18"/>
                </a:cxn>
                <a:cxn ang="0">
                  <a:pos x="3" y="22"/>
                </a:cxn>
                <a:cxn ang="0">
                  <a:pos x="7" y="25"/>
                </a:cxn>
                <a:cxn ang="0">
                  <a:pos x="12" y="26"/>
                </a:cxn>
              </a:cxnLst>
              <a:rect l="0" t="0" r="r" b="b"/>
              <a:pathLst>
                <a:path w="27" h="27">
                  <a:moveTo>
                    <a:pt x="12" y="26"/>
                  </a:moveTo>
                  <a:lnTo>
                    <a:pt x="18" y="25"/>
                  </a:lnTo>
                  <a:lnTo>
                    <a:pt x="22" y="22"/>
                  </a:lnTo>
                  <a:lnTo>
                    <a:pt x="24" y="18"/>
                  </a:lnTo>
                  <a:lnTo>
                    <a:pt x="26" y="13"/>
                  </a:lnTo>
                  <a:lnTo>
                    <a:pt x="24" y="8"/>
                  </a:lnTo>
                  <a:lnTo>
                    <a:pt x="22" y="4"/>
                  </a:lnTo>
                  <a:lnTo>
                    <a:pt x="18" y="1"/>
                  </a:lnTo>
                  <a:lnTo>
                    <a:pt x="12" y="0"/>
                  </a:lnTo>
                  <a:lnTo>
                    <a:pt x="7" y="1"/>
                  </a:lnTo>
                  <a:lnTo>
                    <a:pt x="3" y="4"/>
                  </a:lnTo>
                  <a:lnTo>
                    <a:pt x="1" y="8"/>
                  </a:lnTo>
                  <a:lnTo>
                    <a:pt x="0" y="13"/>
                  </a:lnTo>
                  <a:lnTo>
                    <a:pt x="1" y="18"/>
                  </a:lnTo>
                  <a:lnTo>
                    <a:pt x="3" y="22"/>
                  </a:lnTo>
                  <a:lnTo>
                    <a:pt x="7" y="25"/>
                  </a:lnTo>
                  <a:lnTo>
                    <a:pt x="12"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09" name="Freeform 229">
              <a:extLst>
                <a:ext uri="{FF2B5EF4-FFF2-40B4-BE49-F238E27FC236}">
                  <a16:creationId xmlns:a16="http://schemas.microsoft.com/office/drawing/2014/main" id="{B6CE61D5-C129-4F35-B5E5-FC52D871EB23}"/>
                </a:ext>
              </a:extLst>
            </p:cNvPr>
            <p:cNvSpPr>
              <a:spLocks noChangeAspect="1"/>
            </p:cNvSpPr>
            <p:nvPr/>
          </p:nvSpPr>
          <p:spPr bwMode="auto">
            <a:xfrm>
              <a:off x="1575" y="2231"/>
              <a:ext cx="65" cy="69"/>
            </a:xfrm>
            <a:custGeom>
              <a:avLst/>
              <a:gdLst/>
              <a:ahLst/>
              <a:cxnLst>
                <a:cxn ang="0">
                  <a:pos x="22" y="42"/>
                </a:cxn>
                <a:cxn ang="0">
                  <a:pos x="30" y="40"/>
                </a:cxn>
                <a:cxn ang="0">
                  <a:pos x="37" y="36"/>
                </a:cxn>
                <a:cxn ang="0">
                  <a:pos x="41" y="29"/>
                </a:cxn>
                <a:cxn ang="0">
                  <a:pos x="43" y="21"/>
                </a:cxn>
                <a:cxn ang="0">
                  <a:pos x="41" y="13"/>
                </a:cxn>
                <a:cxn ang="0">
                  <a:pos x="37" y="6"/>
                </a:cxn>
                <a:cxn ang="0">
                  <a:pos x="30" y="1"/>
                </a:cxn>
                <a:cxn ang="0">
                  <a:pos x="22" y="0"/>
                </a:cxn>
                <a:cxn ang="0">
                  <a:pos x="13" y="1"/>
                </a:cxn>
                <a:cxn ang="0">
                  <a:pos x="7" y="6"/>
                </a:cxn>
                <a:cxn ang="0">
                  <a:pos x="2" y="13"/>
                </a:cxn>
                <a:cxn ang="0">
                  <a:pos x="0" y="21"/>
                </a:cxn>
                <a:cxn ang="0">
                  <a:pos x="2" y="29"/>
                </a:cxn>
                <a:cxn ang="0">
                  <a:pos x="7" y="36"/>
                </a:cxn>
                <a:cxn ang="0">
                  <a:pos x="13" y="40"/>
                </a:cxn>
                <a:cxn ang="0">
                  <a:pos x="22" y="42"/>
                </a:cxn>
              </a:cxnLst>
              <a:rect l="0" t="0" r="r" b="b"/>
              <a:pathLst>
                <a:path w="44" h="43">
                  <a:moveTo>
                    <a:pt x="22" y="42"/>
                  </a:moveTo>
                  <a:lnTo>
                    <a:pt x="30" y="40"/>
                  </a:lnTo>
                  <a:lnTo>
                    <a:pt x="37" y="36"/>
                  </a:lnTo>
                  <a:lnTo>
                    <a:pt x="41" y="29"/>
                  </a:lnTo>
                  <a:lnTo>
                    <a:pt x="43" y="21"/>
                  </a:lnTo>
                  <a:lnTo>
                    <a:pt x="41" y="13"/>
                  </a:lnTo>
                  <a:lnTo>
                    <a:pt x="37" y="6"/>
                  </a:lnTo>
                  <a:lnTo>
                    <a:pt x="30" y="1"/>
                  </a:lnTo>
                  <a:lnTo>
                    <a:pt x="22" y="0"/>
                  </a:lnTo>
                  <a:lnTo>
                    <a:pt x="13" y="1"/>
                  </a:lnTo>
                  <a:lnTo>
                    <a:pt x="7" y="6"/>
                  </a:lnTo>
                  <a:lnTo>
                    <a:pt x="2" y="13"/>
                  </a:lnTo>
                  <a:lnTo>
                    <a:pt x="0" y="21"/>
                  </a:lnTo>
                  <a:lnTo>
                    <a:pt x="2" y="29"/>
                  </a:lnTo>
                  <a:lnTo>
                    <a:pt x="7" y="36"/>
                  </a:lnTo>
                  <a:lnTo>
                    <a:pt x="13"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0" name="Freeform 230">
              <a:extLst>
                <a:ext uri="{FF2B5EF4-FFF2-40B4-BE49-F238E27FC236}">
                  <a16:creationId xmlns:a16="http://schemas.microsoft.com/office/drawing/2014/main" id="{60C73ED9-5586-46A0-BF9C-BEAF4D6D9F85}"/>
                </a:ext>
              </a:extLst>
            </p:cNvPr>
            <p:cNvSpPr>
              <a:spLocks noChangeAspect="1"/>
            </p:cNvSpPr>
            <p:nvPr/>
          </p:nvSpPr>
          <p:spPr bwMode="auto">
            <a:xfrm>
              <a:off x="1575" y="2266"/>
              <a:ext cx="65" cy="50"/>
            </a:xfrm>
            <a:custGeom>
              <a:avLst/>
              <a:gdLst/>
              <a:ahLst/>
              <a:cxnLst>
                <a:cxn ang="0">
                  <a:pos x="43" y="0"/>
                </a:cxn>
                <a:cxn ang="0">
                  <a:pos x="43" y="30"/>
                </a:cxn>
                <a:cxn ang="0">
                  <a:pos x="0" y="30"/>
                </a:cxn>
                <a:cxn ang="0">
                  <a:pos x="0" y="0"/>
                </a:cxn>
                <a:cxn ang="0">
                  <a:pos x="43" y="0"/>
                </a:cxn>
              </a:cxnLst>
              <a:rect l="0" t="0" r="r" b="b"/>
              <a:pathLst>
                <a:path w="44" h="31">
                  <a:moveTo>
                    <a:pt x="43" y="0"/>
                  </a:moveTo>
                  <a:lnTo>
                    <a:pt x="43" y="30"/>
                  </a:lnTo>
                  <a:lnTo>
                    <a:pt x="0" y="30"/>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1" name="Freeform 231">
              <a:extLst>
                <a:ext uri="{FF2B5EF4-FFF2-40B4-BE49-F238E27FC236}">
                  <a16:creationId xmlns:a16="http://schemas.microsoft.com/office/drawing/2014/main" id="{C83200F2-01AE-4A15-AAC0-8F93F1A77B8F}"/>
                </a:ext>
              </a:extLst>
            </p:cNvPr>
            <p:cNvSpPr>
              <a:spLocks noChangeAspect="1"/>
            </p:cNvSpPr>
            <p:nvPr/>
          </p:nvSpPr>
          <p:spPr bwMode="auto">
            <a:xfrm>
              <a:off x="1593" y="2306"/>
              <a:ext cx="32" cy="110"/>
            </a:xfrm>
            <a:custGeom>
              <a:avLst/>
              <a:gdLst/>
              <a:ahLst/>
              <a:cxnLst>
                <a:cxn ang="0">
                  <a:pos x="21" y="0"/>
                </a:cxn>
                <a:cxn ang="0">
                  <a:pos x="21" y="67"/>
                </a:cxn>
                <a:cxn ang="0">
                  <a:pos x="0" y="67"/>
                </a:cxn>
                <a:cxn ang="0">
                  <a:pos x="0" y="0"/>
                </a:cxn>
                <a:cxn ang="0">
                  <a:pos x="21" y="0"/>
                </a:cxn>
              </a:cxnLst>
              <a:rect l="0" t="0" r="r" b="b"/>
              <a:pathLst>
                <a:path w="22" h="68">
                  <a:moveTo>
                    <a:pt x="21" y="0"/>
                  </a:moveTo>
                  <a:lnTo>
                    <a:pt x="21" y="67"/>
                  </a:lnTo>
                  <a:lnTo>
                    <a:pt x="0" y="67"/>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2" name="Freeform 232">
              <a:extLst>
                <a:ext uri="{FF2B5EF4-FFF2-40B4-BE49-F238E27FC236}">
                  <a16:creationId xmlns:a16="http://schemas.microsoft.com/office/drawing/2014/main" id="{85E5EE82-F25A-4094-9BE6-DCB5625D9B8F}"/>
                </a:ext>
              </a:extLst>
            </p:cNvPr>
            <p:cNvSpPr>
              <a:spLocks noChangeAspect="1"/>
            </p:cNvSpPr>
            <p:nvPr/>
          </p:nvSpPr>
          <p:spPr bwMode="auto">
            <a:xfrm>
              <a:off x="1761" y="2395"/>
              <a:ext cx="23" cy="24"/>
            </a:xfrm>
            <a:custGeom>
              <a:avLst/>
              <a:gdLst/>
              <a:ahLst/>
              <a:cxnLst>
                <a:cxn ang="0">
                  <a:pos x="7" y="0"/>
                </a:cxn>
                <a:cxn ang="0">
                  <a:pos x="5" y="1"/>
                </a:cxn>
                <a:cxn ang="0">
                  <a:pos x="2" y="2"/>
                </a:cxn>
                <a:cxn ang="0">
                  <a:pos x="0" y="5"/>
                </a:cxn>
                <a:cxn ang="0">
                  <a:pos x="0" y="7"/>
                </a:cxn>
                <a:cxn ang="0">
                  <a:pos x="0" y="10"/>
                </a:cxn>
                <a:cxn ang="0">
                  <a:pos x="2" y="12"/>
                </a:cxn>
                <a:cxn ang="0">
                  <a:pos x="5" y="14"/>
                </a:cxn>
                <a:cxn ang="0">
                  <a:pos x="7" y="14"/>
                </a:cxn>
                <a:cxn ang="0">
                  <a:pos x="10" y="14"/>
                </a:cxn>
                <a:cxn ang="0">
                  <a:pos x="13" y="12"/>
                </a:cxn>
                <a:cxn ang="0">
                  <a:pos x="14" y="10"/>
                </a:cxn>
                <a:cxn ang="0">
                  <a:pos x="15" y="7"/>
                </a:cxn>
                <a:cxn ang="0">
                  <a:pos x="14" y="5"/>
                </a:cxn>
                <a:cxn ang="0">
                  <a:pos x="13" y="2"/>
                </a:cxn>
                <a:cxn ang="0">
                  <a:pos x="10" y="1"/>
                </a:cxn>
                <a:cxn ang="0">
                  <a:pos x="7" y="0"/>
                </a:cxn>
              </a:cxnLst>
              <a:rect l="0" t="0" r="r" b="b"/>
              <a:pathLst>
                <a:path w="16" h="15">
                  <a:moveTo>
                    <a:pt x="7" y="0"/>
                  </a:moveTo>
                  <a:lnTo>
                    <a:pt x="5" y="1"/>
                  </a:lnTo>
                  <a:lnTo>
                    <a:pt x="2" y="2"/>
                  </a:lnTo>
                  <a:lnTo>
                    <a:pt x="0" y="5"/>
                  </a:lnTo>
                  <a:lnTo>
                    <a:pt x="0" y="7"/>
                  </a:lnTo>
                  <a:lnTo>
                    <a:pt x="0" y="10"/>
                  </a:lnTo>
                  <a:lnTo>
                    <a:pt x="2" y="12"/>
                  </a:lnTo>
                  <a:lnTo>
                    <a:pt x="5" y="14"/>
                  </a:lnTo>
                  <a:lnTo>
                    <a:pt x="7" y="14"/>
                  </a:lnTo>
                  <a:lnTo>
                    <a:pt x="10" y="14"/>
                  </a:lnTo>
                  <a:lnTo>
                    <a:pt x="13" y="12"/>
                  </a:lnTo>
                  <a:lnTo>
                    <a:pt x="14" y="10"/>
                  </a:lnTo>
                  <a:lnTo>
                    <a:pt x="15" y="7"/>
                  </a:lnTo>
                  <a:lnTo>
                    <a:pt x="14" y="5"/>
                  </a:lnTo>
                  <a:lnTo>
                    <a:pt x="13" y="2"/>
                  </a:lnTo>
                  <a:lnTo>
                    <a:pt x="10"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3" name="Freeform 233">
              <a:extLst>
                <a:ext uri="{FF2B5EF4-FFF2-40B4-BE49-F238E27FC236}">
                  <a16:creationId xmlns:a16="http://schemas.microsoft.com/office/drawing/2014/main" id="{C8E0B037-9F89-4C5B-A4A6-E6C326C965CE}"/>
                </a:ext>
              </a:extLst>
            </p:cNvPr>
            <p:cNvSpPr>
              <a:spLocks noChangeAspect="1"/>
            </p:cNvSpPr>
            <p:nvPr/>
          </p:nvSpPr>
          <p:spPr bwMode="auto">
            <a:xfrm>
              <a:off x="1695" y="2395"/>
              <a:ext cx="21" cy="24"/>
            </a:xfrm>
            <a:custGeom>
              <a:avLst/>
              <a:gdLst/>
              <a:ahLst/>
              <a:cxnLst>
                <a:cxn ang="0">
                  <a:pos x="7" y="0"/>
                </a:cxn>
                <a:cxn ang="0">
                  <a:pos x="4" y="1"/>
                </a:cxn>
                <a:cxn ang="0">
                  <a:pos x="2" y="2"/>
                </a:cxn>
                <a:cxn ang="0">
                  <a:pos x="1" y="5"/>
                </a:cxn>
                <a:cxn ang="0">
                  <a:pos x="0" y="7"/>
                </a:cxn>
                <a:cxn ang="0">
                  <a:pos x="1" y="10"/>
                </a:cxn>
                <a:cxn ang="0">
                  <a:pos x="2" y="12"/>
                </a:cxn>
                <a:cxn ang="0">
                  <a:pos x="4" y="14"/>
                </a:cxn>
                <a:cxn ang="0">
                  <a:pos x="7" y="14"/>
                </a:cxn>
                <a:cxn ang="0">
                  <a:pos x="9" y="14"/>
                </a:cxn>
                <a:cxn ang="0">
                  <a:pos x="11" y="12"/>
                </a:cxn>
                <a:cxn ang="0">
                  <a:pos x="12" y="10"/>
                </a:cxn>
                <a:cxn ang="0">
                  <a:pos x="13" y="7"/>
                </a:cxn>
                <a:cxn ang="0">
                  <a:pos x="12" y="5"/>
                </a:cxn>
                <a:cxn ang="0">
                  <a:pos x="11" y="2"/>
                </a:cxn>
                <a:cxn ang="0">
                  <a:pos x="9" y="1"/>
                </a:cxn>
                <a:cxn ang="0">
                  <a:pos x="7" y="0"/>
                </a:cxn>
              </a:cxnLst>
              <a:rect l="0" t="0" r="r" b="b"/>
              <a:pathLst>
                <a:path w="14" h="15">
                  <a:moveTo>
                    <a:pt x="7" y="0"/>
                  </a:moveTo>
                  <a:lnTo>
                    <a:pt x="4" y="1"/>
                  </a:lnTo>
                  <a:lnTo>
                    <a:pt x="2" y="2"/>
                  </a:lnTo>
                  <a:lnTo>
                    <a:pt x="1" y="5"/>
                  </a:lnTo>
                  <a:lnTo>
                    <a:pt x="0" y="7"/>
                  </a:lnTo>
                  <a:lnTo>
                    <a:pt x="1" y="10"/>
                  </a:lnTo>
                  <a:lnTo>
                    <a:pt x="2" y="12"/>
                  </a:lnTo>
                  <a:lnTo>
                    <a:pt x="4" y="14"/>
                  </a:lnTo>
                  <a:lnTo>
                    <a:pt x="7" y="14"/>
                  </a:lnTo>
                  <a:lnTo>
                    <a:pt x="9" y="14"/>
                  </a:lnTo>
                  <a:lnTo>
                    <a:pt x="11" y="12"/>
                  </a:lnTo>
                  <a:lnTo>
                    <a:pt x="12" y="10"/>
                  </a:lnTo>
                  <a:lnTo>
                    <a:pt x="13" y="7"/>
                  </a:lnTo>
                  <a:lnTo>
                    <a:pt x="12" y="5"/>
                  </a:lnTo>
                  <a:lnTo>
                    <a:pt x="11" y="2"/>
                  </a:lnTo>
                  <a:lnTo>
                    <a:pt x="9"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4" name="Freeform 234">
              <a:extLst>
                <a:ext uri="{FF2B5EF4-FFF2-40B4-BE49-F238E27FC236}">
                  <a16:creationId xmlns:a16="http://schemas.microsoft.com/office/drawing/2014/main" id="{F1512780-D13E-41A7-9247-83FE9DBDD48C}"/>
                </a:ext>
              </a:extLst>
            </p:cNvPr>
            <p:cNvSpPr>
              <a:spLocks noChangeAspect="1"/>
            </p:cNvSpPr>
            <p:nvPr/>
          </p:nvSpPr>
          <p:spPr bwMode="auto">
            <a:xfrm>
              <a:off x="1653" y="2292"/>
              <a:ext cx="163" cy="99"/>
            </a:xfrm>
            <a:custGeom>
              <a:avLst/>
              <a:gdLst/>
              <a:ahLst/>
              <a:cxnLst>
                <a:cxn ang="0">
                  <a:pos x="1" y="2"/>
                </a:cxn>
                <a:cxn ang="0">
                  <a:pos x="5" y="0"/>
                </a:cxn>
                <a:cxn ang="0">
                  <a:pos x="8" y="2"/>
                </a:cxn>
                <a:cxn ang="0">
                  <a:pos x="19" y="12"/>
                </a:cxn>
                <a:cxn ang="0">
                  <a:pos x="111" y="12"/>
                </a:cxn>
                <a:cxn ang="0">
                  <a:pos x="83" y="61"/>
                </a:cxn>
                <a:cxn ang="0">
                  <a:pos x="31" y="61"/>
                </a:cxn>
                <a:cxn ang="0">
                  <a:pos x="15" y="22"/>
                </a:cxn>
                <a:cxn ang="0">
                  <a:pos x="1" y="8"/>
                </a:cxn>
                <a:cxn ang="0">
                  <a:pos x="0" y="5"/>
                </a:cxn>
                <a:cxn ang="0">
                  <a:pos x="1" y="2"/>
                </a:cxn>
              </a:cxnLst>
              <a:rect l="0" t="0" r="r" b="b"/>
              <a:pathLst>
                <a:path w="112" h="62">
                  <a:moveTo>
                    <a:pt x="1" y="2"/>
                  </a:moveTo>
                  <a:lnTo>
                    <a:pt x="5" y="0"/>
                  </a:lnTo>
                  <a:lnTo>
                    <a:pt x="8" y="2"/>
                  </a:lnTo>
                  <a:lnTo>
                    <a:pt x="19" y="12"/>
                  </a:lnTo>
                  <a:lnTo>
                    <a:pt x="111" y="12"/>
                  </a:lnTo>
                  <a:lnTo>
                    <a:pt x="83" y="61"/>
                  </a:lnTo>
                  <a:lnTo>
                    <a:pt x="31" y="61"/>
                  </a:lnTo>
                  <a:lnTo>
                    <a:pt x="15" y="22"/>
                  </a:lnTo>
                  <a:lnTo>
                    <a:pt x="1" y="8"/>
                  </a:lnTo>
                  <a:lnTo>
                    <a:pt x="0" y="5"/>
                  </a:lnTo>
                  <a:lnTo>
                    <a:pt x="1" y="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5" name="Freeform 235">
              <a:extLst>
                <a:ext uri="{FF2B5EF4-FFF2-40B4-BE49-F238E27FC236}">
                  <a16:creationId xmlns:a16="http://schemas.microsoft.com/office/drawing/2014/main" id="{19BAB442-CDAD-4A28-B0A7-177B0038F52E}"/>
                </a:ext>
              </a:extLst>
            </p:cNvPr>
            <p:cNvSpPr>
              <a:spLocks noChangeAspect="1"/>
            </p:cNvSpPr>
            <p:nvPr/>
          </p:nvSpPr>
          <p:spPr bwMode="auto">
            <a:xfrm>
              <a:off x="4192" y="1791"/>
              <a:ext cx="41" cy="43"/>
            </a:xfrm>
            <a:custGeom>
              <a:avLst/>
              <a:gdLst/>
              <a:ahLst/>
              <a:cxnLst>
                <a:cxn ang="0">
                  <a:pos x="14" y="26"/>
                </a:cxn>
                <a:cxn ang="0">
                  <a:pos x="8" y="24"/>
                </a:cxn>
                <a:cxn ang="0">
                  <a:pos x="4" y="22"/>
                </a:cxn>
                <a:cxn ang="0">
                  <a:pos x="1" y="18"/>
                </a:cxn>
                <a:cxn ang="0">
                  <a:pos x="0" y="13"/>
                </a:cxn>
                <a:cxn ang="0">
                  <a:pos x="1" y="7"/>
                </a:cxn>
                <a:cxn ang="0">
                  <a:pos x="4" y="4"/>
                </a:cxn>
                <a:cxn ang="0">
                  <a:pos x="8" y="1"/>
                </a:cxn>
                <a:cxn ang="0">
                  <a:pos x="14" y="0"/>
                </a:cxn>
                <a:cxn ang="0">
                  <a:pos x="19" y="1"/>
                </a:cxn>
                <a:cxn ang="0">
                  <a:pos x="23" y="4"/>
                </a:cxn>
                <a:cxn ang="0">
                  <a:pos x="26" y="7"/>
                </a:cxn>
                <a:cxn ang="0">
                  <a:pos x="27" y="13"/>
                </a:cxn>
                <a:cxn ang="0">
                  <a:pos x="26" y="18"/>
                </a:cxn>
                <a:cxn ang="0">
                  <a:pos x="23" y="22"/>
                </a:cxn>
                <a:cxn ang="0">
                  <a:pos x="19" y="24"/>
                </a:cxn>
                <a:cxn ang="0">
                  <a:pos x="14" y="26"/>
                </a:cxn>
              </a:cxnLst>
              <a:rect l="0" t="0" r="r" b="b"/>
              <a:pathLst>
                <a:path w="28" h="27">
                  <a:moveTo>
                    <a:pt x="14" y="26"/>
                  </a:moveTo>
                  <a:lnTo>
                    <a:pt x="8" y="24"/>
                  </a:lnTo>
                  <a:lnTo>
                    <a:pt x="4" y="22"/>
                  </a:lnTo>
                  <a:lnTo>
                    <a:pt x="1" y="18"/>
                  </a:lnTo>
                  <a:lnTo>
                    <a:pt x="0" y="13"/>
                  </a:lnTo>
                  <a:lnTo>
                    <a:pt x="1" y="7"/>
                  </a:lnTo>
                  <a:lnTo>
                    <a:pt x="4" y="4"/>
                  </a:lnTo>
                  <a:lnTo>
                    <a:pt x="8" y="1"/>
                  </a:lnTo>
                  <a:lnTo>
                    <a:pt x="14" y="0"/>
                  </a:lnTo>
                  <a:lnTo>
                    <a:pt x="19" y="1"/>
                  </a:lnTo>
                  <a:lnTo>
                    <a:pt x="23" y="4"/>
                  </a:lnTo>
                  <a:lnTo>
                    <a:pt x="26" y="7"/>
                  </a:lnTo>
                  <a:lnTo>
                    <a:pt x="27" y="13"/>
                  </a:lnTo>
                  <a:lnTo>
                    <a:pt x="26" y="18"/>
                  </a:lnTo>
                  <a:lnTo>
                    <a:pt x="23" y="22"/>
                  </a:lnTo>
                  <a:lnTo>
                    <a:pt x="19" y="24"/>
                  </a:lnTo>
                  <a:lnTo>
                    <a:pt x="14"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6" name="Freeform 236">
              <a:extLst>
                <a:ext uri="{FF2B5EF4-FFF2-40B4-BE49-F238E27FC236}">
                  <a16:creationId xmlns:a16="http://schemas.microsoft.com/office/drawing/2014/main" id="{494D1ED1-0AF2-499B-8A9E-9AE7555EDE5B}"/>
                </a:ext>
              </a:extLst>
            </p:cNvPr>
            <p:cNvSpPr>
              <a:spLocks noChangeAspect="1"/>
            </p:cNvSpPr>
            <p:nvPr/>
          </p:nvSpPr>
          <p:spPr bwMode="auto">
            <a:xfrm>
              <a:off x="4180" y="1837"/>
              <a:ext cx="64" cy="69"/>
            </a:xfrm>
            <a:custGeom>
              <a:avLst/>
              <a:gdLst/>
              <a:ahLst/>
              <a:cxnLst>
                <a:cxn ang="0">
                  <a:pos x="22" y="42"/>
                </a:cxn>
                <a:cxn ang="0">
                  <a:pos x="13" y="40"/>
                </a:cxn>
                <a:cxn ang="0">
                  <a:pos x="6" y="35"/>
                </a:cxn>
                <a:cxn ang="0">
                  <a:pos x="2" y="29"/>
                </a:cxn>
                <a:cxn ang="0">
                  <a:pos x="0" y="21"/>
                </a:cxn>
                <a:cxn ang="0">
                  <a:pos x="2" y="13"/>
                </a:cxn>
                <a:cxn ang="0">
                  <a:pos x="6" y="6"/>
                </a:cxn>
                <a:cxn ang="0">
                  <a:pos x="13" y="2"/>
                </a:cxn>
                <a:cxn ang="0">
                  <a:pos x="22" y="0"/>
                </a:cxn>
                <a:cxn ang="0">
                  <a:pos x="30" y="2"/>
                </a:cxn>
                <a:cxn ang="0">
                  <a:pos x="37" y="6"/>
                </a:cxn>
                <a:cxn ang="0">
                  <a:pos x="41" y="13"/>
                </a:cxn>
                <a:cxn ang="0">
                  <a:pos x="43" y="21"/>
                </a:cxn>
                <a:cxn ang="0">
                  <a:pos x="41" y="29"/>
                </a:cxn>
                <a:cxn ang="0">
                  <a:pos x="37" y="35"/>
                </a:cxn>
                <a:cxn ang="0">
                  <a:pos x="30" y="40"/>
                </a:cxn>
                <a:cxn ang="0">
                  <a:pos x="22" y="42"/>
                </a:cxn>
              </a:cxnLst>
              <a:rect l="0" t="0" r="r" b="b"/>
              <a:pathLst>
                <a:path w="44" h="43">
                  <a:moveTo>
                    <a:pt x="22" y="42"/>
                  </a:moveTo>
                  <a:lnTo>
                    <a:pt x="13" y="40"/>
                  </a:lnTo>
                  <a:lnTo>
                    <a:pt x="6" y="35"/>
                  </a:lnTo>
                  <a:lnTo>
                    <a:pt x="2" y="29"/>
                  </a:lnTo>
                  <a:lnTo>
                    <a:pt x="0" y="21"/>
                  </a:lnTo>
                  <a:lnTo>
                    <a:pt x="2" y="13"/>
                  </a:lnTo>
                  <a:lnTo>
                    <a:pt x="6" y="6"/>
                  </a:lnTo>
                  <a:lnTo>
                    <a:pt x="13" y="2"/>
                  </a:lnTo>
                  <a:lnTo>
                    <a:pt x="22" y="0"/>
                  </a:lnTo>
                  <a:lnTo>
                    <a:pt x="30" y="2"/>
                  </a:lnTo>
                  <a:lnTo>
                    <a:pt x="37" y="6"/>
                  </a:lnTo>
                  <a:lnTo>
                    <a:pt x="41" y="13"/>
                  </a:lnTo>
                  <a:lnTo>
                    <a:pt x="43" y="21"/>
                  </a:lnTo>
                  <a:lnTo>
                    <a:pt x="41" y="29"/>
                  </a:lnTo>
                  <a:lnTo>
                    <a:pt x="37" y="35"/>
                  </a:lnTo>
                  <a:lnTo>
                    <a:pt x="30" y="40"/>
                  </a:lnTo>
                  <a:lnTo>
                    <a:pt x="22" y="42"/>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7" name="Freeform 237">
              <a:extLst>
                <a:ext uri="{FF2B5EF4-FFF2-40B4-BE49-F238E27FC236}">
                  <a16:creationId xmlns:a16="http://schemas.microsoft.com/office/drawing/2014/main" id="{F05DCF09-C0EC-4518-B9A7-E8CB4B5DB432}"/>
                </a:ext>
              </a:extLst>
            </p:cNvPr>
            <p:cNvSpPr>
              <a:spLocks noChangeAspect="1"/>
            </p:cNvSpPr>
            <p:nvPr/>
          </p:nvSpPr>
          <p:spPr bwMode="auto">
            <a:xfrm>
              <a:off x="4183" y="1873"/>
              <a:ext cx="61" cy="51"/>
            </a:xfrm>
            <a:custGeom>
              <a:avLst/>
              <a:gdLst/>
              <a:ahLst/>
              <a:cxnLst>
                <a:cxn ang="0">
                  <a:pos x="0" y="0"/>
                </a:cxn>
                <a:cxn ang="0">
                  <a:pos x="0" y="31"/>
                </a:cxn>
                <a:cxn ang="0">
                  <a:pos x="41" y="31"/>
                </a:cxn>
                <a:cxn ang="0">
                  <a:pos x="41" y="0"/>
                </a:cxn>
                <a:cxn ang="0">
                  <a:pos x="0" y="0"/>
                </a:cxn>
              </a:cxnLst>
              <a:rect l="0" t="0" r="r" b="b"/>
              <a:pathLst>
                <a:path w="42" h="32">
                  <a:moveTo>
                    <a:pt x="0" y="0"/>
                  </a:moveTo>
                  <a:lnTo>
                    <a:pt x="0" y="31"/>
                  </a:lnTo>
                  <a:lnTo>
                    <a:pt x="41" y="31"/>
                  </a:lnTo>
                  <a:lnTo>
                    <a:pt x="41" y="0"/>
                  </a:lnTo>
                  <a:lnTo>
                    <a:pt x="0"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8" name="Freeform 238">
              <a:extLst>
                <a:ext uri="{FF2B5EF4-FFF2-40B4-BE49-F238E27FC236}">
                  <a16:creationId xmlns:a16="http://schemas.microsoft.com/office/drawing/2014/main" id="{323BA336-A7A2-490F-8ECA-EAAF5C81E94C}"/>
                </a:ext>
              </a:extLst>
            </p:cNvPr>
            <p:cNvSpPr>
              <a:spLocks noChangeAspect="1"/>
            </p:cNvSpPr>
            <p:nvPr/>
          </p:nvSpPr>
          <p:spPr bwMode="auto">
            <a:xfrm>
              <a:off x="4195" y="1914"/>
              <a:ext cx="33" cy="108"/>
            </a:xfrm>
            <a:custGeom>
              <a:avLst/>
              <a:gdLst/>
              <a:ahLst/>
              <a:cxnLst>
                <a:cxn ang="0">
                  <a:pos x="0" y="0"/>
                </a:cxn>
                <a:cxn ang="0">
                  <a:pos x="0" y="66"/>
                </a:cxn>
                <a:cxn ang="0">
                  <a:pos x="22" y="66"/>
                </a:cxn>
                <a:cxn ang="0">
                  <a:pos x="22" y="0"/>
                </a:cxn>
                <a:cxn ang="0">
                  <a:pos x="0" y="0"/>
                </a:cxn>
              </a:cxnLst>
              <a:rect l="0" t="0" r="r" b="b"/>
              <a:pathLst>
                <a:path w="23" h="67">
                  <a:moveTo>
                    <a:pt x="0" y="0"/>
                  </a:moveTo>
                  <a:lnTo>
                    <a:pt x="0" y="66"/>
                  </a:lnTo>
                  <a:lnTo>
                    <a:pt x="22" y="66"/>
                  </a:lnTo>
                  <a:lnTo>
                    <a:pt x="22" y="0"/>
                  </a:lnTo>
                  <a:lnTo>
                    <a:pt x="0"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19" name="Freeform 239">
              <a:extLst>
                <a:ext uri="{FF2B5EF4-FFF2-40B4-BE49-F238E27FC236}">
                  <a16:creationId xmlns:a16="http://schemas.microsoft.com/office/drawing/2014/main" id="{2F0A928B-45AF-4129-A1BB-15484E5AE9B9}"/>
                </a:ext>
              </a:extLst>
            </p:cNvPr>
            <p:cNvSpPr>
              <a:spLocks noChangeAspect="1"/>
            </p:cNvSpPr>
            <p:nvPr/>
          </p:nvSpPr>
          <p:spPr bwMode="auto">
            <a:xfrm>
              <a:off x="4144" y="1850"/>
              <a:ext cx="55" cy="63"/>
            </a:xfrm>
            <a:custGeom>
              <a:avLst/>
              <a:gdLst/>
              <a:ahLst/>
              <a:cxnLst>
                <a:cxn ang="0">
                  <a:pos x="27" y="0"/>
                </a:cxn>
                <a:cxn ang="0">
                  <a:pos x="0" y="28"/>
                </a:cxn>
                <a:cxn ang="0">
                  <a:pos x="9" y="38"/>
                </a:cxn>
                <a:cxn ang="0">
                  <a:pos x="37" y="10"/>
                </a:cxn>
                <a:cxn ang="0">
                  <a:pos x="27" y="0"/>
                </a:cxn>
              </a:cxnLst>
              <a:rect l="0" t="0" r="r" b="b"/>
              <a:pathLst>
                <a:path w="38" h="39">
                  <a:moveTo>
                    <a:pt x="27" y="0"/>
                  </a:moveTo>
                  <a:lnTo>
                    <a:pt x="0" y="28"/>
                  </a:lnTo>
                  <a:lnTo>
                    <a:pt x="9" y="38"/>
                  </a:lnTo>
                  <a:lnTo>
                    <a:pt x="37" y="10"/>
                  </a:lnTo>
                  <a:lnTo>
                    <a:pt x="2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20" name="Freeform 240">
              <a:extLst>
                <a:ext uri="{FF2B5EF4-FFF2-40B4-BE49-F238E27FC236}">
                  <a16:creationId xmlns:a16="http://schemas.microsoft.com/office/drawing/2014/main" id="{ABA0A698-F4CB-4481-B70E-D31EA059B0D7}"/>
                </a:ext>
              </a:extLst>
            </p:cNvPr>
            <p:cNvSpPr>
              <a:spLocks noChangeAspect="1"/>
            </p:cNvSpPr>
            <p:nvPr/>
          </p:nvSpPr>
          <p:spPr bwMode="auto">
            <a:xfrm>
              <a:off x="4075" y="1882"/>
              <a:ext cx="102" cy="63"/>
            </a:xfrm>
            <a:custGeom>
              <a:avLst/>
              <a:gdLst/>
              <a:ahLst/>
              <a:cxnLst>
                <a:cxn ang="0">
                  <a:pos x="35" y="38"/>
                </a:cxn>
                <a:cxn ang="0">
                  <a:pos x="0" y="19"/>
                </a:cxn>
                <a:cxn ang="0">
                  <a:pos x="35" y="0"/>
                </a:cxn>
                <a:cxn ang="0">
                  <a:pos x="69" y="19"/>
                </a:cxn>
                <a:cxn ang="0">
                  <a:pos x="35" y="38"/>
                </a:cxn>
              </a:cxnLst>
              <a:rect l="0" t="0" r="r" b="b"/>
              <a:pathLst>
                <a:path w="70" h="39">
                  <a:moveTo>
                    <a:pt x="35" y="38"/>
                  </a:moveTo>
                  <a:lnTo>
                    <a:pt x="0" y="19"/>
                  </a:lnTo>
                  <a:lnTo>
                    <a:pt x="35" y="0"/>
                  </a:lnTo>
                  <a:lnTo>
                    <a:pt x="69" y="19"/>
                  </a:lnTo>
                  <a:lnTo>
                    <a:pt x="35"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521" name="Freeform 241">
              <a:extLst>
                <a:ext uri="{FF2B5EF4-FFF2-40B4-BE49-F238E27FC236}">
                  <a16:creationId xmlns:a16="http://schemas.microsoft.com/office/drawing/2014/main" id="{51008E61-D033-4615-B354-89A496E90E78}"/>
                </a:ext>
              </a:extLst>
            </p:cNvPr>
            <p:cNvSpPr>
              <a:spLocks noChangeAspect="1"/>
            </p:cNvSpPr>
            <p:nvPr/>
          </p:nvSpPr>
          <p:spPr bwMode="auto">
            <a:xfrm>
              <a:off x="3787" y="2575"/>
              <a:ext cx="484" cy="297"/>
            </a:xfrm>
            <a:custGeom>
              <a:avLst/>
              <a:gdLst/>
              <a:ahLst/>
              <a:cxnLst>
                <a:cxn ang="0">
                  <a:pos x="77" y="184"/>
                </a:cxn>
                <a:cxn ang="0">
                  <a:pos x="330" y="40"/>
                </a:cxn>
                <a:cxn ang="0">
                  <a:pos x="253" y="0"/>
                </a:cxn>
                <a:cxn ang="0">
                  <a:pos x="0" y="140"/>
                </a:cxn>
                <a:cxn ang="0">
                  <a:pos x="77" y="184"/>
                </a:cxn>
              </a:cxnLst>
              <a:rect l="0" t="0" r="r" b="b"/>
              <a:pathLst>
                <a:path w="331" h="185">
                  <a:moveTo>
                    <a:pt x="77" y="184"/>
                  </a:moveTo>
                  <a:lnTo>
                    <a:pt x="330" y="40"/>
                  </a:lnTo>
                  <a:lnTo>
                    <a:pt x="253" y="0"/>
                  </a:lnTo>
                  <a:lnTo>
                    <a:pt x="0" y="140"/>
                  </a:lnTo>
                  <a:lnTo>
                    <a:pt x="77" y="184"/>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522" name="Freeform 242">
              <a:extLst>
                <a:ext uri="{FF2B5EF4-FFF2-40B4-BE49-F238E27FC236}">
                  <a16:creationId xmlns:a16="http://schemas.microsoft.com/office/drawing/2014/main" id="{ECE06809-0614-43DB-AF15-EDA52A3E7AD7}"/>
                </a:ext>
              </a:extLst>
            </p:cNvPr>
            <p:cNvSpPr>
              <a:spLocks noChangeAspect="1"/>
            </p:cNvSpPr>
            <p:nvPr/>
          </p:nvSpPr>
          <p:spPr bwMode="auto">
            <a:xfrm>
              <a:off x="3796" y="2499"/>
              <a:ext cx="482" cy="302"/>
            </a:xfrm>
            <a:custGeom>
              <a:avLst/>
              <a:gdLst/>
              <a:ahLst/>
              <a:cxnLst>
                <a:cxn ang="0">
                  <a:pos x="76" y="187"/>
                </a:cxn>
                <a:cxn ang="0">
                  <a:pos x="329" y="43"/>
                </a:cxn>
                <a:cxn ang="0">
                  <a:pos x="253" y="0"/>
                </a:cxn>
                <a:cxn ang="0">
                  <a:pos x="0" y="144"/>
                </a:cxn>
                <a:cxn ang="0">
                  <a:pos x="76" y="187"/>
                </a:cxn>
              </a:cxnLst>
              <a:rect l="0" t="0" r="r" b="b"/>
              <a:pathLst>
                <a:path w="330" h="188">
                  <a:moveTo>
                    <a:pt x="76" y="187"/>
                  </a:moveTo>
                  <a:lnTo>
                    <a:pt x="329" y="43"/>
                  </a:lnTo>
                  <a:lnTo>
                    <a:pt x="253" y="0"/>
                  </a:lnTo>
                  <a:lnTo>
                    <a:pt x="0" y="144"/>
                  </a:lnTo>
                  <a:lnTo>
                    <a:pt x="76" y="187"/>
                  </a:lnTo>
                </a:path>
              </a:pathLst>
            </a:custGeom>
            <a:solidFill>
              <a:srgbClr val="4F0F0F"/>
            </a:solidFill>
            <a:ln w="127000" cap="rnd" cmpd="sng">
              <a:noFill/>
              <a:prstDash val="solid"/>
              <a:round/>
              <a:headEnd type="none" w="med" len="med"/>
              <a:tailEnd type="none" w="med" len="med"/>
            </a:ln>
            <a:effectLst/>
          </p:spPr>
          <p:txBody>
            <a:bodyPr/>
            <a:lstStyle/>
            <a:p>
              <a:endParaRPr lang="en-US" sz="2400" dirty="0"/>
            </a:p>
          </p:txBody>
        </p:sp>
        <p:sp>
          <p:nvSpPr>
            <p:cNvPr id="523" name="Freeform 243">
              <a:extLst>
                <a:ext uri="{FF2B5EF4-FFF2-40B4-BE49-F238E27FC236}">
                  <a16:creationId xmlns:a16="http://schemas.microsoft.com/office/drawing/2014/main" id="{D39346A6-3ADA-411B-A4CD-7A106CCD3500}"/>
                </a:ext>
              </a:extLst>
            </p:cNvPr>
            <p:cNvSpPr>
              <a:spLocks noChangeAspect="1"/>
            </p:cNvSpPr>
            <p:nvPr/>
          </p:nvSpPr>
          <p:spPr bwMode="auto">
            <a:xfrm>
              <a:off x="3201" y="2946"/>
              <a:ext cx="484" cy="299"/>
            </a:xfrm>
            <a:custGeom>
              <a:avLst/>
              <a:gdLst/>
              <a:ahLst/>
              <a:cxnLst>
                <a:cxn ang="0">
                  <a:pos x="76" y="185"/>
                </a:cxn>
                <a:cxn ang="0">
                  <a:pos x="330" y="40"/>
                </a:cxn>
                <a:cxn ang="0">
                  <a:pos x="253" y="0"/>
                </a:cxn>
                <a:cxn ang="0">
                  <a:pos x="0" y="141"/>
                </a:cxn>
                <a:cxn ang="0">
                  <a:pos x="76" y="185"/>
                </a:cxn>
              </a:cxnLst>
              <a:rect l="0" t="0" r="r" b="b"/>
              <a:pathLst>
                <a:path w="331" h="186">
                  <a:moveTo>
                    <a:pt x="76" y="185"/>
                  </a:moveTo>
                  <a:lnTo>
                    <a:pt x="330" y="40"/>
                  </a:lnTo>
                  <a:lnTo>
                    <a:pt x="253" y="0"/>
                  </a:lnTo>
                  <a:lnTo>
                    <a:pt x="0" y="141"/>
                  </a:lnTo>
                  <a:lnTo>
                    <a:pt x="76" y="185"/>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524" name="Freeform 244">
              <a:extLst>
                <a:ext uri="{FF2B5EF4-FFF2-40B4-BE49-F238E27FC236}">
                  <a16:creationId xmlns:a16="http://schemas.microsoft.com/office/drawing/2014/main" id="{14DC81DB-116E-44ED-84B1-7ABD720B1F37}"/>
                </a:ext>
              </a:extLst>
            </p:cNvPr>
            <p:cNvSpPr>
              <a:spLocks noChangeAspect="1"/>
            </p:cNvSpPr>
            <p:nvPr/>
          </p:nvSpPr>
          <p:spPr bwMode="auto">
            <a:xfrm>
              <a:off x="3208" y="2872"/>
              <a:ext cx="482" cy="300"/>
            </a:xfrm>
            <a:custGeom>
              <a:avLst/>
              <a:gdLst/>
              <a:ahLst/>
              <a:cxnLst>
                <a:cxn ang="0">
                  <a:pos x="76" y="186"/>
                </a:cxn>
                <a:cxn ang="0">
                  <a:pos x="329" y="43"/>
                </a:cxn>
                <a:cxn ang="0">
                  <a:pos x="253" y="0"/>
                </a:cxn>
                <a:cxn ang="0">
                  <a:pos x="0" y="143"/>
                </a:cxn>
                <a:cxn ang="0">
                  <a:pos x="76" y="186"/>
                </a:cxn>
              </a:cxnLst>
              <a:rect l="0" t="0" r="r" b="b"/>
              <a:pathLst>
                <a:path w="330" h="187">
                  <a:moveTo>
                    <a:pt x="76" y="186"/>
                  </a:moveTo>
                  <a:lnTo>
                    <a:pt x="329" y="43"/>
                  </a:lnTo>
                  <a:lnTo>
                    <a:pt x="253" y="0"/>
                  </a:lnTo>
                  <a:lnTo>
                    <a:pt x="0" y="143"/>
                  </a:lnTo>
                  <a:lnTo>
                    <a:pt x="76" y="186"/>
                  </a:lnTo>
                </a:path>
              </a:pathLst>
            </a:custGeom>
            <a:solidFill>
              <a:srgbClr val="4F0F0F"/>
            </a:solidFill>
            <a:ln w="127000" cap="rnd" cmpd="sng">
              <a:noFill/>
              <a:prstDash val="solid"/>
              <a:round/>
              <a:headEnd type="none" w="med" len="med"/>
              <a:tailEnd type="none" w="med" len="med"/>
            </a:ln>
            <a:effectLst/>
          </p:spPr>
          <p:txBody>
            <a:bodyPr/>
            <a:lstStyle/>
            <a:p>
              <a:endParaRPr lang="en-US" sz="2400" dirty="0"/>
            </a:p>
          </p:txBody>
        </p:sp>
        <p:sp>
          <p:nvSpPr>
            <p:cNvPr id="525" name="Freeform 245">
              <a:extLst>
                <a:ext uri="{FF2B5EF4-FFF2-40B4-BE49-F238E27FC236}">
                  <a16:creationId xmlns:a16="http://schemas.microsoft.com/office/drawing/2014/main" id="{2492FC5C-EA83-4858-B984-0BF957E759D1}"/>
                </a:ext>
              </a:extLst>
            </p:cNvPr>
            <p:cNvSpPr>
              <a:spLocks noChangeAspect="1"/>
            </p:cNvSpPr>
            <p:nvPr/>
          </p:nvSpPr>
          <p:spPr bwMode="auto">
            <a:xfrm>
              <a:off x="4073" y="2745"/>
              <a:ext cx="475" cy="287"/>
            </a:xfrm>
            <a:custGeom>
              <a:avLst/>
              <a:gdLst/>
              <a:ahLst/>
              <a:cxnLst>
                <a:cxn ang="0">
                  <a:pos x="88" y="178"/>
                </a:cxn>
                <a:cxn ang="0">
                  <a:pos x="324" y="45"/>
                </a:cxn>
                <a:cxn ang="0">
                  <a:pos x="235" y="0"/>
                </a:cxn>
                <a:cxn ang="0">
                  <a:pos x="0" y="129"/>
                </a:cxn>
                <a:cxn ang="0">
                  <a:pos x="88" y="178"/>
                </a:cxn>
              </a:cxnLst>
              <a:rect l="0" t="0" r="r" b="b"/>
              <a:pathLst>
                <a:path w="325" h="179">
                  <a:moveTo>
                    <a:pt x="88" y="178"/>
                  </a:moveTo>
                  <a:lnTo>
                    <a:pt x="324" y="45"/>
                  </a:lnTo>
                  <a:lnTo>
                    <a:pt x="235" y="0"/>
                  </a:lnTo>
                  <a:lnTo>
                    <a:pt x="0" y="129"/>
                  </a:lnTo>
                  <a:lnTo>
                    <a:pt x="88" y="178"/>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526" name="Freeform 246">
              <a:extLst>
                <a:ext uri="{FF2B5EF4-FFF2-40B4-BE49-F238E27FC236}">
                  <a16:creationId xmlns:a16="http://schemas.microsoft.com/office/drawing/2014/main" id="{D957603F-AB8E-44DA-8644-339F89944108}"/>
                </a:ext>
              </a:extLst>
            </p:cNvPr>
            <p:cNvSpPr>
              <a:spLocks noChangeAspect="1"/>
            </p:cNvSpPr>
            <p:nvPr/>
          </p:nvSpPr>
          <p:spPr bwMode="auto">
            <a:xfrm>
              <a:off x="4070" y="2679"/>
              <a:ext cx="477" cy="300"/>
            </a:xfrm>
            <a:custGeom>
              <a:avLst/>
              <a:gdLst/>
              <a:ahLst/>
              <a:cxnLst>
                <a:cxn ang="0">
                  <a:pos x="88" y="186"/>
                </a:cxn>
                <a:cxn ang="0">
                  <a:pos x="325" y="50"/>
                </a:cxn>
                <a:cxn ang="0">
                  <a:pos x="236" y="0"/>
                </a:cxn>
                <a:cxn ang="0">
                  <a:pos x="0" y="135"/>
                </a:cxn>
                <a:cxn ang="0">
                  <a:pos x="88" y="186"/>
                </a:cxn>
              </a:cxnLst>
              <a:rect l="0" t="0" r="r" b="b"/>
              <a:pathLst>
                <a:path w="326" h="187">
                  <a:moveTo>
                    <a:pt x="88" y="186"/>
                  </a:moveTo>
                  <a:lnTo>
                    <a:pt x="325" y="50"/>
                  </a:lnTo>
                  <a:lnTo>
                    <a:pt x="236" y="0"/>
                  </a:lnTo>
                  <a:lnTo>
                    <a:pt x="0" y="135"/>
                  </a:lnTo>
                  <a:lnTo>
                    <a:pt x="88" y="186"/>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527" name="Freeform 247">
              <a:extLst>
                <a:ext uri="{FF2B5EF4-FFF2-40B4-BE49-F238E27FC236}">
                  <a16:creationId xmlns:a16="http://schemas.microsoft.com/office/drawing/2014/main" id="{1D31B9C7-8005-485C-B1E6-1EBFAF7D5E82}"/>
                </a:ext>
              </a:extLst>
            </p:cNvPr>
            <p:cNvSpPr>
              <a:spLocks noChangeAspect="1"/>
            </p:cNvSpPr>
            <p:nvPr/>
          </p:nvSpPr>
          <p:spPr bwMode="auto">
            <a:xfrm>
              <a:off x="4149" y="2848"/>
              <a:ext cx="101" cy="61"/>
            </a:xfrm>
            <a:custGeom>
              <a:avLst/>
              <a:gdLst/>
              <a:ahLst/>
              <a:cxnLst>
                <a:cxn ang="0">
                  <a:pos x="33" y="37"/>
                </a:cxn>
                <a:cxn ang="0">
                  <a:pos x="68" y="19"/>
                </a:cxn>
                <a:cxn ang="0">
                  <a:pos x="33" y="0"/>
                </a:cxn>
                <a:cxn ang="0">
                  <a:pos x="0" y="19"/>
                </a:cxn>
                <a:cxn ang="0">
                  <a:pos x="33" y="37"/>
                </a:cxn>
              </a:cxnLst>
              <a:rect l="0" t="0" r="r" b="b"/>
              <a:pathLst>
                <a:path w="69" h="38">
                  <a:moveTo>
                    <a:pt x="33" y="37"/>
                  </a:moveTo>
                  <a:lnTo>
                    <a:pt x="68" y="19"/>
                  </a:lnTo>
                  <a:lnTo>
                    <a:pt x="33" y="0"/>
                  </a:lnTo>
                  <a:lnTo>
                    <a:pt x="0" y="19"/>
                  </a:lnTo>
                  <a:lnTo>
                    <a:pt x="33" y="37"/>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528" name="Freeform 248">
              <a:extLst>
                <a:ext uri="{FF2B5EF4-FFF2-40B4-BE49-F238E27FC236}">
                  <a16:creationId xmlns:a16="http://schemas.microsoft.com/office/drawing/2014/main" id="{9A41D40B-F2E5-4B67-9221-C55D72AC5AAD}"/>
                </a:ext>
              </a:extLst>
            </p:cNvPr>
            <p:cNvSpPr>
              <a:spLocks noChangeAspect="1"/>
            </p:cNvSpPr>
            <p:nvPr/>
          </p:nvSpPr>
          <p:spPr bwMode="auto">
            <a:xfrm>
              <a:off x="4657" y="2359"/>
              <a:ext cx="475" cy="289"/>
            </a:xfrm>
            <a:custGeom>
              <a:avLst/>
              <a:gdLst/>
              <a:ahLst/>
              <a:cxnLst>
                <a:cxn ang="0">
                  <a:pos x="87" y="179"/>
                </a:cxn>
                <a:cxn ang="0">
                  <a:pos x="324" y="45"/>
                </a:cxn>
                <a:cxn ang="0">
                  <a:pos x="235" y="0"/>
                </a:cxn>
                <a:cxn ang="0">
                  <a:pos x="0" y="129"/>
                </a:cxn>
                <a:cxn ang="0">
                  <a:pos x="87" y="179"/>
                </a:cxn>
              </a:cxnLst>
              <a:rect l="0" t="0" r="r" b="b"/>
              <a:pathLst>
                <a:path w="325" h="180">
                  <a:moveTo>
                    <a:pt x="87" y="179"/>
                  </a:moveTo>
                  <a:lnTo>
                    <a:pt x="324" y="45"/>
                  </a:lnTo>
                  <a:lnTo>
                    <a:pt x="235" y="0"/>
                  </a:lnTo>
                  <a:lnTo>
                    <a:pt x="0" y="129"/>
                  </a:lnTo>
                  <a:lnTo>
                    <a:pt x="87" y="179"/>
                  </a:lnTo>
                </a:path>
              </a:pathLst>
            </a:custGeom>
            <a:solidFill>
              <a:srgbClr val="999999"/>
            </a:solidFill>
            <a:ln w="127000" cap="rnd" cmpd="sng">
              <a:noFill/>
              <a:prstDash val="solid"/>
              <a:round/>
              <a:headEnd type="none" w="med" len="med"/>
              <a:tailEnd type="none" w="med" len="med"/>
            </a:ln>
            <a:effectLst/>
          </p:spPr>
          <p:txBody>
            <a:bodyPr/>
            <a:lstStyle/>
            <a:p>
              <a:endParaRPr lang="en-US" sz="2400" dirty="0"/>
            </a:p>
          </p:txBody>
        </p:sp>
        <p:sp>
          <p:nvSpPr>
            <p:cNvPr id="529" name="Freeform 249">
              <a:extLst>
                <a:ext uri="{FF2B5EF4-FFF2-40B4-BE49-F238E27FC236}">
                  <a16:creationId xmlns:a16="http://schemas.microsoft.com/office/drawing/2014/main" id="{1F0D17A6-98FA-4AA5-BA5B-7C07C64BEF9B}"/>
                </a:ext>
              </a:extLst>
            </p:cNvPr>
            <p:cNvSpPr>
              <a:spLocks noChangeAspect="1"/>
            </p:cNvSpPr>
            <p:nvPr/>
          </p:nvSpPr>
          <p:spPr bwMode="auto">
            <a:xfrm>
              <a:off x="4654" y="2295"/>
              <a:ext cx="476" cy="299"/>
            </a:xfrm>
            <a:custGeom>
              <a:avLst/>
              <a:gdLst/>
              <a:ahLst/>
              <a:cxnLst>
                <a:cxn ang="0">
                  <a:pos x="89" y="185"/>
                </a:cxn>
                <a:cxn ang="0">
                  <a:pos x="325" y="50"/>
                </a:cxn>
                <a:cxn ang="0">
                  <a:pos x="237" y="0"/>
                </a:cxn>
                <a:cxn ang="0">
                  <a:pos x="0" y="135"/>
                </a:cxn>
                <a:cxn ang="0">
                  <a:pos x="89" y="185"/>
                </a:cxn>
              </a:cxnLst>
              <a:rect l="0" t="0" r="r" b="b"/>
              <a:pathLst>
                <a:path w="326" h="186">
                  <a:moveTo>
                    <a:pt x="89" y="185"/>
                  </a:moveTo>
                  <a:lnTo>
                    <a:pt x="325" y="50"/>
                  </a:lnTo>
                  <a:lnTo>
                    <a:pt x="237" y="0"/>
                  </a:lnTo>
                  <a:lnTo>
                    <a:pt x="0" y="135"/>
                  </a:lnTo>
                  <a:lnTo>
                    <a:pt x="89" y="185"/>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530" name="Freeform 250">
              <a:extLst>
                <a:ext uri="{FF2B5EF4-FFF2-40B4-BE49-F238E27FC236}">
                  <a16:creationId xmlns:a16="http://schemas.microsoft.com/office/drawing/2014/main" id="{A3F6C4BD-9585-4B18-AA4D-6A929F71B557}"/>
                </a:ext>
              </a:extLst>
            </p:cNvPr>
            <p:cNvSpPr>
              <a:spLocks noChangeAspect="1"/>
            </p:cNvSpPr>
            <p:nvPr/>
          </p:nvSpPr>
          <p:spPr bwMode="auto">
            <a:xfrm>
              <a:off x="4731" y="2461"/>
              <a:ext cx="101" cy="64"/>
            </a:xfrm>
            <a:custGeom>
              <a:avLst/>
              <a:gdLst/>
              <a:ahLst/>
              <a:cxnLst>
                <a:cxn ang="0">
                  <a:pos x="34" y="39"/>
                </a:cxn>
                <a:cxn ang="0">
                  <a:pos x="68" y="20"/>
                </a:cxn>
                <a:cxn ang="0">
                  <a:pos x="34" y="0"/>
                </a:cxn>
                <a:cxn ang="0">
                  <a:pos x="0" y="20"/>
                </a:cxn>
                <a:cxn ang="0">
                  <a:pos x="34" y="39"/>
                </a:cxn>
              </a:cxnLst>
              <a:rect l="0" t="0" r="r" b="b"/>
              <a:pathLst>
                <a:path w="69" h="40">
                  <a:moveTo>
                    <a:pt x="34" y="39"/>
                  </a:moveTo>
                  <a:lnTo>
                    <a:pt x="68" y="20"/>
                  </a:lnTo>
                  <a:lnTo>
                    <a:pt x="34" y="0"/>
                  </a:lnTo>
                  <a:lnTo>
                    <a:pt x="0" y="20"/>
                  </a:lnTo>
                  <a:lnTo>
                    <a:pt x="34" y="39"/>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531" name="Freeform 251">
              <a:extLst>
                <a:ext uri="{FF2B5EF4-FFF2-40B4-BE49-F238E27FC236}">
                  <a16:creationId xmlns:a16="http://schemas.microsoft.com/office/drawing/2014/main" id="{AB479E27-8373-40A1-9EF6-81551E15C68F}"/>
                </a:ext>
              </a:extLst>
            </p:cNvPr>
            <p:cNvSpPr>
              <a:spLocks noChangeAspect="1"/>
            </p:cNvSpPr>
            <p:nvPr/>
          </p:nvSpPr>
          <p:spPr bwMode="auto">
            <a:xfrm>
              <a:off x="2503" y="3309"/>
              <a:ext cx="477" cy="291"/>
            </a:xfrm>
            <a:custGeom>
              <a:avLst/>
              <a:gdLst/>
              <a:ahLst/>
              <a:cxnLst>
                <a:cxn ang="0">
                  <a:pos x="89" y="180"/>
                </a:cxn>
                <a:cxn ang="0">
                  <a:pos x="325" y="45"/>
                </a:cxn>
                <a:cxn ang="0">
                  <a:pos x="236" y="0"/>
                </a:cxn>
                <a:cxn ang="0">
                  <a:pos x="0" y="130"/>
                </a:cxn>
                <a:cxn ang="0">
                  <a:pos x="89" y="180"/>
                </a:cxn>
              </a:cxnLst>
              <a:rect l="0" t="0" r="r" b="b"/>
              <a:pathLst>
                <a:path w="326" h="181">
                  <a:moveTo>
                    <a:pt x="89" y="180"/>
                  </a:moveTo>
                  <a:lnTo>
                    <a:pt x="325" y="45"/>
                  </a:lnTo>
                  <a:lnTo>
                    <a:pt x="236" y="0"/>
                  </a:lnTo>
                  <a:lnTo>
                    <a:pt x="0" y="130"/>
                  </a:lnTo>
                  <a:lnTo>
                    <a:pt x="89" y="180"/>
                  </a:lnTo>
                </a:path>
              </a:pathLst>
            </a:custGeom>
            <a:solidFill>
              <a:srgbClr val="F89525"/>
            </a:solidFill>
            <a:ln w="127000" cap="rnd" cmpd="sng">
              <a:noFill/>
              <a:prstDash val="solid"/>
              <a:round/>
              <a:headEnd type="none" w="med" len="med"/>
              <a:tailEnd type="none" w="med" len="med"/>
            </a:ln>
            <a:effectLst/>
          </p:spPr>
          <p:txBody>
            <a:bodyPr/>
            <a:lstStyle/>
            <a:p>
              <a:endParaRPr lang="en-US" sz="2400" dirty="0"/>
            </a:p>
          </p:txBody>
        </p:sp>
        <p:sp>
          <p:nvSpPr>
            <p:cNvPr id="532" name="Freeform 252">
              <a:extLst>
                <a:ext uri="{FF2B5EF4-FFF2-40B4-BE49-F238E27FC236}">
                  <a16:creationId xmlns:a16="http://schemas.microsoft.com/office/drawing/2014/main" id="{25E5105F-E7D0-47BB-B6B0-5A02FBB07DF6}"/>
                </a:ext>
              </a:extLst>
            </p:cNvPr>
            <p:cNvSpPr>
              <a:spLocks noChangeAspect="1"/>
            </p:cNvSpPr>
            <p:nvPr/>
          </p:nvSpPr>
          <p:spPr bwMode="auto">
            <a:xfrm>
              <a:off x="2502" y="3245"/>
              <a:ext cx="477" cy="298"/>
            </a:xfrm>
            <a:custGeom>
              <a:avLst/>
              <a:gdLst/>
              <a:ahLst/>
              <a:cxnLst>
                <a:cxn ang="0">
                  <a:pos x="88" y="185"/>
                </a:cxn>
                <a:cxn ang="0">
                  <a:pos x="325" y="50"/>
                </a:cxn>
                <a:cxn ang="0">
                  <a:pos x="237" y="0"/>
                </a:cxn>
                <a:cxn ang="0">
                  <a:pos x="0" y="135"/>
                </a:cxn>
                <a:cxn ang="0">
                  <a:pos x="88" y="185"/>
                </a:cxn>
              </a:cxnLst>
              <a:rect l="0" t="0" r="r" b="b"/>
              <a:pathLst>
                <a:path w="326" h="186">
                  <a:moveTo>
                    <a:pt x="88" y="185"/>
                  </a:moveTo>
                  <a:lnTo>
                    <a:pt x="325" y="50"/>
                  </a:lnTo>
                  <a:lnTo>
                    <a:pt x="237" y="0"/>
                  </a:lnTo>
                  <a:lnTo>
                    <a:pt x="0" y="135"/>
                  </a:lnTo>
                  <a:lnTo>
                    <a:pt x="88" y="185"/>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533" name="Freeform 253">
              <a:extLst>
                <a:ext uri="{FF2B5EF4-FFF2-40B4-BE49-F238E27FC236}">
                  <a16:creationId xmlns:a16="http://schemas.microsoft.com/office/drawing/2014/main" id="{7111D6FB-CFD5-40D2-9BD9-34B3910D27A5}"/>
                </a:ext>
              </a:extLst>
            </p:cNvPr>
            <p:cNvSpPr>
              <a:spLocks noChangeAspect="1"/>
            </p:cNvSpPr>
            <p:nvPr/>
          </p:nvSpPr>
          <p:spPr bwMode="auto">
            <a:xfrm>
              <a:off x="2748" y="3304"/>
              <a:ext cx="103" cy="63"/>
            </a:xfrm>
            <a:custGeom>
              <a:avLst/>
              <a:gdLst/>
              <a:ahLst/>
              <a:cxnLst>
                <a:cxn ang="0">
                  <a:pos x="35" y="38"/>
                </a:cxn>
                <a:cxn ang="0">
                  <a:pos x="70" y="19"/>
                </a:cxn>
                <a:cxn ang="0">
                  <a:pos x="35" y="0"/>
                </a:cxn>
                <a:cxn ang="0">
                  <a:pos x="0" y="19"/>
                </a:cxn>
                <a:cxn ang="0">
                  <a:pos x="35" y="38"/>
                </a:cxn>
              </a:cxnLst>
              <a:rect l="0" t="0" r="r" b="b"/>
              <a:pathLst>
                <a:path w="71" h="39">
                  <a:moveTo>
                    <a:pt x="35" y="38"/>
                  </a:moveTo>
                  <a:lnTo>
                    <a:pt x="70" y="19"/>
                  </a:lnTo>
                  <a:lnTo>
                    <a:pt x="35" y="0"/>
                  </a:lnTo>
                  <a:lnTo>
                    <a:pt x="0" y="19"/>
                  </a:lnTo>
                  <a:lnTo>
                    <a:pt x="35"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534" name="Freeform 254">
              <a:extLst>
                <a:ext uri="{FF2B5EF4-FFF2-40B4-BE49-F238E27FC236}">
                  <a16:creationId xmlns:a16="http://schemas.microsoft.com/office/drawing/2014/main" id="{EE8A213E-75EE-402E-B9D7-28E2912F59DE}"/>
                </a:ext>
              </a:extLst>
            </p:cNvPr>
            <p:cNvSpPr>
              <a:spLocks noChangeAspect="1"/>
            </p:cNvSpPr>
            <p:nvPr/>
          </p:nvSpPr>
          <p:spPr bwMode="auto">
            <a:xfrm>
              <a:off x="2891" y="3278"/>
              <a:ext cx="39" cy="42"/>
            </a:xfrm>
            <a:custGeom>
              <a:avLst/>
              <a:gdLst/>
              <a:ahLst/>
              <a:cxnLst>
                <a:cxn ang="0">
                  <a:pos x="12" y="25"/>
                </a:cxn>
                <a:cxn ang="0">
                  <a:pos x="18" y="24"/>
                </a:cxn>
                <a:cxn ang="0">
                  <a:pos x="22" y="22"/>
                </a:cxn>
                <a:cxn ang="0">
                  <a:pos x="25" y="18"/>
                </a:cxn>
                <a:cxn ang="0">
                  <a:pos x="26" y="13"/>
                </a:cxn>
                <a:cxn ang="0">
                  <a:pos x="25" y="8"/>
                </a:cxn>
                <a:cxn ang="0">
                  <a:pos x="22" y="4"/>
                </a:cxn>
                <a:cxn ang="0">
                  <a:pos x="18" y="1"/>
                </a:cxn>
                <a:cxn ang="0">
                  <a:pos x="12" y="0"/>
                </a:cxn>
                <a:cxn ang="0">
                  <a:pos x="7" y="1"/>
                </a:cxn>
                <a:cxn ang="0">
                  <a:pos x="3" y="4"/>
                </a:cxn>
                <a:cxn ang="0">
                  <a:pos x="0" y="8"/>
                </a:cxn>
                <a:cxn ang="0">
                  <a:pos x="0" y="13"/>
                </a:cxn>
                <a:cxn ang="0">
                  <a:pos x="0" y="18"/>
                </a:cxn>
                <a:cxn ang="0">
                  <a:pos x="3" y="22"/>
                </a:cxn>
                <a:cxn ang="0">
                  <a:pos x="7" y="24"/>
                </a:cxn>
                <a:cxn ang="0">
                  <a:pos x="12" y="25"/>
                </a:cxn>
              </a:cxnLst>
              <a:rect l="0" t="0" r="r" b="b"/>
              <a:pathLst>
                <a:path w="27" h="26">
                  <a:moveTo>
                    <a:pt x="12" y="25"/>
                  </a:moveTo>
                  <a:lnTo>
                    <a:pt x="18" y="24"/>
                  </a:lnTo>
                  <a:lnTo>
                    <a:pt x="22" y="22"/>
                  </a:lnTo>
                  <a:lnTo>
                    <a:pt x="25" y="18"/>
                  </a:lnTo>
                  <a:lnTo>
                    <a:pt x="26" y="13"/>
                  </a:lnTo>
                  <a:lnTo>
                    <a:pt x="25" y="8"/>
                  </a:lnTo>
                  <a:lnTo>
                    <a:pt x="22" y="4"/>
                  </a:lnTo>
                  <a:lnTo>
                    <a:pt x="18" y="1"/>
                  </a:lnTo>
                  <a:lnTo>
                    <a:pt x="12" y="0"/>
                  </a:lnTo>
                  <a:lnTo>
                    <a:pt x="7" y="1"/>
                  </a:lnTo>
                  <a:lnTo>
                    <a:pt x="3" y="4"/>
                  </a:lnTo>
                  <a:lnTo>
                    <a:pt x="0" y="8"/>
                  </a:lnTo>
                  <a:lnTo>
                    <a:pt x="0" y="13"/>
                  </a:lnTo>
                  <a:lnTo>
                    <a:pt x="0" y="18"/>
                  </a:lnTo>
                  <a:lnTo>
                    <a:pt x="3" y="22"/>
                  </a:lnTo>
                  <a:lnTo>
                    <a:pt x="7" y="24"/>
                  </a:lnTo>
                  <a:lnTo>
                    <a:pt x="12" y="25"/>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35" name="Freeform 255">
              <a:extLst>
                <a:ext uri="{FF2B5EF4-FFF2-40B4-BE49-F238E27FC236}">
                  <a16:creationId xmlns:a16="http://schemas.microsoft.com/office/drawing/2014/main" id="{43D18E3D-C123-495D-825D-94305D921257}"/>
                </a:ext>
              </a:extLst>
            </p:cNvPr>
            <p:cNvSpPr>
              <a:spLocks noChangeAspect="1"/>
            </p:cNvSpPr>
            <p:nvPr/>
          </p:nvSpPr>
          <p:spPr bwMode="auto">
            <a:xfrm>
              <a:off x="2878" y="3322"/>
              <a:ext cx="64" cy="72"/>
            </a:xfrm>
            <a:custGeom>
              <a:avLst/>
              <a:gdLst/>
              <a:ahLst/>
              <a:cxnLst>
                <a:cxn ang="0">
                  <a:pos x="22" y="44"/>
                </a:cxn>
                <a:cxn ang="0">
                  <a:pos x="30" y="42"/>
                </a:cxn>
                <a:cxn ang="0">
                  <a:pos x="37" y="37"/>
                </a:cxn>
                <a:cxn ang="0">
                  <a:pos x="41" y="31"/>
                </a:cxn>
                <a:cxn ang="0">
                  <a:pos x="43" y="22"/>
                </a:cxn>
                <a:cxn ang="0">
                  <a:pos x="41" y="13"/>
                </a:cxn>
                <a:cxn ang="0">
                  <a:pos x="37" y="7"/>
                </a:cxn>
                <a:cxn ang="0">
                  <a:pos x="30" y="2"/>
                </a:cxn>
                <a:cxn ang="0">
                  <a:pos x="22" y="0"/>
                </a:cxn>
                <a:cxn ang="0">
                  <a:pos x="13" y="2"/>
                </a:cxn>
                <a:cxn ang="0">
                  <a:pos x="6" y="7"/>
                </a:cxn>
                <a:cxn ang="0">
                  <a:pos x="2" y="13"/>
                </a:cxn>
                <a:cxn ang="0">
                  <a:pos x="0" y="22"/>
                </a:cxn>
                <a:cxn ang="0">
                  <a:pos x="2" y="31"/>
                </a:cxn>
                <a:cxn ang="0">
                  <a:pos x="6" y="37"/>
                </a:cxn>
                <a:cxn ang="0">
                  <a:pos x="13" y="42"/>
                </a:cxn>
                <a:cxn ang="0">
                  <a:pos x="22" y="44"/>
                </a:cxn>
              </a:cxnLst>
              <a:rect l="0" t="0" r="r" b="b"/>
              <a:pathLst>
                <a:path w="44" h="45">
                  <a:moveTo>
                    <a:pt x="22" y="44"/>
                  </a:moveTo>
                  <a:lnTo>
                    <a:pt x="30" y="42"/>
                  </a:lnTo>
                  <a:lnTo>
                    <a:pt x="37" y="37"/>
                  </a:lnTo>
                  <a:lnTo>
                    <a:pt x="41" y="31"/>
                  </a:lnTo>
                  <a:lnTo>
                    <a:pt x="43" y="22"/>
                  </a:lnTo>
                  <a:lnTo>
                    <a:pt x="41" y="13"/>
                  </a:lnTo>
                  <a:lnTo>
                    <a:pt x="37" y="7"/>
                  </a:lnTo>
                  <a:lnTo>
                    <a:pt x="30" y="2"/>
                  </a:lnTo>
                  <a:lnTo>
                    <a:pt x="22" y="0"/>
                  </a:lnTo>
                  <a:lnTo>
                    <a:pt x="13" y="2"/>
                  </a:lnTo>
                  <a:lnTo>
                    <a:pt x="6" y="7"/>
                  </a:lnTo>
                  <a:lnTo>
                    <a:pt x="2" y="13"/>
                  </a:lnTo>
                  <a:lnTo>
                    <a:pt x="0" y="22"/>
                  </a:lnTo>
                  <a:lnTo>
                    <a:pt x="2" y="31"/>
                  </a:lnTo>
                  <a:lnTo>
                    <a:pt x="6" y="37"/>
                  </a:lnTo>
                  <a:lnTo>
                    <a:pt x="13" y="42"/>
                  </a:lnTo>
                  <a:lnTo>
                    <a:pt x="22" y="44"/>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36" name="Freeform 256">
              <a:extLst>
                <a:ext uri="{FF2B5EF4-FFF2-40B4-BE49-F238E27FC236}">
                  <a16:creationId xmlns:a16="http://schemas.microsoft.com/office/drawing/2014/main" id="{F3CD179C-1DE4-4ECE-ADB9-32F0ADEF1E57}"/>
                </a:ext>
              </a:extLst>
            </p:cNvPr>
            <p:cNvSpPr>
              <a:spLocks noChangeAspect="1"/>
            </p:cNvSpPr>
            <p:nvPr/>
          </p:nvSpPr>
          <p:spPr bwMode="auto">
            <a:xfrm>
              <a:off x="2878" y="3362"/>
              <a:ext cx="64" cy="50"/>
            </a:xfrm>
            <a:custGeom>
              <a:avLst/>
              <a:gdLst/>
              <a:ahLst/>
              <a:cxnLst>
                <a:cxn ang="0">
                  <a:pos x="43" y="0"/>
                </a:cxn>
                <a:cxn ang="0">
                  <a:pos x="43" y="30"/>
                </a:cxn>
                <a:cxn ang="0">
                  <a:pos x="0" y="30"/>
                </a:cxn>
                <a:cxn ang="0">
                  <a:pos x="0" y="0"/>
                </a:cxn>
                <a:cxn ang="0">
                  <a:pos x="43" y="0"/>
                </a:cxn>
              </a:cxnLst>
              <a:rect l="0" t="0" r="r" b="b"/>
              <a:pathLst>
                <a:path w="44" h="31">
                  <a:moveTo>
                    <a:pt x="43" y="0"/>
                  </a:moveTo>
                  <a:lnTo>
                    <a:pt x="43" y="30"/>
                  </a:lnTo>
                  <a:lnTo>
                    <a:pt x="0" y="30"/>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37" name="Freeform 257">
              <a:extLst>
                <a:ext uri="{FF2B5EF4-FFF2-40B4-BE49-F238E27FC236}">
                  <a16:creationId xmlns:a16="http://schemas.microsoft.com/office/drawing/2014/main" id="{C74AAE8D-9E47-4238-A3E8-07BD4304790E}"/>
                </a:ext>
              </a:extLst>
            </p:cNvPr>
            <p:cNvSpPr>
              <a:spLocks noChangeAspect="1"/>
            </p:cNvSpPr>
            <p:nvPr/>
          </p:nvSpPr>
          <p:spPr bwMode="auto">
            <a:xfrm>
              <a:off x="2895" y="3402"/>
              <a:ext cx="32" cy="108"/>
            </a:xfrm>
            <a:custGeom>
              <a:avLst/>
              <a:gdLst/>
              <a:ahLst/>
              <a:cxnLst>
                <a:cxn ang="0">
                  <a:pos x="21" y="0"/>
                </a:cxn>
                <a:cxn ang="0">
                  <a:pos x="21" y="66"/>
                </a:cxn>
                <a:cxn ang="0">
                  <a:pos x="0" y="66"/>
                </a:cxn>
                <a:cxn ang="0">
                  <a:pos x="0" y="0"/>
                </a:cxn>
                <a:cxn ang="0">
                  <a:pos x="21" y="0"/>
                </a:cxn>
              </a:cxnLst>
              <a:rect l="0" t="0" r="r" b="b"/>
              <a:pathLst>
                <a:path w="22" h="67">
                  <a:moveTo>
                    <a:pt x="21" y="0"/>
                  </a:moveTo>
                  <a:lnTo>
                    <a:pt x="21" y="66"/>
                  </a:lnTo>
                  <a:lnTo>
                    <a:pt x="0" y="66"/>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38" name="Freeform 258">
              <a:extLst>
                <a:ext uri="{FF2B5EF4-FFF2-40B4-BE49-F238E27FC236}">
                  <a16:creationId xmlns:a16="http://schemas.microsoft.com/office/drawing/2014/main" id="{9877E1F1-C87F-4E2A-933F-9B443FB6179D}"/>
                </a:ext>
              </a:extLst>
            </p:cNvPr>
            <p:cNvSpPr>
              <a:spLocks noChangeAspect="1"/>
            </p:cNvSpPr>
            <p:nvPr/>
          </p:nvSpPr>
          <p:spPr bwMode="auto">
            <a:xfrm>
              <a:off x="3065" y="3490"/>
              <a:ext cx="20" cy="24"/>
            </a:xfrm>
            <a:custGeom>
              <a:avLst/>
              <a:gdLst/>
              <a:ahLst/>
              <a:cxnLst>
                <a:cxn ang="0">
                  <a:pos x="7" y="0"/>
                </a:cxn>
                <a:cxn ang="0">
                  <a:pos x="4" y="1"/>
                </a:cxn>
                <a:cxn ang="0">
                  <a:pos x="2" y="2"/>
                </a:cxn>
                <a:cxn ang="0">
                  <a:pos x="0" y="4"/>
                </a:cxn>
                <a:cxn ang="0">
                  <a:pos x="0" y="7"/>
                </a:cxn>
                <a:cxn ang="0">
                  <a:pos x="0" y="10"/>
                </a:cxn>
                <a:cxn ang="0">
                  <a:pos x="2" y="12"/>
                </a:cxn>
                <a:cxn ang="0">
                  <a:pos x="4" y="13"/>
                </a:cxn>
                <a:cxn ang="0">
                  <a:pos x="7" y="14"/>
                </a:cxn>
                <a:cxn ang="0">
                  <a:pos x="9" y="13"/>
                </a:cxn>
                <a:cxn ang="0">
                  <a:pos x="11" y="12"/>
                </a:cxn>
                <a:cxn ang="0">
                  <a:pos x="13" y="10"/>
                </a:cxn>
                <a:cxn ang="0">
                  <a:pos x="13" y="7"/>
                </a:cxn>
                <a:cxn ang="0">
                  <a:pos x="13" y="4"/>
                </a:cxn>
                <a:cxn ang="0">
                  <a:pos x="11" y="2"/>
                </a:cxn>
                <a:cxn ang="0">
                  <a:pos x="9" y="1"/>
                </a:cxn>
                <a:cxn ang="0">
                  <a:pos x="7" y="0"/>
                </a:cxn>
              </a:cxnLst>
              <a:rect l="0" t="0" r="r" b="b"/>
              <a:pathLst>
                <a:path w="14" h="15">
                  <a:moveTo>
                    <a:pt x="7" y="0"/>
                  </a:moveTo>
                  <a:lnTo>
                    <a:pt x="4" y="1"/>
                  </a:lnTo>
                  <a:lnTo>
                    <a:pt x="2" y="2"/>
                  </a:lnTo>
                  <a:lnTo>
                    <a:pt x="0" y="4"/>
                  </a:lnTo>
                  <a:lnTo>
                    <a:pt x="0" y="7"/>
                  </a:lnTo>
                  <a:lnTo>
                    <a:pt x="0" y="10"/>
                  </a:lnTo>
                  <a:lnTo>
                    <a:pt x="2" y="12"/>
                  </a:lnTo>
                  <a:lnTo>
                    <a:pt x="4" y="13"/>
                  </a:lnTo>
                  <a:lnTo>
                    <a:pt x="7" y="14"/>
                  </a:lnTo>
                  <a:lnTo>
                    <a:pt x="9" y="13"/>
                  </a:lnTo>
                  <a:lnTo>
                    <a:pt x="11" y="12"/>
                  </a:lnTo>
                  <a:lnTo>
                    <a:pt x="13" y="10"/>
                  </a:lnTo>
                  <a:lnTo>
                    <a:pt x="13" y="7"/>
                  </a:lnTo>
                  <a:lnTo>
                    <a:pt x="13" y="4"/>
                  </a:lnTo>
                  <a:lnTo>
                    <a:pt x="11" y="2"/>
                  </a:lnTo>
                  <a:lnTo>
                    <a:pt x="9"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39" name="Freeform 259">
              <a:extLst>
                <a:ext uri="{FF2B5EF4-FFF2-40B4-BE49-F238E27FC236}">
                  <a16:creationId xmlns:a16="http://schemas.microsoft.com/office/drawing/2014/main" id="{CD192CFB-2716-430B-8499-2C30BC04987D}"/>
                </a:ext>
              </a:extLst>
            </p:cNvPr>
            <p:cNvSpPr>
              <a:spLocks noChangeAspect="1"/>
            </p:cNvSpPr>
            <p:nvPr/>
          </p:nvSpPr>
          <p:spPr bwMode="auto">
            <a:xfrm>
              <a:off x="2998" y="3490"/>
              <a:ext cx="20" cy="24"/>
            </a:xfrm>
            <a:custGeom>
              <a:avLst/>
              <a:gdLst/>
              <a:ahLst/>
              <a:cxnLst>
                <a:cxn ang="0">
                  <a:pos x="7" y="0"/>
                </a:cxn>
                <a:cxn ang="0">
                  <a:pos x="4" y="1"/>
                </a:cxn>
                <a:cxn ang="0">
                  <a:pos x="2" y="2"/>
                </a:cxn>
                <a:cxn ang="0">
                  <a:pos x="0" y="4"/>
                </a:cxn>
                <a:cxn ang="0">
                  <a:pos x="0" y="7"/>
                </a:cxn>
                <a:cxn ang="0">
                  <a:pos x="0" y="10"/>
                </a:cxn>
                <a:cxn ang="0">
                  <a:pos x="2" y="12"/>
                </a:cxn>
                <a:cxn ang="0">
                  <a:pos x="4" y="13"/>
                </a:cxn>
                <a:cxn ang="0">
                  <a:pos x="7" y="14"/>
                </a:cxn>
                <a:cxn ang="0">
                  <a:pos x="9" y="13"/>
                </a:cxn>
                <a:cxn ang="0">
                  <a:pos x="11" y="12"/>
                </a:cxn>
                <a:cxn ang="0">
                  <a:pos x="12" y="10"/>
                </a:cxn>
                <a:cxn ang="0">
                  <a:pos x="13" y="7"/>
                </a:cxn>
                <a:cxn ang="0">
                  <a:pos x="12" y="4"/>
                </a:cxn>
                <a:cxn ang="0">
                  <a:pos x="11" y="2"/>
                </a:cxn>
                <a:cxn ang="0">
                  <a:pos x="9" y="1"/>
                </a:cxn>
                <a:cxn ang="0">
                  <a:pos x="7" y="0"/>
                </a:cxn>
              </a:cxnLst>
              <a:rect l="0" t="0" r="r" b="b"/>
              <a:pathLst>
                <a:path w="14" h="15">
                  <a:moveTo>
                    <a:pt x="7" y="0"/>
                  </a:moveTo>
                  <a:lnTo>
                    <a:pt x="4" y="1"/>
                  </a:lnTo>
                  <a:lnTo>
                    <a:pt x="2" y="2"/>
                  </a:lnTo>
                  <a:lnTo>
                    <a:pt x="0" y="4"/>
                  </a:lnTo>
                  <a:lnTo>
                    <a:pt x="0" y="7"/>
                  </a:lnTo>
                  <a:lnTo>
                    <a:pt x="0" y="10"/>
                  </a:lnTo>
                  <a:lnTo>
                    <a:pt x="2" y="12"/>
                  </a:lnTo>
                  <a:lnTo>
                    <a:pt x="4" y="13"/>
                  </a:lnTo>
                  <a:lnTo>
                    <a:pt x="7" y="14"/>
                  </a:lnTo>
                  <a:lnTo>
                    <a:pt x="9" y="13"/>
                  </a:lnTo>
                  <a:lnTo>
                    <a:pt x="11" y="12"/>
                  </a:lnTo>
                  <a:lnTo>
                    <a:pt x="12" y="10"/>
                  </a:lnTo>
                  <a:lnTo>
                    <a:pt x="13" y="7"/>
                  </a:lnTo>
                  <a:lnTo>
                    <a:pt x="12" y="4"/>
                  </a:lnTo>
                  <a:lnTo>
                    <a:pt x="11" y="2"/>
                  </a:lnTo>
                  <a:lnTo>
                    <a:pt x="9" y="1"/>
                  </a:lnTo>
                  <a:lnTo>
                    <a:pt x="7"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0" name="Freeform 260">
              <a:extLst>
                <a:ext uri="{FF2B5EF4-FFF2-40B4-BE49-F238E27FC236}">
                  <a16:creationId xmlns:a16="http://schemas.microsoft.com/office/drawing/2014/main" id="{28D27A82-F3A3-4027-91E1-5915FD7A1E8E}"/>
                </a:ext>
              </a:extLst>
            </p:cNvPr>
            <p:cNvSpPr>
              <a:spLocks noChangeAspect="1"/>
            </p:cNvSpPr>
            <p:nvPr/>
          </p:nvSpPr>
          <p:spPr bwMode="auto">
            <a:xfrm>
              <a:off x="2955" y="3388"/>
              <a:ext cx="164" cy="99"/>
            </a:xfrm>
            <a:custGeom>
              <a:avLst/>
              <a:gdLst/>
              <a:ahLst/>
              <a:cxnLst>
                <a:cxn ang="0">
                  <a:pos x="1" y="1"/>
                </a:cxn>
                <a:cxn ang="0">
                  <a:pos x="4" y="0"/>
                </a:cxn>
                <a:cxn ang="0">
                  <a:pos x="8" y="1"/>
                </a:cxn>
                <a:cxn ang="0">
                  <a:pos x="19" y="13"/>
                </a:cxn>
                <a:cxn ang="0">
                  <a:pos x="111" y="13"/>
                </a:cxn>
                <a:cxn ang="0">
                  <a:pos x="84" y="61"/>
                </a:cxn>
                <a:cxn ang="0">
                  <a:pos x="31" y="61"/>
                </a:cxn>
                <a:cxn ang="0">
                  <a:pos x="15" y="21"/>
                </a:cxn>
                <a:cxn ang="0">
                  <a:pos x="1" y="8"/>
                </a:cxn>
                <a:cxn ang="0">
                  <a:pos x="0" y="5"/>
                </a:cxn>
                <a:cxn ang="0">
                  <a:pos x="1" y="1"/>
                </a:cxn>
              </a:cxnLst>
              <a:rect l="0" t="0" r="r" b="b"/>
              <a:pathLst>
                <a:path w="112" h="62">
                  <a:moveTo>
                    <a:pt x="1" y="1"/>
                  </a:moveTo>
                  <a:lnTo>
                    <a:pt x="4" y="0"/>
                  </a:lnTo>
                  <a:lnTo>
                    <a:pt x="8" y="1"/>
                  </a:lnTo>
                  <a:lnTo>
                    <a:pt x="19" y="13"/>
                  </a:lnTo>
                  <a:lnTo>
                    <a:pt x="111" y="13"/>
                  </a:lnTo>
                  <a:lnTo>
                    <a:pt x="84" y="61"/>
                  </a:lnTo>
                  <a:lnTo>
                    <a:pt x="31" y="61"/>
                  </a:lnTo>
                  <a:lnTo>
                    <a:pt x="15" y="21"/>
                  </a:lnTo>
                  <a:lnTo>
                    <a:pt x="1" y="8"/>
                  </a:lnTo>
                  <a:lnTo>
                    <a:pt x="0" y="5"/>
                  </a:lnTo>
                  <a:lnTo>
                    <a:pt x="1" y="1"/>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1" name="Freeform 261">
              <a:extLst>
                <a:ext uri="{FF2B5EF4-FFF2-40B4-BE49-F238E27FC236}">
                  <a16:creationId xmlns:a16="http://schemas.microsoft.com/office/drawing/2014/main" id="{B419C7C1-09D4-4418-AA9F-195836F3A51F}"/>
                </a:ext>
              </a:extLst>
            </p:cNvPr>
            <p:cNvSpPr>
              <a:spLocks noChangeAspect="1"/>
            </p:cNvSpPr>
            <p:nvPr/>
          </p:nvSpPr>
          <p:spPr bwMode="auto">
            <a:xfrm>
              <a:off x="2806" y="3513"/>
              <a:ext cx="477" cy="286"/>
            </a:xfrm>
            <a:custGeom>
              <a:avLst/>
              <a:gdLst/>
              <a:ahLst/>
              <a:cxnLst>
                <a:cxn ang="0">
                  <a:pos x="89" y="177"/>
                </a:cxn>
                <a:cxn ang="0">
                  <a:pos x="325" y="44"/>
                </a:cxn>
                <a:cxn ang="0">
                  <a:pos x="235" y="0"/>
                </a:cxn>
                <a:cxn ang="0">
                  <a:pos x="0" y="128"/>
                </a:cxn>
                <a:cxn ang="0">
                  <a:pos x="89" y="177"/>
                </a:cxn>
              </a:cxnLst>
              <a:rect l="0" t="0" r="r" b="b"/>
              <a:pathLst>
                <a:path w="326" h="178">
                  <a:moveTo>
                    <a:pt x="89" y="177"/>
                  </a:moveTo>
                  <a:lnTo>
                    <a:pt x="325" y="44"/>
                  </a:lnTo>
                  <a:lnTo>
                    <a:pt x="235" y="0"/>
                  </a:lnTo>
                  <a:lnTo>
                    <a:pt x="0" y="128"/>
                  </a:lnTo>
                  <a:lnTo>
                    <a:pt x="89" y="177"/>
                  </a:lnTo>
                </a:path>
              </a:pathLst>
            </a:custGeom>
            <a:solidFill>
              <a:srgbClr val="F89525"/>
            </a:solidFill>
            <a:ln w="127000" cap="rnd" cmpd="sng">
              <a:noFill/>
              <a:prstDash val="solid"/>
              <a:round/>
              <a:headEnd type="none" w="med" len="med"/>
              <a:tailEnd type="none" w="med" len="med"/>
            </a:ln>
            <a:effectLst/>
          </p:spPr>
          <p:txBody>
            <a:bodyPr/>
            <a:lstStyle/>
            <a:p>
              <a:endParaRPr lang="en-US" sz="2400" dirty="0"/>
            </a:p>
          </p:txBody>
        </p:sp>
        <p:sp>
          <p:nvSpPr>
            <p:cNvPr id="542" name="Freeform 262">
              <a:extLst>
                <a:ext uri="{FF2B5EF4-FFF2-40B4-BE49-F238E27FC236}">
                  <a16:creationId xmlns:a16="http://schemas.microsoft.com/office/drawing/2014/main" id="{8CD669BF-B3C9-40C3-A4C6-32FF2D042CF0}"/>
                </a:ext>
              </a:extLst>
            </p:cNvPr>
            <p:cNvSpPr>
              <a:spLocks noChangeAspect="1"/>
            </p:cNvSpPr>
            <p:nvPr/>
          </p:nvSpPr>
          <p:spPr bwMode="auto">
            <a:xfrm>
              <a:off x="2805" y="3449"/>
              <a:ext cx="476" cy="297"/>
            </a:xfrm>
            <a:custGeom>
              <a:avLst/>
              <a:gdLst/>
              <a:ahLst/>
              <a:cxnLst>
                <a:cxn ang="0">
                  <a:pos x="88" y="184"/>
                </a:cxn>
                <a:cxn ang="0">
                  <a:pos x="325" y="49"/>
                </a:cxn>
                <a:cxn ang="0">
                  <a:pos x="237" y="0"/>
                </a:cxn>
                <a:cxn ang="0">
                  <a:pos x="0" y="134"/>
                </a:cxn>
                <a:cxn ang="0">
                  <a:pos x="88" y="184"/>
                </a:cxn>
              </a:cxnLst>
              <a:rect l="0" t="0" r="r" b="b"/>
              <a:pathLst>
                <a:path w="326" h="185">
                  <a:moveTo>
                    <a:pt x="88" y="184"/>
                  </a:moveTo>
                  <a:lnTo>
                    <a:pt x="325" y="49"/>
                  </a:lnTo>
                  <a:lnTo>
                    <a:pt x="237" y="0"/>
                  </a:lnTo>
                  <a:lnTo>
                    <a:pt x="0" y="134"/>
                  </a:lnTo>
                  <a:lnTo>
                    <a:pt x="88" y="184"/>
                  </a:lnTo>
                </a:path>
              </a:pathLst>
            </a:custGeom>
            <a:solidFill>
              <a:srgbClr val="00AE00"/>
            </a:solidFill>
            <a:ln w="127000" cap="rnd" cmpd="sng">
              <a:noFill/>
              <a:prstDash val="solid"/>
              <a:round/>
              <a:headEnd type="none" w="med" len="med"/>
              <a:tailEnd type="none" w="med" len="med"/>
            </a:ln>
            <a:effectLst/>
          </p:spPr>
          <p:txBody>
            <a:bodyPr/>
            <a:lstStyle/>
            <a:p>
              <a:endParaRPr lang="en-US" sz="2400" dirty="0"/>
            </a:p>
          </p:txBody>
        </p:sp>
        <p:sp>
          <p:nvSpPr>
            <p:cNvPr id="543" name="Freeform 263">
              <a:extLst>
                <a:ext uri="{FF2B5EF4-FFF2-40B4-BE49-F238E27FC236}">
                  <a16:creationId xmlns:a16="http://schemas.microsoft.com/office/drawing/2014/main" id="{8589DAFA-8948-4951-B1ED-D319234FBE25}"/>
                </a:ext>
              </a:extLst>
            </p:cNvPr>
            <p:cNvSpPr>
              <a:spLocks noChangeAspect="1"/>
            </p:cNvSpPr>
            <p:nvPr/>
          </p:nvSpPr>
          <p:spPr bwMode="auto">
            <a:xfrm>
              <a:off x="3050" y="3506"/>
              <a:ext cx="102" cy="63"/>
            </a:xfrm>
            <a:custGeom>
              <a:avLst/>
              <a:gdLst/>
              <a:ahLst/>
              <a:cxnLst>
                <a:cxn ang="0">
                  <a:pos x="35" y="38"/>
                </a:cxn>
                <a:cxn ang="0">
                  <a:pos x="69" y="19"/>
                </a:cxn>
                <a:cxn ang="0">
                  <a:pos x="35" y="0"/>
                </a:cxn>
                <a:cxn ang="0">
                  <a:pos x="0" y="19"/>
                </a:cxn>
                <a:cxn ang="0">
                  <a:pos x="35" y="38"/>
                </a:cxn>
              </a:cxnLst>
              <a:rect l="0" t="0" r="r" b="b"/>
              <a:pathLst>
                <a:path w="70" h="39">
                  <a:moveTo>
                    <a:pt x="35" y="38"/>
                  </a:moveTo>
                  <a:lnTo>
                    <a:pt x="69" y="19"/>
                  </a:lnTo>
                  <a:lnTo>
                    <a:pt x="35" y="0"/>
                  </a:lnTo>
                  <a:lnTo>
                    <a:pt x="0" y="19"/>
                  </a:lnTo>
                  <a:lnTo>
                    <a:pt x="35" y="38"/>
                  </a:lnTo>
                </a:path>
              </a:pathLst>
            </a:custGeom>
            <a:solidFill>
              <a:srgbClr val="FF0000"/>
            </a:solidFill>
            <a:ln w="127000" cap="rnd" cmpd="sng">
              <a:noFill/>
              <a:prstDash val="solid"/>
              <a:round/>
              <a:headEnd type="none" w="med" len="med"/>
              <a:tailEnd type="none" w="med" len="med"/>
            </a:ln>
            <a:effectLst/>
          </p:spPr>
          <p:txBody>
            <a:bodyPr/>
            <a:lstStyle/>
            <a:p>
              <a:endParaRPr lang="en-US" sz="2400" dirty="0"/>
            </a:p>
          </p:txBody>
        </p:sp>
        <p:sp>
          <p:nvSpPr>
            <p:cNvPr id="544" name="Freeform 264">
              <a:extLst>
                <a:ext uri="{FF2B5EF4-FFF2-40B4-BE49-F238E27FC236}">
                  <a16:creationId xmlns:a16="http://schemas.microsoft.com/office/drawing/2014/main" id="{053938BB-84E0-4A63-BC85-3DA8CC29161B}"/>
                </a:ext>
              </a:extLst>
            </p:cNvPr>
            <p:cNvSpPr>
              <a:spLocks noChangeAspect="1"/>
            </p:cNvSpPr>
            <p:nvPr/>
          </p:nvSpPr>
          <p:spPr bwMode="auto">
            <a:xfrm>
              <a:off x="3031" y="3572"/>
              <a:ext cx="41" cy="44"/>
            </a:xfrm>
            <a:custGeom>
              <a:avLst/>
              <a:gdLst/>
              <a:ahLst/>
              <a:cxnLst>
                <a:cxn ang="0">
                  <a:pos x="14" y="26"/>
                </a:cxn>
                <a:cxn ang="0">
                  <a:pos x="19" y="25"/>
                </a:cxn>
                <a:cxn ang="0">
                  <a:pos x="23" y="22"/>
                </a:cxn>
                <a:cxn ang="0">
                  <a:pos x="26" y="18"/>
                </a:cxn>
                <a:cxn ang="0">
                  <a:pos x="27" y="12"/>
                </a:cxn>
                <a:cxn ang="0">
                  <a:pos x="26" y="8"/>
                </a:cxn>
                <a:cxn ang="0">
                  <a:pos x="23" y="3"/>
                </a:cxn>
                <a:cxn ang="0">
                  <a:pos x="19" y="1"/>
                </a:cxn>
                <a:cxn ang="0">
                  <a:pos x="14" y="0"/>
                </a:cxn>
                <a:cxn ang="0">
                  <a:pos x="8" y="1"/>
                </a:cxn>
                <a:cxn ang="0">
                  <a:pos x="5" y="3"/>
                </a:cxn>
                <a:cxn ang="0">
                  <a:pos x="2" y="8"/>
                </a:cxn>
                <a:cxn ang="0">
                  <a:pos x="0" y="12"/>
                </a:cxn>
                <a:cxn ang="0">
                  <a:pos x="2" y="18"/>
                </a:cxn>
                <a:cxn ang="0">
                  <a:pos x="5" y="22"/>
                </a:cxn>
                <a:cxn ang="0">
                  <a:pos x="8" y="25"/>
                </a:cxn>
                <a:cxn ang="0">
                  <a:pos x="14" y="26"/>
                </a:cxn>
              </a:cxnLst>
              <a:rect l="0" t="0" r="r" b="b"/>
              <a:pathLst>
                <a:path w="28" h="27">
                  <a:moveTo>
                    <a:pt x="14" y="26"/>
                  </a:moveTo>
                  <a:lnTo>
                    <a:pt x="19" y="25"/>
                  </a:lnTo>
                  <a:lnTo>
                    <a:pt x="23" y="22"/>
                  </a:lnTo>
                  <a:lnTo>
                    <a:pt x="26" y="18"/>
                  </a:lnTo>
                  <a:lnTo>
                    <a:pt x="27" y="12"/>
                  </a:lnTo>
                  <a:lnTo>
                    <a:pt x="26" y="8"/>
                  </a:lnTo>
                  <a:lnTo>
                    <a:pt x="23" y="3"/>
                  </a:lnTo>
                  <a:lnTo>
                    <a:pt x="19" y="1"/>
                  </a:lnTo>
                  <a:lnTo>
                    <a:pt x="14" y="0"/>
                  </a:lnTo>
                  <a:lnTo>
                    <a:pt x="8" y="1"/>
                  </a:lnTo>
                  <a:lnTo>
                    <a:pt x="5" y="3"/>
                  </a:lnTo>
                  <a:lnTo>
                    <a:pt x="2" y="8"/>
                  </a:lnTo>
                  <a:lnTo>
                    <a:pt x="0" y="12"/>
                  </a:lnTo>
                  <a:lnTo>
                    <a:pt x="2" y="18"/>
                  </a:lnTo>
                  <a:lnTo>
                    <a:pt x="5" y="22"/>
                  </a:lnTo>
                  <a:lnTo>
                    <a:pt x="8" y="25"/>
                  </a:lnTo>
                  <a:lnTo>
                    <a:pt x="14" y="26"/>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5" name="Freeform 265">
              <a:extLst>
                <a:ext uri="{FF2B5EF4-FFF2-40B4-BE49-F238E27FC236}">
                  <a16:creationId xmlns:a16="http://schemas.microsoft.com/office/drawing/2014/main" id="{8A1896A3-BEEA-4F54-AEEE-6C165756CDED}"/>
                </a:ext>
              </a:extLst>
            </p:cNvPr>
            <p:cNvSpPr>
              <a:spLocks noChangeAspect="1"/>
            </p:cNvSpPr>
            <p:nvPr/>
          </p:nvSpPr>
          <p:spPr bwMode="auto">
            <a:xfrm>
              <a:off x="3021" y="3619"/>
              <a:ext cx="64" cy="71"/>
            </a:xfrm>
            <a:custGeom>
              <a:avLst/>
              <a:gdLst/>
              <a:ahLst/>
              <a:cxnLst>
                <a:cxn ang="0">
                  <a:pos x="22" y="43"/>
                </a:cxn>
                <a:cxn ang="0">
                  <a:pos x="30" y="41"/>
                </a:cxn>
                <a:cxn ang="0">
                  <a:pos x="37" y="37"/>
                </a:cxn>
                <a:cxn ang="0">
                  <a:pos x="41" y="30"/>
                </a:cxn>
                <a:cxn ang="0">
                  <a:pos x="43" y="22"/>
                </a:cxn>
                <a:cxn ang="0">
                  <a:pos x="41" y="13"/>
                </a:cxn>
                <a:cxn ang="0">
                  <a:pos x="37" y="6"/>
                </a:cxn>
                <a:cxn ang="0">
                  <a:pos x="30" y="2"/>
                </a:cxn>
                <a:cxn ang="0">
                  <a:pos x="22" y="0"/>
                </a:cxn>
                <a:cxn ang="0">
                  <a:pos x="13" y="2"/>
                </a:cxn>
                <a:cxn ang="0">
                  <a:pos x="6" y="6"/>
                </a:cxn>
                <a:cxn ang="0">
                  <a:pos x="2" y="13"/>
                </a:cxn>
                <a:cxn ang="0">
                  <a:pos x="0" y="22"/>
                </a:cxn>
                <a:cxn ang="0">
                  <a:pos x="2" y="30"/>
                </a:cxn>
                <a:cxn ang="0">
                  <a:pos x="6" y="37"/>
                </a:cxn>
                <a:cxn ang="0">
                  <a:pos x="13" y="41"/>
                </a:cxn>
                <a:cxn ang="0">
                  <a:pos x="22" y="43"/>
                </a:cxn>
              </a:cxnLst>
              <a:rect l="0" t="0" r="r" b="b"/>
              <a:pathLst>
                <a:path w="44" h="44">
                  <a:moveTo>
                    <a:pt x="22" y="43"/>
                  </a:moveTo>
                  <a:lnTo>
                    <a:pt x="30" y="41"/>
                  </a:lnTo>
                  <a:lnTo>
                    <a:pt x="37" y="37"/>
                  </a:lnTo>
                  <a:lnTo>
                    <a:pt x="41" y="30"/>
                  </a:lnTo>
                  <a:lnTo>
                    <a:pt x="43" y="22"/>
                  </a:lnTo>
                  <a:lnTo>
                    <a:pt x="41" y="13"/>
                  </a:lnTo>
                  <a:lnTo>
                    <a:pt x="37" y="6"/>
                  </a:lnTo>
                  <a:lnTo>
                    <a:pt x="30" y="2"/>
                  </a:lnTo>
                  <a:lnTo>
                    <a:pt x="22" y="0"/>
                  </a:lnTo>
                  <a:lnTo>
                    <a:pt x="13" y="2"/>
                  </a:lnTo>
                  <a:lnTo>
                    <a:pt x="6" y="6"/>
                  </a:lnTo>
                  <a:lnTo>
                    <a:pt x="2" y="13"/>
                  </a:lnTo>
                  <a:lnTo>
                    <a:pt x="0" y="22"/>
                  </a:lnTo>
                  <a:lnTo>
                    <a:pt x="2" y="30"/>
                  </a:lnTo>
                  <a:lnTo>
                    <a:pt x="6" y="37"/>
                  </a:lnTo>
                  <a:lnTo>
                    <a:pt x="13" y="41"/>
                  </a:lnTo>
                  <a:lnTo>
                    <a:pt x="22" y="43"/>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6" name="Freeform 266">
              <a:extLst>
                <a:ext uri="{FF2B5EF4-FFF2-40B4-BE49-F238E27FC236}">
                  <a16:creationId xmlns:a16="http://schemas.microsoft.com/office/drawing/2014/main" id="{4A7E2140-452A-42BB-AD70-2FD3B9D6322A}"/>
                </a:ext>
              </a:extLst>
            </p:cNvPr>
            <p:cNvSpPr>
              <a:spLocks noChangeAspect="1"/>
            </p:cNvSpPr>
            <p:nvPr/>
          </p:nvSpPr>
          <p:spPr bwMode="auto">
            <a:xfrm>
              <a:off x="3021" y="3654"/>
              <a:ext cx="64" cy="50"/>
            </a:xfrm>
            <a:custGeom>
              <a:avLst/>
              <a:gdLst/>
              <a:ahLst/>
              <a:cxnLst>
                <a:cxn ang="0">
                  <a:pos x="43" y="0"/>
                </a:cxn>
                <a:cxn ang="0">
                  <a:pos x="43" y="30"/>
                </a:cxn>
                <a:cxn ang="0">
                  <a:pos x="0" y="30"/>
                </a:cxn>
                <a:cxn ang="0">
                  <a:pos x="0" y="0"/>
                </a:cxn>
                <a:cxn ang="0">
                  <a:pos x="43" y="0"/>
                </a:cxn>
              </a:cxnLst>
              <a:rect l="0" t="0" r="r" b="b"/>
              <a:pathLst>
                <a:path w="44" h="31">
                  <a:moveTo>
                    <a:pt x="43" y="0"/>
                  </a:moveTo>
                  <a:lnTo>
                    <a:pt x="43" y="30"/>
                  </a:lnTo>
                  <a:lnTo>
                    <a:pt x="0" y="30"/>
                  </a:lnTo>
                  <a:lnTo>
                    <a:pt x="0" y="0"/>
                  </a:lnTo>
                  <a:lnTo>
                    <a:pt x="43"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7" name="Freeform 267">
              <a:extLst>
                <a:ext uri="{FF2B5EF4-FFF2-40B4-BE49-F238E27FC236}">
                  <a16:creationId xmlns:a16="http://schemas.microsoft.com/office/drawing/2014/main" id="{B0E4D398-D135-4EFB-8572-914F3B933871}"/>
                </a:ext>
              </a:extLst>
            </p:cNvPr>
            <p:cNvSpPr>
              <a:spLocks noChangeAspect="1"/>
            </p:cNvSpPr>
            <p:nvPr/>
          </p:nvSpPr>
          <p:spPr bwMode="auto">
            <a:xfrm>
              <a:off x="3037" y="3698"/>
              <a:ext cx="32" cy="104"/>
            </a:xfrm>
            <a:custGeom>
              <a:avLst/>
              <a:gdLst/>
              <a:ahLst/>
              <a:cxnLst>
                <a:cxn ang="0">
                  <a:pos x="21" y="0"/>
                </a:cxn>
                <a:cxn ang="0">
                  <a:pos x="21" y="64"/>
                </a:cxn>
                <a:cxn ang="0">
                  <a:pos x="0" y="64"/>
                </a:cxn>
                <a:cxn ang="0">
                  <a:pos x="0" y="0"/>
                </a:cxn>
                <a:cxn ang="0">
                  <a:pos x="21" y="0"/>
                </a:cxn>
              </a:cxnLst>
              <a:rect l="0" t="0" r="r" b="b"/>
              <a:pathLst>
                <a:path w="22" h="65">
                  <a:moveTo>
                    <a:pt x="21" y="0"/>
                  </a:moveTo>
                  <a:lnTo>
                    <a:pt x="21" y="64"/>
                  </a:lnTo>
                  <a:lnTo>
                    <a:pt x="0" y="64"/>
                  </a:lnTo>
                  <a:lnTo>
                    <a:pt x="0" y="0"/>
                  </a:lnTo>
                  <a:lnTo>
                    <a:pt x="21" y="0"/>
                  </a:lnTo>
                </a:path>
              </a:pathLst>
            </a:custGeom>
            <a:solidFill>
              <a:srgbClr val="666666"/>
            </a:solidFill>
            <a:ln w="127000" cap="rnd" cmpd="sng">
              <a:noFill/>
              <a:prstDash val="solid"/>
              <a:round/>
              <a:headEnd type="none" w="med" len="med"/>
              <a:tailEnd type="none" w="med" len="med"/>
            </a:ln>
            <a:effectLst/>
          </p:spPr>
          <p:txBody>
            <a:bodyPr/>
            <a:lstStyle/>
            <a:p>
              <a:endParaRPr lang="en-US" sz="2400" dirty="0"/>
            </a:p>
          </p:txBody>
        </p:sp>
        <p:sp>
          <p:nvSpPr>
            <p:cNvPr id="548" name="Freeform 268">
              <a:extLst>
                <a:ext uri="{FF2B5EF4-FFF2-40B4-BE49-F238E27FC236}">
                  <a16:creationId xmlns:a16="http://schemas.microsoft.com/office/drawing/2014/main" id="{EA33F6BB-EC0C-47A4-9CC0-095E2740222B}"/>
                </a:ext>
              </a:extLst>
            </p:cNvPr>
            <p:cNvSpPr>
              <a:spLocks noChangeAspect="1"/>
            </p:cNvSpPr>
            <p:nvPr/>
          </p:nvSpPr>
          <p:spPr bwMode="auto">
            <a:xfrm>
              <a:off x="3918" y="1685"/>
              <a:ext cx="285" cy="173"/>
            </a:xfrm>
            <a:custGeom>
              <a:avLst/>
              <a:gdLst/>
              <a:ahLst/>
              <a:cxnLst>
                <a:cxn ang="0">
                  <a:pos x="97" y="107"/>
                </a:cxn>
                <a:cxn ang="0">
                  <a:pos x="116" y="105"/>
                </a:cxn>
                <a:cxn ang="0">
                  <a:pos x="134" y="103"/>
                </a:cxn>
                <a:cxn ang="0">
                  <a:pos x="151" y="97"/>
                </a:cxn>
                <a:cxn ang="0">
                  <a:pos x="165" y="91"/>
                </a:cxn>
                <a:cxn ang="0">
                  <a:pos x="177" y="83"/>
                </a:cxn>
                <a:cxn ang="0">
                  <a:pos x="186" y="74"/>
                </a:cxn>
                <a:cxn ang="0">
                  <a:pos x="191" y="64"/>
                </a:cxn>
                <a:cxn ang="0">
                  <a:pos x="194" y="53"/>
                </a:cxn>
                <a:cxn ang="0">
                  <a:pos x="191" y="42"/>
                </a:cxn>
                <a:cxn ang="0">
                  <a:pos x="186" y="32"/>
                </a:cxn>
                <a:cxn ang="0">
                  <a:pos x="177" y="23"/>
                </a:cxn>
                <a:cxn ang="0">
                  <a:pos x="165" y="16"/>
                </a:cxn>
                <a:cxn ang="0">
                  <a:pos x="151" y="9"/>
                </a:cxn>
                <a:cxn ang="0">
                  <a:pos x="134" y="4"/>
                </a:cxn>
                <a:cxn ang="0">
                  <a:pos x="116" y="1"/>
                </a:cxn>
                <a:cxn ang="0">
                  <a:pos x="97" y="0"/>
                </a:cxn>
                <a:cxn ang="0">
                  <a:pos x="77" y="1"/>
                </a:cxn>
                <a:cxn ang="0">
                  <a:pos x="59" y="4"/>
                </a:cxn>
                <a:cxn ang="0">
                  <a:pos x="43" y="9"/>
                </a:cxn>
                <a:cxn ang="0">
                  <a:pos x="28" y="16"/>
                </a:cxn>
                <a:cxn ang="0">
                  <a:pos x="16" y="23"/>
                </a:cxn>
                <a:cxn ang="0">
                  <a:pos x="7" y="32"/>
                </a:cxn>
                <a:cxn ang="0">
                  <a:pos x="2" y="42"/>
                </a:cxn>
                <a:cxn ang="0">
                  <a:pos x="0" y="53"/>
                </a:cxn>
                <a:cxn ang="0">
                  <a:pos x="2" y="64"/>
                </a:cxn>
                <a:cxn ang="0">
                  <a:pos x="7" y="74"/>
                </a:cxn>
                <a:cxn ang="0">
                  <a:pos x="16" y="83"/>
                </a:cxn>
                <a:cxn ang="0">
                  <a:pos x="28" y="91"/>
                </a:cxn>
                <a:cxn ang="0">
                  <a:pos x="43" y="97"/>
                </a:cxn>
                <a:cxn ang="0">
                  <a:pos x="59" y="103"/>
                </a:cxn>
                <a:cxn ang="0">
                  <a:pos x="77" y="105"/>
                </a:cxn>
                <a:cxn ang="0">
                  <a:pos x="97" y="107"/>
                </a:cxn>
              </a:cxnLst>
              <a:rect l="0" t="0" r="r" b="b"/>
              <a:pathLst>
                <a:path w="195" h="108">
                  <a:moveTo>
                    <a:pt x="97" y="107"/>
                  </a:moveTo>
                  <a:lnTo>
                    <a:pt x="116" y="105"/>
                  </a:lnTo>
                  <a:lnTo>
                    <a:pt x="134" y="103"/>
                  </a:lnTo>
                  <a:lnTo>
                    <a:pt x="151" y="97"/>
                  </a:lnTo>
                  <a:lnTo>
                    <a:pt x="165" y="91"/>
                  </a:lnTo>
                  <a:lnTo>
                    <a:pt x="177" y="83"/>
                  </a:lnTo>
                  <a:lnTo>
                    <a:pt x="186" y="74"/>
                  </a:lnTo>
                  <a:lnTo>
                    <a:pt x="191" y="64"/>
                  </a:lnTo>
                  <a:lnTo>
                    <a:pt x="194" y="53"/>
                  </a:lnTo>
                  <a:lnTo>
                    <a:pt x="191" y="42"/>
                  </a:lnTo>
                  <a:lnTo>
                    <a:pt x="186" y="32"/>
                  </a:lnTo>
                  <a:lnTo>
                    <a:pt x="177" y="23"/>
                  </a:lnTo>
                  <a:lnTo>
                    <a:pt x="165" y="16"/>
                  </a:lnTo>
                  <a:lnTo>
                    <a:pt x="151" y="9"/>
                  </a:lnTo>
                  <a:lnTo>
                    <a:pt x="134" y="4"/>
                  </a:lnTo>
                  <a:lnTo>
                    <a:pt x="116" y="1"/>
                  </a:lnTo>
                  <a:lnTo>
                    <a:pt x="97" y="0"/>
                  </a:lnTo>
                  <a:lnTo>
                    <a:pt x="77" y="1"/>
                  </a:lnTo>
                  <a:lnTo>
                    <a:pt x="59" y="4"/>
                  </a:lnTo>
                  <a:lnTo>
                    <a:pt x="43" y="9"/>
                  </a:lnTo>
                  <a:lnTo>
                    <a:pt x="28" y="16"/>
                  </a:lnTo>
                  <a:lnTo>
                    <a:pt x="16" y="23"/>
                  </a:lnTo>
                  <a:lnTo>
                    <a:pt x="7" y="32"/>
                  </a:lnTo>
                  <a:lnTo>
                    <a:pt x="2" y="42"/>
                  </a:lnTo>
                  <a:lnTo>
                    <a:pt x="0" y="53"/>
                  </a:lnTo>
                  <a:lnTo>
                    <a:pt x="2" y="64"/>
                  </a:lnTo>
                  <a:lnTo>
                    <a:pt x="7" y="74"/>
                  </a:lnTo>
                  <a:lnTo>
                    <a:pt x="16" y="83"/>
                  </a:lnTo>
                  <a:lnTo>
                    <a:pt x="28" y="91"/>
                  </a:lnTo>
                  <a:lnTo>
                    <a:pt x="43" y="97"/>
                  </a:lnTo>
                  <a:lnTo>
                    <a:pt x="59" y="103"/>
                  </a:lnTo>
                  <a:lnTo>
                    <a:pt x="77" y="105"/>
                  </a:lnTo>
                  <a:lnTo>
                    <a:pt x="97" y="107"/>
                  </a:lnTo>
                </a:path>
              </a:pathLst>
            </a:custGeom>
            <a:solidFill>
              <a:srgbClr val="EFCC00"/>
            </a:solidFill>
            <a:ln w="127000" cap="rnd" cmpd="sng">
              <a:noFill/>
              <a:prstDash val="solid"/>
              <a:round/>
              <a:headEnd type="none" w="med" len="med"/>
              <a:tailEnd type="none" w="med" len="med"/>
            </a:ln>
            <a:effectLst/>
          </p:spPr>
          <p:txBody>
            <a:bodyPr/>
            <a:lstStyle/>
            <a:p>
              <a:endParaRPr lang="en-US" sz="2400" dirty="0"/>
            </a:p>
          </p:txBody>
        </p:sp>
        <p:sp>
          <p:nvSpPr>
            <p:cNvPr id="549" name="Freeform 269">
              <a:extLst>
                <a:ext uri="{FF2B5EF4-FFF2-40B4-BE49-F238E27FC236}">
                  <a16:creationId xmlns:a16="http://schemas.microsoft.com/office/drawing/2014/main" id="{BE6F9EC7-F48D-43A1-8DE8-FC757B3D1A85}"/>
                </a:ext>
              </a:extLst>
            </p:cNvPr>
            <p:cNvSpPr>
              <a:spLocks noChangeAspect="1"/>
            </p:cNvSpPr>
            <p:nvPr/>
          </p:nvSpPr>
          <p:spPr bwMode="auto">
            <a:xfrm>
              <a:off x="3918" y="1630"/>
              <a:ext cx="285" cy="173"/>
            </a:xfrm>
            <a:custGeom>
              <a:avLst/>
              <a:gdLst/>
              <a:ahLst/>
              <a:cxnLst>
                <a:cxn ang="0">
                  <a:pos x="97" y="107"/>
                </a:cxn>
                <a:cxn ang="0">
                  <a:pos x="116" y="106"/>
                </a:cxn>
                <a:cxn ang="0">
                  <a:pos x="134" y="103"/>
                </a:cxn>
                <a:cxn ang="0">
                  <a:pos x="151" y="98"/>
                </a:cxn>
                <a:cxn ang="0">
                  <a:pos x="165" y="92"/>
                </a:cxn>
                <a:cxn ang="0">
                  <a:pos x="177" y="84"/>
                </a:cxn>
                <a:cxn ang="0">
                  <a:pos x="186" y="75"/>
                </a:cxn>
                <a:cxn ang="0">
                  <a:pos x="191" y="65"/>
                </a:cxn>
                <a:cxn ang="0">
                  <a:pos x="194" y="54"/>
                </a:cxn>
                <a:cxn ang="0">
                  <a:pos x="191" y="43"/>
                </a:cxn>
                <a:cxn ang="0">
                  <a:pos x="186" y="33"/>
                </a:cxn>
                <a:cxn ang="0">
                  <a:pos x="177" y="24"/>
                </a:cxn>
                <a:cxn ang="0">
                  <a:pos x="165" y="16"/>
                </a:cxn>
                <a:cxn ang="0">
                  <a:pos x="151" y="10"/>
                </a:cxn>
                <a:cxn ang="0">
                  <a:pos x="134" y="5"/>
                </a:cxn>
                <a:cxn ang="0">
                  <a:pos x="116" y="2"/>
                </a:cxn>
                <a:cxn ang="0">
                  <a:pos x="97" y="0"/>
                </a:cxn>
                <a:cxn ang="0">
                  <a:pos x="77" y="2"/>
                </a:cxn>
                <a:cxn ang="0">
                  <a:pos x="59" y="5"/>
                </a:cxn>
                <a:cxn ang="0">
                  <a:pos x="43" y="10"/>
                </a:cxn>
                <a:cxn ang="0">
                  <a:pos x="28" y="16"/>
                </a:cxn>
                <a:cxn ang="0">
                  <a:pos x="16" y="24"/>
                </a:cxn>
                <a:cxn ang="0">
                  <a:pos x="7" y="33"/>
                </a:cxn>
                <a:cxn ang="0">
                  <a:pos x="2" y="43"/>
                </a:cxn>
                <a:cxn ang="0">
                  <a:pos x="0" y="54"/>
                </a:cxn>
                <a:cxn ang="0">
                  <a:pos x="2" y="65"/>
                </a:cxn>
                <a:cxn ang="0">
                  <a:pos x="7" y="75"/>
                </a:cxn>
                <a:cxn ang="0">
                  <a:pos x="16" y="84"/>
                </a:cxn>
                <a:cxn ang="0">
                  <a:pos x="28" y="92"/>
                </a:cxn>
                <a:cxn ang="0">
                  <a:pos x="43" y="98"/>
                </a:cxn>
                <a:cxn ang="0">
                  <a:pos x="59" y="103"/>
                </a:cxn>
                <a:cxn ang="0">
                  <a:pos x="77" y="106"/>
                </a:cxn>
                <a:cxn ang="0">
                  <a:pos x="97" y="107"/>
                </a:cxn>
              </a:cxnLst>
              <a:rect l="0" t="0" r="r" b="b"/>
              <a:pathLst>
                <a:path w="195" h="108">
                  <a:moveTo>
                    <a:pt x="97" y="107"/>
                  </a:moveTo>
                  <a:lnTo>
                    <a:pt x="116" y="106"/>
                  </a:lnTo>
                  <a:lnTo>
                    <a:pt x="134" y="103"/>
                  </a:lnTo>
                  <a:lnTo>
                    <a:pt x="151" y="98"/>
                  </a:lnTo>
                  <a:lnTo>
                    <a:pt x="165" y="92"/>
                  </a:lnTo>
                  <a:lnTo>
                    <a:pt x="177" y="84"/>
                  </a:lnTo>
                  <a:lnTo>
                    <a:pt x="186" y="75"/>
                  </a:lnTo>
                  <a:lnTo>
                    <a:pt x="191" y="65"/>
                  </a:lnTo>
                  <a:lnTo>
                    <a:pt x="194" y="54"/>
                  </a:lnTo>
                  <a:lnTo>
                    <a:pt x="191" y="43"/>
                  </a:lnTo>
                  <a:lnTo>
                    <a:pt x="186" y="33"/>
                  </a:lnTo>
                  <a:lnTo>
                    <a:pt x="177" y="24"/>
                  </a:lnTo>
                  <a:lnTo>
                    <a:pt x="165" y="16"/>
                  </a:lnTo>
                  <a:lnTo>
                    <a:pt x="151" y="10"/>
                  </a:lnTo>
                  <a:lnTo>
                    <a:pt x="134" y="5"/>
                  </a:lnTo>
                  <a:lnTo>
                    <a:pt x="116" y="2"/>
                  </a:lnTo>
                  <a:lnTo>
                    <a:pt x="97" y="0"/>
                  </a:lnTo>
                  <a:lnTo>
                    <a:pt x="77" y="2"/>
                  </a:lnTo>
                  <a:lnTo>
                    <a:pt x="59" y="5"/>
                  </a:lnTo>
                  <a:lnTo>
                    <a:pt x="43" y="10"/>
                  </a:lnTo>
                  <a:lnTo>
                    <a:pt x="28" y="16"/>
                  </a:lnTo>
                  <a:lnTo>
                    <a:pt x="16" y="24"/>
                  </a:lnTo>
                  <a:lnTo>
                    <a:pt x="7" y="33"/>
                  </a:lnTo>
                  <a:lnTo>
                    <a:pt x="2" y="43"/>
                  </a:lnTo>
                  <a:lnTo>
                    <a:pt x="0" y="54"/>
                  </a:lnTo>
                  <a:lnTo>
                    <a:pt x="2" y="65"/>
                  </a:lnTo>
                  <a:lnTo>
                    <a:pt x="7" y="75"/>
                  </a:lnTo>
                  <a:lnTo>
                    <a:pt x="16" y="84"/>
                  </a:lnTo>
                  <a:lnTo>
                    <a:pt x="28" y="92"/>
                  </a:lnTo>
                  <a:lnTo>
                    <a:pt x="43" y="98"/>
                  </a:lnTo>
                  <a:lnTo>
                    <a:pt x="59" y="103"/>
                  </a:lnTo>
                  <a:lnTo>
                    <a:pt x="77" y="106"/>
                  </a:lnTo>
                  <a:lnTo>
                    <a:pt x="97" y="107"/>
                  </a:lnTo>
                </a:path>
              </a:pathLst>
            </a:custGeom>
            <a:solidFill>
              <a:srgbClr val="0038E1"/>
            </a:solidFill>
            <a:ln w="127000" cap="rnd" cmpd="sng">
              <a:noFill/>
              <a:prstDash val="solid"/>
              <a:round/>
              <a:headEnd type="none" w="med" len="med"/>
              <a:tailEnd type="none" w="med" len="med"/>
            </a:ln>
            <a:effectLst/>
          </p:spPr>
          <p:txBody>
            <a:bodyPr/>
            <a:lstStyle/>
            <a:p>
              <a:endParaRPr lang="en-US" sz="2400" dirty="0"/>
            </a:p>
          </p:txBody>
        </p:sp>
        <p:grpSp>
          <p:nvGrpSpPr>
            <p:cNvPr id="550" name="Group 270">
              <a:extLst>
                <a:ext uri="{FF2B5EF4-FFF2-40B4-BE49-F238E27FC236}">
                  <a16:creationId xmlns:a16="http://schemas.microsoft.com/office/drawing/2014/main" id="{0D9607E0-6343-466F-8DB2-6B7E5ED69C52}"/>
                </a:ext>
              </a:extLst>
            </p:cNvPr>
            <p:cNvGrpSpPr>
              <a:grpSpLocks noChangeAspect="1"/>
            </p:cNvGrpSpPr>
            <p:nvPr/>
          </p:nvGrpSpPr>
          <p:grpSpPr bwMode="auto">
            <a:xfrm>
              <a:off x="1628" y="1617"/>
              <a:ext cx="63" cy="230"/>
              <a:chOff x="1968" y="2616"/>
              <a:chExt cx="43" cy="143"/>
            </a:xfrm>
          </p:grpSpPr>
          <p:sp>
            <p:nvSpPr>
              <p:cNvPr id="556" name="Oval 271">
                <a:extLst>
                  <a:ext uri="{FF2B5EF4-FFF2-40B4-BE49-F238E27FC236}">
                    <a16:creationId xmlns:a16="http://schemas.microsoft.com/office/drawing/2014/main" id="{28931D83-DB90-4828-8242-30AF89F2A21A}"/>
                  </a:ext>
                </a:extLst>
              </p:cNvPr>
              <p:cNvSpPr>
                <a:spLocks noChangeAspect="1" noChangeArrowheads="1"/>
              </p:cNvSpPr>
              <p:nvPr/>
            </p:nvSpPr>
            <p:spPr bwMode="auto">
              <a:xfrm>
                <a:off x="1976" y="2616"/>
                <a:ext cx="27" cy="28"/>
              </a:xfrm>
              <a:prstGeom prst="ellipse">
                <a:avLst/>
              </a:prstGeom>
              <a:solidFill>
                <a:srgbClr val="666666"/>
              </a:solidFill>
              <a:ln w="127000">
                <a:noFill/>
                <a:round/>
                <a:headEnd/>
                <a:tailEnd/>
              </a:ln>
              <a:effectLst/>
            </p:spPr>
            <p:txBody>
              <a:bodyPr wrap="none" anchor="ctr"/>
              <a:lstStyle/>
              <a:p>
                <a:endParaRPr lang="en-US" sz="2400" dirty="0"/>
              </a:p>
            </p:txBody>
          </p:sp>
          <p:sp>
            <p:nvSpPr>
              <p:cNvPr id="557" name="Oval 272">
                <a:extLst>
                  <a:ext uri="{FF2B5EF4-FFF2-40B4-BE49-F238E27FC236}">
                    <a16:creationId xmlns:a16="http://schemas.microsoft.com/office/drawing/2014/main" id="{F375F2EB-1C6E-4A29-B4DC-A102BBBEE1C1}"/>
                  </a:ext>
                </a:extLst>
              </p:cNvPr>
              <p:cNvSpPr>
                <a:spLocks noChangeAspect="1" noChangeArrowheads="1"/>
              </p:cNvSpPr>
              <p:nvPr/>
            </p:nvSpPr>
            <p:spPr bwMode="auto">
              <a:xfrm>
                <a:off x="1968" y="2644"/>
                <a:ext cx="43" cy="42"/>
              </a:xfrm>
              <a:prstGeom prst="ellipse">
                <a:avLst/>
              </a:prstGeom>
              <a:solidFill>
                <a:srgbClr val="666666"/>
              </a:solidFill>
              <a:ln w="127000">
                <a:noFill/>
                <a:round/>
                <a:headEnd/>
                <a:tailEnd/>
              </a:ln>
              <a:effectLst/>
            </p:spPr>
            <p:txBody>
              <a:bodyPr wrap="none" anchor="ctr"/>
              <a:lstStyle/>
              <a:p>
                <a:endParaRPr lang="en-US" sz="2400" dirty="0"/>
              </a:p>
            </p:txBody>
          </p:sp>
          <p:sp>
            <p:nvSpPr>
              <p:cNvPr id="558" name="Rectangle 273">
                <a:extLst>
                  <a:ext uri="{FF2B5EF4-FFF2-40B4-BE49-F238E27FC236}">
                    <a16:creationId xmlns:a16="http://schemas.microsoft.com/office/drawing/2014/main" id="{78A6B421-DD20-4702-90D4-B27C019B8DEC}"/>
                  </a:ext>
                </a:extLst>
              </p:cNvPr>
              <p:cNvSpPr>
                <a:spLocks noChangeAspect="1" noChangeArrowheads="1"/>
              </p:cNvSpPr>
              <p:nvPr/>
            </p:nvSpPr>
            <p:spPr bwMode="auto">
              <a:xfrm>
                <a:off x="1968" y="2665"/>
                <a:ext cx="43" cy="34"/>
              </a:xfrm>
              <a:prstGeom prst="rect">
                <a:avLst/>
              </a:prstGeom>
              <a:solidFill>
                <a:srgbClr val="666666"/>
              </a:solidFill>
              <a:ln w="127000">
                <a:noFill/>
                <a:miter lim="800000"/>
                <a:headEnd/>
                <a:tailEnd/>
              </a:ln>
              <a:effectLst/>
            </p:spPr>
            <p:txBody>
              <a:bodyPr wrap="none" anchor="ctr"/>
              <a:lstStyle/>
              <a:p>
                <a:endParaRPr lang="en-US" sz="2400" dirty="0"/>
              </a:p>
            </p:txBody>
          </p:sp>
          <p:sp>
            <p:nvSpPr>
              <p:cNvPr id="559" name="Rectangle 274">
                <a:extLst>
                  <a:ext uri="{FF2B5EF4-FFF2-40B4-BE49-F238E27FC236}">
                    <a16:creationId xmlns:a16="http://schemas.microsoft.com/office/drawing/2014/main" id="{DA9325E1-5F17-4F3A-BE8C-EB0069A933B1}"/>
                  </a:ext>
                </a:extLst>
              </p:cNvPr>
              <p:cNvSpPr>
                <a:spLocks noChangeAspect="1" noChangeArrowheads="1"/>
              </p:cNvSpPr>
              <p:nvPr/>
            </p:nvSpPr>
            <p:spPr bwMode="auto">
              <a:xfrm>
                <a:off x="1979" y="2688"/>
                <a:ext cx="21" cy="71"/>
              </a:xfrm>
              <a:prstGeom prst="rect">
                <a:avLst/>
              </a:prstGeom>
              <a:solidFill>
                <a:srgbClr val="666666"/>
              </a:solidFill>
              <a:ln w="127000">
                <a:noFill/>
                <a:miter lim="800000"/>
                <a:headEnd/>
                <a:tailEnd/>
              </a:ln>
              <a:effectLst/>
            </p:spPr>
            <p:txBody>
              <a:bodyPr wrap="none" anchor="ctr"/>
              <a:lstStyle/>
              <a:p>
                <a:endParaRPr lang="en-US" sz="2400" dirty="0"/>
              </a:p>
            </p:txBody>
          </p:sp>
        </p:grpSp>
        <p:grpSp>
          <p:nvGrpSpPr>
            <p:cNvPr id="551" name="Group 275">
              <a:extLst>
                <a:ext uri="{FF2B5EF4-FFF2-40B4-BE49-F238E27FC236}">
                  <a16:creationId xmlns:a16="http://schemas.microsoft.com/office/drawing/2014/main" id="{29A8B563-9A2C-4ECF-A501-99CED3CCD0B2}"/>
                </a:ext>
              </a:extLst>
            </p:cNvPr>
            <p:cNvGrpSpPr>
              <a:grpSpLocks noChangeAspect="1"/>
            </p:cNvGrpSpPr>
            <p:nvPr/>
          </p:nvGrpSpPr>
          <p:grpSpPr bwMode="auto">
            <a:xfrm>
              <a:off x="2315" y="1349"/>
              <a:ext cx="64" cy="231"/>
              <a:chOff x="2438" y="2449"/>
              <a:chExt cx="44" cy="144"/>
            </a:xfrm>
          </p:grpSpPr>
          <p:sp>
            <p:nvSpPr>
              <p:cNvPr id="552" name="Oval 276">
                <a:extLst>
                  <a:ext uri="{FF2B5EF4-FFF2-40B4-BE49-F238E27FC236}">
                    <a16:creationId xmlns:a16="http://schemas.microsoft.com/office/drawing/2014/main" id="{31D6BAC7-B9EB-43EA-A08C-D938CB3CDFC3}"/>
                  </a:ext>
                </a:extLst>
              </p:cNvPr>
              <p:cNvSpPr>
                <a:spLocks noChangeAspect="1" noChangeArrowheads="1"/>
              </p:cNvSpPr>
              <p:nvPr/>
            </p:nvSpPr>
            <p:spPr bwMode="auto">
              <a:xfrm>
                <a:off x="2446" y="2449"/>
                <a:ext cx="28" cy="29"/>
              </a:xfrm>
              <a:prstGeom prst="ellipse">
                <a:avLst/>
              </a:prstGeom>
              <a:solidFill>
                <a:srgbClr val="666666"/>
              </a:solidFill>
              <a:ln w="127000">
                <a:noFill/>
                <a:round/>
                <a:headEnd/>
                <a:tailEnd/>
              </a:ln>
              <a:effectLst/>
            </p:spPr>
            <p:txBody>
              <a:bodyPr wrap="none" anchor="ctr"/>
              <a:lstStyle/>
              <a:p>
                <a:endParaRPr lang="en-US" sz="2400" dirty="0"/>
              </a:p>
            </p:txBody>
          </p:sp>
          <p:sp>
            <p:nvSpPr>
              <p:cNvPr id="553" name="Oval 277">
                <a:extLst>
                  <a:ext uri="{FF2B5EF4-FFF2-40B4-BE49-F238E27FC236}">
                    <a16:creationId xmlns:a16="http://schemas.microsoft.com/office/drawing/2014/main" id="{4EEA3F59-F536-4797-B965-F9014DFF7F7D}"/>
                  </a:ext>
                </a:extLst>
              </p:cNvPr>
              <p:cNvSpPr>
                <a:spLocks noChangeAspect="1" noChangeArrowheads="1"/>
              </p:cNvSpPr>
              <p:nvPr/>
            </p:nvSpPr>
            <p:spPr bwMode="auto">
              <a:xfrm>
                <a:off x="2438" y="2478"/>
                <a:ext cx="44" cy="42"/>
              </a:xfrm>
              <a:prstGeom prst="ellipse">
                <a:avLst/>
              </a:prstGeom>
              <a:solidFill>
                <a:srgbClr val="666666"/>
              </a:solidFill>
              <a:ln w="127000">
                <a:noFill/>
                <a:round/>
                <a:headEnd/>
                <a:tailEnd/>
              </a:ln>
              <a:effectLst/>
            </p:spPr>
            <p:txBody>
              <a:bodyPr wrap="none" anchor="ctr"/>
              <a:lstStyle/>
              <a:p>
                <a:endParaRPr lang="en-US" sz="2400" dirty="0"/>
              </a:p>
            </p:txBody>
          </p:sp>
          <p:sp>
            <p:nvSpPr>
              <p:cNvPr id="554" name="Rectangle 278">
                <a:extLst>
                  <a:ext uri="{FF2B5EF4-FFF2-40B4-BE49-F238E27FC236}">
                    <a16:creationId xmlns:a16="http://schemas.microsoft.com/office/drawing/2014/main" id="{FE7948C3-32E0-4566-83E8-E7A43BC50B7F}"/>
                  </a:ext>
                </a:extLst>
              </p:cNvPr>
              <p:cNvSpPr>
                <a:spLocks noChangeAspect="1" noChangeArrowheads="1"/>
              </p:cNvSpPr>
              <p:nvPr/>
            </p:nvSpPr>
            <p:spPr bwMode="auto">
              <a:xfrm>
                <a:off x="2438" y="2499"/>
                <a:ext cx="44" cy="33"/>
              </a:xfrm>
              <a:prstGeom prst="rect">
                <a:avLst/>
              </a:prstGeom>
              <a:solidFill>
                <a:srgbClr val="666666"/>
              </a:solidFill>
              <a:ln w="127000">
                <a:noFill/>
                <a:miter lim="800000"/>
                <a:headEnd/>
                <a:tailEnd/>
              </a:ln>
              <a:effectLst/>
            </p:spPr>
            <p:txBody>
              <a:bodyPr wrap="none" anchor="ctr"/>
              <a:lstStyle/>
              <a:p>
                <a:endParaRPr lang="en-US" sz="2400" dirty="0"/>
              </a:p>
            </p:txBody>
          </p:sp>
          <p:sp>
            <p:nvSpPr>
              <p:cNvPr id="555" name="Rectangle 279">
                <a:extLst>
                  <a:ext uri="{FF2B5EF4-FFF2-40B4-BE49-F238E27FC236}">
                    <a16:creationId xmlns:a16="http://schemas.microsoft.com/office/drawing/2014/main" id="{72EF1FA1-E331-454E-B0ED-4D2843ECC02E}"/>
                  </a:ext>
                </a:extLst>
              </p:cNvPr>
              <p:cNvSpPr>
                <a:spLocks noChangeAspect="1" noChangeArrowheads="1"/>
              </p:cNvSpPr>
              <p:nvPr/>
            </p:nvSpPr>
            <p:spPr bwMode="auto">
              <a:xfrm>
                <a:off x="2448" y="2523"/>
                <a:ext cx="23" cy="70"/>
              </a:xfrm>
              <a:prstGeom prst="rect">
                <a:avLst/>
              </a:prstGeom>
              <a:solidFill>
                <a:srgbClr val="666666"/>
              </a:solidFill>
              <a:ln w="127000">
                <a:noFill/>
                <a:miter lim="800000"/>
                <a:headEnd/>
                <a:tailEnd/>
              </a:ln>
              <a:effectLst/>
            </p:spPr>
            <p:txBody>
              <a:bodyPr wrap="none" anchor="ctr"/>
              <a:lstStyle/>
              <a:p>
                <a:endParaRPr lang="en-US" sz="2400" dirty="0"/>
              </a:p>
            </p:txBody>
          </p:sp>
        </p:grpSp>
      </p:grpSp>
      <p:grpSp>
        <p:nvGrpSpPr>
          <p:cNvPr id="564" name="Group 281">
            <a:extLst>
              <a:ext uri="{FF2B5EF4-FFF2-40B4-BE49-F238E27FC236}">
                <a16:creationId xmlns:a16="http://schemas.microsoft.com/office/drawing/2014/main" id="{1B0A52DF-911F-45CF-91F1-A30F442AD7F8}"/>
              </a:ext>
            </a:extLst>
          </p:cNvPr>
          <p:cNvGrpSpPr>
            <a:grpSpLocks/>
          </p:cNvGrpSpPr>
          <p:nvPr/>
        </p:nvGrpSpPr>
        <p:grpSpPr bwMode="auto">
          <a:xfrm>
            <a:off x="14928665" y="1791187"/>
            <a:ext cx="363189" cy="245862"/>
            <a:chOff x="2640" y="3636"/>
            <a:chExt cx="366" cy="306"/>
          </a:xfrm>
        </p:grpSpPr>
        <p:sp>
          <p:nvSpPr>
            <p:cNvPr id="565" name="Freeform 282">
              <a:extLst>
                <a:ext uri="{FF2B5EF4-FFF2-40B4-BE49-F238E27FC236}">
                  <a16:creationId xmlns:a16="http://schemas.microsoft.com/office/drawing/2014/main" id="{5B0EC354-06EC-4BEE-92B0-532742CDD8F9}"/>
                </a:ext>
              </a:extLst>
            </p:cNvPr>
            <p:cNvSpPr>
              <a:spLocks/>
            </p:cNvSpPr>
            <p:nvPr/>
          </p:nvSpPr>
          <p:spPr bwMode="auto">
            <a:xfrm>
              <a:off x="2702" y="3636"/>
              <a:ext cx="304" cy="272"/>
            </a:xfrm>
            <a:custGeom>
              <a:avLst/>
              <a:gdLst/>
              <a:ahLst/>
              <a:cxnLst>
                <a:cxn ang="0">
                  <a:pos x="0" y="222"/>
                </a:cxn>
                <a:cxn ang="0">
                  <a:pos x="0" y="122"/>
                </a:cxn>
                <a:cxn ang="0">
                  <a:pos x="217" y="0"/>
                </a:cxn>
                <a:cxn ang="0">
                  <a:pos x="303" y="49"/>
                </a:cxn>
                <a:cxn ang="0">
                  <a:pos x="303" y="148"/>
                </a:cxn>
                <a:cxn ang="0">
                  <a:pos x="86" y="271"/>
                </a:cxn>
                <a:cxn ang="0">
                  <a:pos x="0" y="222"/>
                </a:cxn>
              </a:cxnLst>
              <a:rect l="0" t="0" r="r" b="b"/>
              <a:pathLst>
                <a:path w="304" h="272">
                  <a:moveTo>
                    <a:pt x="0" y="222"/>
                  </a:moveTo>
                  <a:lnTo>
                    <a:pt x="0" y="122"/>
                  </a:lnTo>
                  <a:lnTo>
                    <a:pt x="217" y="0"/>
                  </a:lnTo>
                  <a:lnTo>
                    <a:pt x="303" y="49"/>
                  </a:lnTo>
                  <a:lnTo>
                    <a:pt x="303" y="148"/>
                  </a:lnTo>
                  <a:lnTo>
                    <a:pt x="86" y="271"/>
                  </a:lnTo>
                  <a:lnTo>
                    <a:pt x="0" y="222"/>
                  </a:lnTo>
                </a:path>
              </a:pathLst>
            </a:custGeom>
            <a:solidFill>
              <a:srgbClr val="004CD8"/>
            </a:solidFill>
            <a:ln w="12700" cap="rnd" cmpd="sng">
              <a:noFill/>
              <a:prstDash val="solid"/>
              <a:round/>
              <a:headEnd type="none" w="med" len="med"/>
              <a:tailEnd type="none" w="med" len="med"/>
            </a:ln>
            <a:effectLst/>
          </p:spPr>
          <p:txBody>
            <a:bodyPr/>
            <a:lstStyle/>
            <a:p>
              <a:endParaRPr lang="en-US" sz="2400" dirty="0"/>
            </a:p>
          </p:txBody>
        </p:sp>
        <p:sp>
          <p:nvSpPr>
            <p:cNvPr id="566" name="Freeform 283">
              <a:extLst>
                <a:ext uri="{FF2B5EF4-FFF2-40B4-BE49-F238E27FC236}">
                  <a16:creationId xmlns:a16="http://schemas.microsoft.com/office/drawing/2014/main" id="{FEB2C864-E813-4B3A-A00E-2B00D6D31CF2}"/>
                </a:ext>
              </a:extLst>
            </p:cNvPr>
            <p:cNvSpPr>
              <a:spLocks/>
            </p:cNvSpPr>
            <p:nvPr/>
          </p:nvSpPr>
          <p:spPr bwMode="auto">
            <a:xfrm>
              <a:off x="2700" y="3636"/>
              <a:ext cx="304" cy="171"/>
            </a:xfrm>
            <a:custGeom>
              <a:avLst/>
              <a:gdLst/>
              <a:ahLst/>
              <a:cxnLst>
                <a:cxn ang="0">
                  <a:pos x="86" y="170"/>
                </a:cxn>
                <a:cxn ang="0">
                  <a:pos x="0" y="121"/>
                </a:cxn>
                <a:cxn ang="0">
                  <a:pos x="217" y="0"/>
                </a:cxn>
                <a:cxn ang="0">
                  <a:pos x="303" y="49"/>
                </a:cxn>
                <a:cxn ang="0">
                  <a:pos x="86" y="170"/>
                </a:cxn>
              </a:cxnLst>
              <a:rect l="0" t="0" r="r" b="b"/>
              <a:pathLst>
                <a:path w="304" h="171">
                  <a:moveTo>
                    <a:pt x="86" y="170"/>
                  </a:moveTo>
                  <a:lnTo>
                    <a:pt x="0" y="121"/>
                  </a:lnTo>
                  <a:lnTo>
                    <a:pt x="217" y="0"/>
                  </a:lnTo>
                  <a:lnTo>
                    <a:pt x="303" y="49"/>
                  </a:lnTo>
                  <a:lnTo>
                    <a:pt x="86" y="170"/>
                  </a:lnTo>
                </a:path>
              </a:pathLst>
            </a:custGeom>
            <a:solidFill>
              <a:srgbClr val="3FA5FF"/>
            </a:solidFill>
            <a:ln w="12700" cap="rnd" cmpd="sng">
              <a:noFill/>
              <a:prstDash val="solid"/>
              <a:round/>
              <a:headEnd type="none" w="med" len="med"/>
              <a:tailEnd type="none" w="med" len="med"/>
            </a:ln>
            <a:effectLst/>
          </p:spPr>
          <p:txBody>
            <a:bodyPr/>
            <a:lstStyle/>
            <a:p>
              <a:endParaRPr lang="en-US" sz="2400" dirty="0"/>
            </a:p>
          </p:txBody>
        </p:sp>
        <p:sp>
          <p:nvSpPr>
            <p:cNvPr id="567" name="Freeform 284">
              <a:extLst>
                <a:ext uri="{FF2B5EF4-FFF2-40B4-BE49-F238E27FC236}">
                  <a16:creationId xmlns:a16="http://schemas.microsoft.com/office/drawing/2014/main" id="{A5A2D421-4EDF-4ED3-8C81-891EBCC35126}"/>
                </a:ext>
              </a:extLst>
            </p:cNvPr>
            <p:cNvSpPr>
              <a:spLocks/>
            </p:cNvSpPr>
            <p:nvPr/>
          </p:nvSpPr>
          <p:spPr bwMode="auto">
            <a:xfrm>
              <a:off x="2701" y="3761"/>
              <a:ext cx="83" cy="147"/>
            </a:xfrm>
            <a:custGeom>
              <a:avLst/>
              <a:gdLst/>
              <a:ahLst/>
              <a:cxnLst>
                <a:cxn ang="0">
                  <a:pos x="82" y="48"/>
                </a:cxn>
                <a:cxn ang="0">
                  <a:pos x="0" y="0"/>
                </a:cxn>
                <a:cxn ang="0">
                  <a:pos x="0" y="98"/>
                </a:cxn>
                <a:cxn ang="0">
                  <a:pos x="82" y="146"/>
                </a:cxn>
                <a:cxn ang="0">
                  <a:pos x="82" y="48"/>
                </a:cxn>
              </a:cxnLst>
              <a:rect l="0" t="0" r="r" b="b"/>
              <a:pathLst>
                <a:path w="83" h="147">
                  <a:moveTo>
                    <a:pt x="82" y="48"/>
                  </a:moveTo>
                  <a:lnTo>
                    <a:pt x="0" y="0"/>
                  </a:lnTo>
                  <a:lnTo>
                    <a:pt x="0" y="98"/>
                  </a:lnTo>
                  <a:lnTo>
                    <a:pt x="82" y="146"/>
                  </a:lnTo>
                  <a:lnTo>
                    <a:pt x="82" y="48"/>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68" name="Freeform 285">
              <a:extLst>
                <a:ext uri="{FF2B5EF4-FFF2-40B4-BE49-F238E27FC236}">
                  <a16:creationId xmlns:a16="http://schemas.microsoft.com/office/drawing/2014/main" id="{4D8E1295-4D3E-404A-AD4D-3CFC560F7CC8}"/>
                </a:ext>
              </a:extLst>
            </p:cNvPr>
            <p:cNvSpPr>
              <a:spLocks/>
            </p:cNvSpPr>
            <p:nvPr/>
          </p:nvSpPr>
          <p:spPr bwMode="auto">
            <a:xfrm>
              <a:off x="2928" y="3806"/>
              <a:ext cx="28" cy="33"/>
            </a:xfrm>
            <a:custGeom>
              <a:avLst/>
              <a:gdLst/>
              <a:ahLst/>
              <a:cxnLst>
                <a:cxn ang="0">
                  <a:pos x="14" y="30"/>
                </a:cxn>
                <a:cxn ang="0">
                  <a:pos x="8" y="32"/>
                </a:cxn>
                <a:cxn ang="0">
                  <a:pos x="4" y="32"/>
                </a:cxn>
                <a:cxn ang="0">
                  <a:pos x="1" y="29"/>
                </a:cxn>
                <a:cxn ang="0">
                  <a:pos x="0" y="25"/>
                </a:cxn>
                <a:cxn ang="0">
                  <a:pos x="1" y="18"/>
                </a:cxn>
                <a:cxn ang="0">
                  <a:pos x="4" y="12"/>
                </a:cxn>
                <a:cxn ang="0">
                  <a:pos x="8" y="7"/>
                </a:cxn>
                <a:cxn ang="0">
                  <a:pos x="14" y="2"/>
                </a:cxn>
                <a:cxn ang="0">
                  <a:pos x="18" y="0"/>
                </a:cxn>
                <a:cxn ang="0">
                  <a:pos x="23" y="0"/>
                </a:cxn>
                <a:cxn ang="0">
                  <a:pos x="26" y="3"/>
                </a:cxn>
                <a:cxn ang="0">
                  <a:pos x="27" y="8"/>
                </a:cxn>
                <a:cxn ang="0">
                  <a:pos x="26" y="14"/>
                </a:cxn>
                <a:cxn ang="0">
                  <a:pos x="23" y="21"/>
                </a:cxn>
                <a:cxn ang="0">
                  <a:pos x="18" y="27"/>
                </a:cxn>
                <a:cxn ang="0">
                  <a:pos x="14" y="30"/>
                </a:cxn>
              </a:cxnLst>
              <a:rect l="0" t="0" r="r" b="b"/>
              <a:pathLst>
                <a:path w="28" h="33">
                  <a:moveTo>
                    <a:pt x="14" y="30"/>
                  </a:moveTo>
                  <a:lnTo>
                    <a:pt x="8" y="32"/>
                  </a:lnTo>
                  <a:lnTo>
                    <a:pt x="4" y="32"/>
                  </a:lnTo>
                  <a:lnTo>
                    <a:pt x="1" y="29"/>
                  </a:lnTo>
                  <a:lnTo>
                    <a:pt x="0" y="25"/>
                  </a:lnTo>
                  <a:lnTo>
                    <a:pt x="1" y="18"/>
                  </a:lnTo>
                  <a:lnTo>
                    <a:pt x="4" y="12"/>
                  </a:lnTo>
                  <a:lnTo>
                    <a:pt x="8" y="7"/>
                  </a:lnTo>
                  <a:lnTo>
                    <a:pt x="14" y="2"/>
                  </a:lnTo>
                  <a:lnTo>
                    <a:pt x="18" y="0"/>
                  </a:lnTo>
                  <a:lnTo>
                    <a:pt x="23" y="0"/>
                  </a:lnTo>
                  <a:lnTo>
                    <a:pt x="26" y="3"/>
                  </a:lnTo>
                  <a:lnTo>
                    <a:pt x="27" y="8"/>
                  </a:lnTo>
                  <a:lnTo>
                    <a:pt x="26" y="14"/>
                  </a:lnTo>
                  <a:lnTo>
                    <a:pt x="23" y="21"/>
                  </a:lnTo>
                  <a:lnTo>
                    <a:pt x="18" y="27"/>
                  </a:lnTo>
                  <a:lnTo>
                    <a:pt x="14" y="30"/>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69" name="Freeform 286">
              <a:extLst>
                <a:ext uri="{FF2B5EF4-FFF2-40B4-BE49-F238E27FC236}">
                  <a16:creationId xmlns:a16="http://schemas.microsoft.com/office/drawing/2014/main" id="{EE00D7C0-E039-416A-82B1-5BAD52ADA8C7}"/>
                </a:ext>
              </a:extLst>
            </p:cNvPr>
            <p:cNvSpPr>
              <a:spLocks/>
            </p:cNvSpPr>
            <p:nvPr/>
          </p:nvSpPr>
          <p:spPr bwMode="auto">
            <a:xfrm>
              <a:off x="2964" y="3784"/>
              <a:ext cx="28" cy="34"/>
            </a:xfrm>
            <a:custGeom>
              <a:avLst/>
              <a:gdLst/>
              <a:ahLst/>
              <a:cxnLst>
                <a:cxn ang="0">
                  <a:pos x="14" y="31"/>
                </a:cxn>
                <a:cxn ang="0">
                  <a:pos x="8" y="33"/>
                </a:cxn>
                <a:cxn ang="0">
                  <a:pos x="4" y="32"/>
                </a:cxn>
                <a:cxn ang="0">
                  <a:pos x="1" y="30"/>
                </a:cxn>
                <a:cxn ang="0">
                  <a:pos x="0" y="25"/>
                </a:cxn>
                <a:cxn ang="0">
                  <a:pos x="1" y="18"/>
                </a:cxn>
                <a:cxn ang="0">
                  <a:pos x="4" y="12"/>
                </a:cxn>
                <a:cxn ang="0">
                  <a:pos x="8" y="6"/>
                </a:cxn>
                <a:cxn ang="0">
                  <a:pos x="14" y="2"/>
                </a:cxn>
                <a:cxn ang="0">
                  <a:pos x="19" y="0"/>
                </a:cxn>
                <a:cxn ang="0">
                  <a:pos x="23" y="1"/>
                </a:cxn>
                <a:cxn ang="0">
                  <a:pos x="26" y="3"/>
                </a:cxn>
                <a:cxn ang="0">
                  <a:pos x="27" y="8"/>
                </a:cxn>
                <a:cxn ang="0">
                  <a:pos x="26" y="14"/>
                </a:cxn>
                <a:cxn ang="0">
                  <a:pos x="23" y="21"/>
                </a:cxn>
                <a:cxn ang="0">
                  <a:pos x="19" y="27"/>
                </a:cxn>
                <a:cxn ang="0">
                  <a:pos x="14" y="31"/>
                </a:cxn>
              </a:cxnLst>
              <a:rect l="0" t="0" r="r" b="b"/>
              <a:pathLst>
                <a:path w="28" h="34">
                  <a:moveTo>
                    <a:pt x="14" y="31"/>
                  </a:moveTo>
                  <a:lnTo>
                    <a:pt x="8" y="33"/>
                  </a:lnTo>
                  <a:lnTo>
                    <a:pt x="4" y="32"/>
                  </a:lnTo>
                  <a:lnTo>
                    <a:pt x="1" y="30"/>
                  </a:lnTo>
                  <a:lnTo>
                    <a:pt x="0" y="25"/>
                  </a:lnTo>
                  <a:lnTo>
                    <a:pt x="1" y="18"/>
                  </a:lnTo>
                  <a:lnTo>
                    <a:pt x="4" y="12"/>
                  </a:lnTo>
                  <a:lnTo>
                    <a:pt x="8" y="6"/>
                  </a:lnTo>
                  <a:lnTo>
                    <a:pt x="14" y="2"/>
                  </a:lnTo>
                  <a:lnTo>
                    <a:pt x="19" y="0"/>
                  </a:lnTo>
                  <a:lnTo>
                    <a:pt x="23" y="1"/>
                  </a:lnTo>
                  <a:lnTo>
                    <a:pt x="26" y="3"/>
                  </a:lnTo>
                  <a:lnTo>
                    <a:pt x="27" y="8"/>
                  </a:lnTo>
                  <a:lnTo>
                    <a:pt x="26" y="14"/>
                  </a:lnTo>
                  <a:lnTo>
                    <a:pt x="23" y="21"/>
                  </a:lnTo>
                  <a:lnTo>
                    <a:pt x="19" y="27"/>
                  </a:lnTo>
                  <a:lnTo>
                    <a:pt x="14" y="31"/>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70" name="Freeform 287">
              <a:extLst>
                <a:ext uri="{FF2B5EF4-FFF2-40B4-BE49-F238E27FC236}">
                  <a16:creationId xmlns:a16="http://schemas.microsoft.com/office/drawing/2014/main" id="{65C5BEBE-E053-4BBE-A29E-098C7362ED35}"/>
                </a:ext>
              </a:extLst>
            </p:cNvPr>
            <p:cNvSpPr>
              <a:spLocks/>
            </p:cNvSpPr>
            <p:nvPr/>
          </p:nvSpPr>
          <p:spPr bwMode="auto">
            <a:xfrm>
              <a:off x="2647" y="3806"/>
              <a:ext cx="124" cy="134"/>
            </a:xfrm>
            <a:custGeom>
              <a:avLst/>
              <a:gdLst/>
              <a:ahLst/>
              <a:cxnLst>
                <a:cxn ang="0">
                  <a:pos x="117" y="31"/>
                </a:cxn>
                <a:cxn ang="0">
                  <a:pos x="64" y="0"/>
                </a:cxn>
                <a:cxn ang="0">
                  <a:pos x="35" y="16"/>
                </a:cxn>
                <a:cxn ang="0">
                  <a:pos x="18" y="45"/>
                </a:cxn>
                <a:cxn ang="0">
                  <a:pos x="0" y="72"/>
                </a:cxn>
                <a:cxn ang="0">
                  <a:pos x="0" y="96"/>
                </a:cxn>
                <a:cxn ang="0">
                  <a:pos x="1" y="96"/>
                </a:cxn>
                <a:cxn ang="0">
                  <a:pos x="2" y="97"/>
                </a:cxn>
                <a:cxn ang="0">
                  <a:pos x="5" y="99"/>
                </a:cxn>
                <a:cxn ang="0">
                  <a:pos x="8" y="103"/>
                </a:cxn>
                <a:cxn ang="0">
                  <a:pos x="17" y="110"/>
                </a:cxn>
                <a:cxn ang="0">
                  <a:pos x="28" y="116"/>
                </a:cxn>
                <a:cxn ang="0">
                  <a:pos x="42" y="123"/>
                </a:cxn>
                <a:cxn ang="0">
                  <a:pos x="54" y="128"/>
                </a:cxn>
                <a:cxn ang="0">
                  <a:pos x="59" y="130"/>
                </a:cxn>
                <a:cxn ang="0">
                  <a:pos x="62" y="132"/>
                </a:cxn>
                <a:cxn ang="0">
                  <a:pos x="65" y="132"/>
                </a:cxn>
                <a:cxn ang="0">
                  <a:pos x="66" y="133"/>
                </a:cxn>
                <a:cxn ang="0">
                  <a:pos x="123" y="101"/>
                </a:cxn>
                <a:cxn ang="0">
                  <a:pos x="123" y="61"/>
                </a:cxn>
                <a:cxn ang="0">
                  <a:pos x="117" y="31"/>
                </a:cxn>
              </a:cxnLst>
              <a:rect l="0" t="0" r="r" b="b"/>
              <a:pathLst>
                <a:path w="124" h="134">
                  <a:moveTo>
                    <a:pt x="117" y="31"/>
                  </a:moveTo>
                  <a:lnTo>
                    <a:pt x="64" y="0"/>
                  </a:lnTo>
                  <a:lnTo>
                    <a:pt x="35" y="16"/>
                  </a:lnTo>
                  <a:lnTo>
                    <a:pt x="18" y="45"/>
                  </a:lnTo>
                  <a:lnTo>
                    <a:pt x="0" y="72"/>
                  </a:lnTo>
                  <a:lnTo>
                    <a:pt x="0" y="96"/>
                  </a:lnTo>
                  <a:lnTo>
                    <a:pt x="1" y="96"/>
                  </a:lnTo>
                  <a:lnTo>
                    <a:pt x="2" y="97"/>
                  </a:lnTo>
                  <a:lnTo>
                    <a:pt x="5" y="99"/>
                  </a:lnTo>
                  <a:lnTo>
                    <a:pt x="8" y="103"/>
                  </a:lnTo>
                  <a:lnTo>
                    <a:pt x="17" y="110"/>
                  </a:lnTo>
                  <a:lnTo>
                    <a:pt x="28" y="116"/>
                  </a:lnTo>
                  <a:lnTo>
                    <a:pt x="42" y="123"/>
                  </a:lnTo>
                  <a:lnTo>
                    <a:pt x="54" y="128"/>
                  </a:lnTo>
                  <a:lnTo>
                    <a:pt x="59" y="130"/>
                  </a:lnTo>
                  <a:lnTo>
                    <a:pt x="62" y="132"/>
                  </a:lnTo>
                  <a:lnTo>
                    <a:pt x="65" y="132"/>
                  </a:lnTo>
                  <a:lnTo>
                    <a:pt x="66" y="133"/>
                  </a:lnTo>
                  <a:lnTo>
                    <a:pt x="123" y="101"/>
                  </a:lnTo>
                  <a:lnTo>
                    <a:pt x="123" y="61"/>
                  </a:lnTo>
                  <a:lnTo>
                    <a:pt x="117" y="31"/>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71" name="Freeform 288">
              <a:extLst>
                <a:ext uri="{FF2B5EF4-FFF2-40B4-BE49-F238E27FC236}">
                  <a16:creationId xmlns:a16="http://schemas.microsoft.com/office/drawing/2014/main" id="{7CB510FC-F127-42C1-89BC-EB3A25215BE0}"/>
                </a:ext>
              </a:extLst>
            </p:cNvPr>
            <p:cNvSpPr>
              <a:spLocks/>
            </p:cNvSpPr>
            <p:nvPr/>
          </p:nvSpPr>
          <p:spPr bwMode="auto">
            <a:xfrm>
              <a:off x="2699" y="3806"/>
              <a:ext cx="81" cy="45"/>
            </a:xfrm>
            <a:custGeom>
              <a:avLst/>
              <a:gdLst/>
              <a:ahLst/>
              <a:cxnLst>
                <a:cxn ang="0">
                  <a:pos x="28" y="0"/>
                </a:cxn>
                <a:cxn ang="0">
                  <a:pos x="0" y="15"/>
                </a:cxn>
                <a:cxn ang="0">
                  <a:pos x="1" y="15"/>
                </a:cxn>
                <a:cxn ang="0">
                  <a:pos x="2" y="17"/>
                </a:cxn>
                <a:cxn ang="0">
                  <a:pos x="4" y="18"/>
                </a:cxn>
                <a:cxn ang="0">
                  <a:pos x="7" y="20"/>
                </a:cxn>
                <a:cxn ang="0">
                  <a:pos x="14" y="26"/>
                </a:cxn>
                <a:cxn ang="0">
                  <a:pos x="24" y="31"/>
                </a:cxn>
                <a:cxn ang="0">
                  <a:pos x="33" y="36"/>
                </a:cxn>
                <a:cxn ang="0">
                  <a:pos x="42" y="40"/>
                </a:cxn>
                <a:cxn ang="0">
                  <a:pos x="46" y="41"/>
                </a:cxn>
                <a:cxn ang="0">
                  <a:pos x="50" y="43"/>
                </a:cxn>
                <a:cxn ang="0">
                  <a:pos x="52" y="44"/>
                </a:cxn>
                <a:cxn ang="0">
                  <a:pos x="52" y="44"/>
                </a:cxn>
                <a:cxn ang="0">
                  <a:pos x="80" y="29"/>
                </a:cxn>
                <a:cxn ang="0">
                  <a:pos x="28" y="0"/>
                </a:cxn>
              </a:cxnLst>
              <a:rect l="0" t="0" r="r" b="b"/>
              <a:pathLst>
                <a:path w="81" h="45">
                  <a:moveTo>
                    <a:pt x="28" y="0"/>
                  </a:moveTo>
                  <a:lnTo>
                    <a:pt x="0" y="15"/>
                  </a:lnTo>
                  <a:lnTo>
                    <a:pt x="1" y="15"/>
                  </a:lnTo>
                  <a:lnTo>
                    <a:pt x="2" y="17"/>
                  </a:lnTo>
                  <a:lnTo>
                    <a:pt x="4" y="18"/>
                  </a:lnTo>
                  <a:lnTo>
                    <a:pt x="7" y="20"/>
                  </a:lnTo>
                  <a:lnTo>
                    <a:pt x="14" y="26"/>
                  </a:lnTo>
                  <a:lnTo>
                    <a:pt x="24" y="31"/>
                  </a:lnTo>
                  <a:lnTo>
                    <a:pt x="33" y="36"/>
                  </a:lnTo>
                  <a:lnTo>
                    <a:pt x="42" y="40"/>
                  </a:lnTo>
                  <a:lnTo>
                    <a:pt x="46" y="41"/>
                  </a:lnTo>
                  <a:lnTo>
                    <a:pt x="50" y="43"/>
                  </a:lnTo>
                  <a:lnTo>
                    <a:pt x="52" y="44"/>
                  </a:lnTo>
                  <a:lnTo>
                    <a:pt x="52" y="44"/>
                  </a:lnTo>
                  <a:lnTo>
                    <a:pt x="80" y="29"/>
                  </a:lnTo>
                  <a:lnTo>
                    <a:pt x="28" y="0"/>
                  </a:lnTo>
                </a:path>
              </a:pathLst>
            </a:custGeom>
            <a:solidFill>
              <a:srgbClr val="3FA5FF"/>
            </a:solidFill>
            <a:ln w="12700" cap="rnd" cmpd="sng">
              <a:noFill/>
              <a:prstDash val="solid"/>
              <a:round/>
              <a:headEnd type="none" w="med" len="med"/>
              <a:tailEnd type="none" w="med" len="med"/>
            </a:ln>
            <a:effectLst/>
          </p:spPr>
          <p:txBody>
            <a:bodyPr/>
            <a:lstStyle/>
            <a:p>
              <a:endParaRPr lang="en-US" sz="2400" dirty="0"/>
            </a:p>
          </p:txBody>
        </p:sp>
        <p:sp>
          <p:nvSpPr>
            <p:cNvPr id="572" name="Freeform 289">
              <a:extLst>
                <a:ext uri="{FF2B5EF4-FFF2-40B4-BE49-F238E27FC236}">
                  <a16:creationId xmlns:a16="http://schemas.microsoft.com/office/drawing/2014/main" id="{E1C12935-CA5D-486B-9D0A-FB18376F6749}"/>
                </a:ext>
              </a:extLst>
            </p:cNvPr>
            <p:cNvSpPr>
              <a:spLocks/>
            </p:cNvSpPr>
            <p:nvPr/>
          </p:nvSpPr>
          <p:spPr bwMode="auto">
            <a:xfrm>
              <a:off x="2663" y="3854"/>
              <a:ext cx="82" cy="63"/>
            </a:xfrm>
            <a:custGeom>
              <a:avLst/>
              <a:gdLst/>
              <a:ahLst/>
              <a:cxnLst>
                <a:cxn ang="0">
                  <a:pos x="81" y="35"/>
                </a:cxn>
                <a:cxn ang="0">
                  <a:pos x="80" y="35"/>
                </a:cxn>
                <a:cxn ang="0">
                  <a:pos x="78" y="34"/>
                </a:cxn>
                <a:cxn ang="0">
                  <a:pos x="74" y="33"/>
                </a:cxn>
                <a:cxn ang="0">
                  <a:pos x="70" y="32"/>
                </a:cxn>
                <a:cxn ang="0">
                  <a:pos x="58" y="26"/>
                </a:cxn>
                <a:cxn ang="0">
                  <a:pos x="45" y="20"/>
                </a:cxn>
                <a:cxn ang="0">
                  <a:pos x="33" y="13"/>
                </a:cxn>
                <a:cxn ang="0">
                  <a:pos x="25" y="6"/>
                </a:cxn>
                <a:cxn ang="0">
                  <a:pos x="22" y="3"/>
                </a:cxn>
                <a:cxn ang="0">
                  <a:pos x="19" y="2"/>
                </a:cxn>
                <a:cxn ang="0">
                  <a:pos x="18" y="0"/>
                </a:cxn>
                <a:cxn ang="0">
                  <a:pos x="17" y="0"/>
                </a:cxn>
                <a:cxn ang="0">
                  <a:pos x="0" y="26"/>
                </a:cxn>
                <a:cxn ang="0">
                  <a:pos x="1" y="26"/>
                </a:cxn>
                <a:cxn ang="0">
                  <a:pos x="2" y="28"/>
                </a:cxn>
                <a:cxn ang="0">
                  <a:pos x="5" y="30"/>
                </a:cxn>
                <a:cxn ang="0">
                  <a:pos x="8" y="32"/>
                </a:cxn>
                <a:cxn ang="0">
                  <a:pos x="16" y="39"/>
                </a:cxn>
                <a:cxn ang="0">
                  <a:pos x="27" y="46"/>
                </a:cxn>
                <a:cxn ang="0">
                  <a:pos x="41" y="52"/>
                </a:cxn>
                <a:cxn ang="0">
                  <a:pos x="52" y="57"/>
                </a:cxn>
                <a:cxn ang="0">
                  <a:pos x="57" y="59"/>
                </a:cxn>
                <a:cxn ang="0">
                  <a:pos x="60" y="61"/>
                </a:cxn>
                <a:cxn ang="0">
                  <a:pos x="63" y="61"/>
                </a:cxn>
                <a:cxn ang="0">
                  <a:pos x="64" y="62"/>
                </a:cxn>
                <a:cxn ang="0">
                  <a:pos x="81" y="35"/>
                </a:cxn>
              </a:cxnLst>
              <a:rect l="0" t="0" r="r" b="b"/>
              <a:pathLst>
                <a:path w="82" h="63">
                  <a:moveTo>
                    <a:pt x="81" y="35"/>
                  </a:moveTo>
                  <a:lnTo>
                    <a:pt x="80" y="35"/>
                  </a:lnTo>
                  <a:lnTo>
                    <a:pt x="78" y="34"/>
                  </a:lnTo>
                  <a:lnTo>
                    <a:pt x="74" y="33"/>
                  </a:lnTo>
                  <a:lnTo>
                    <a:pt x="70" y="32"/>
                  </a:lnTo>
                  <a:lnTo>
                    <a:pt x="58" y="26"/>
                  </a:lnTo>
                  <a:lnTo>
                    <a:pt x="45" y="20"/>
                  </a:lnTo>
                  <a:lnTo>
                    <a:pt x="33" y="13"/>
                  </a:lnTo>
                  <a:lnTo>
                    <a:pt x="25" y="6"/>
                  </a:lnTo>
                  <a:lnTo>
                    <a:pt x="22" y="3"/>
                  </a:lnTo>
                  <a:lnTo>
                    <a:pt x="19" y="2"/>
                  </a:lnTo>
                  <a:lnTo>
                    <a:pt x="18" y="0"/>
                  </a:lnTo>
                  <a:lnTo>
                    <a:pt x="17" y="0"/>
                  </a:lnTo>
                  <a:lnTo>
                    <a:pt x="0" y="26"/>
                  </a:lnTo>
                  <a:lnTo>
                    <a:pt x="1" y="26"/>
                  </a:lnTo>
                  <a:lnTo>
                    <a:pt x="2" y="28"/>
                  </a:lnTo>
                  <a:lnTo>
                    <a:pt x="5" y="30"/>
                  </a:lnTo>
                  <a:lnTo>
                    <a:pt x="8" y="32"/>
                  </a:lnTo>
                  <a:lnTo>
                    <a:pt x="16" y="39"/>
                  </a:lnTo>
                  <a:lnTo>
                    <a:pt x="27" y="46"/>
                  </a:lnTo>
                  <a:lnTo>
                    <a:pt x="41" y="52"/>
                  </a:lnTo>
                  <a:lnTo>
                    <a:pt x="52" y="57"/>
                  </a:lnTo>
                  <a:lnTo>
                    <a:pt x="57" y="59"/>
                  </a:lnTo>
                  <a:lnTo>
                    <a:pt x="60" y="61"/>
                  </a:lnTo>
                  <a:lnTo>
                    <a:pt x="63" y="61"/>
                  </a:lnTo>
                  <a:lnTo>
                    <a:pt x="64" y="62"/>
                  </a:lnTo>
                  <a:lnTo>
                    <a:pt x="81" y="35"/>
                  </a:lnTo>
                </a:path>
              </a:pathLst>
            </a:custGeom>
            <a:solidFill>
              <a:srgbClr val="1999FF"/>
            </a:solidFill>
            <a:ln w="12700" cap="rnd" cmpd="sng">
              <a:noFill/>
              <a:prstDash val="solid"/>
              <a:round/>
              <a:headEnd type="none" w="med" len="med"/>
              <a:tailEnd type="none" w="med" len="med"/>
            </a:ln>
            <a:effectLst/>
          </p:spPr>
          <p:txBody>
            <a:bodyPr/>
            <a:lstStyle/>
            <a:p>
              <a:endParaRPr lang="en-US" sz="2400" dirty="0"/>
            </a:p>
          </p:txBody>
        </p:sp>
        <p:sp>
          <p:nvSpPr>
            <p:cNvPr id="573" name="Freeform 290">
              <a:extLst>
                <a:ext uri="{FF2B5EF4-FFF2-40B4-BE49-F238E27FC236}">
                  <a16:creationId xmlns:a16="http://schemas.microsoft.com/office/drawing/2014/main" id="{16B2987B-620A-4E49-A600-A2B8CF19D5A0}"/>
                </a:ext>
              </a:extLst>
            </p:cNvPr>
            <p:cNvSpPr>
              <a:spLocks/>
            </p:cNvSpPr>
            <p:nvPr/>
          </p:nvSpPr>
          <p:spPr bwMode="auto">
            <a:xfrm>
              <a:off x="2640" y="3882"/>
              <a:ext cx="63" cy="58"/>
            </a:xfrm>
            <a:custGeom>
              <a:avLst/>
              <a:gdLst/>
              <a:ahLst/>
              <a:cxnLst>
                <a:cxn ang="0">
                  <a:pos x="62" y="36"/>
                </a:cxn>
                <a:cxn ang="0">
                  <a:pos x="61" y="35"/>
                </a:cxn>
                <a:cxn ang="0">
                  <a:pos x="59" y="34"/>
                </a:cxn>
                <a:cxn ang="0">
                  <a:pos x="55" y="33"/>
                </a:cxn>
                <a:cxn ang="0">
                  <a:pos x="51" y="31"/>
                </a:cxn>
                <a:cxn ang="0">
                  <a:pos x="40" y="26"/>
                </a:cxn>
                <a:cxn ang="0">
                  <a:pos x="27" y="20"/>
                </a:cxn>
                <a:cxn ang="0">
                  <a:pos x="16" y="13"/>
                </a:cxn>
                <a:cxn ang="0">
                  <a:pos x="8" y="6"/>
                </a:cxn>
                <a:cxn ang="0">
                  <a:pos x="5" y="4"/>
                </a:cxn>
                <a:cxn ang="0">
                  <a:pos x="2" y="2"/>
                </a:cxn>
                <a:cxn ang="0">
                  <a:pos x="1" y="1"/>
                </a:cxn>
                <a:cxn ang="0">
                  <a:pos x="0" y="0"/>
                </a:cxn>
                <a:cxn ang="0">
                  <a:pos x="0" y="22"/>
                </a:cxn>
                <a:cxn ang="0">
                  <a:pos x="1" y="22"/>
                </a:cxn>
                <a:cxn ang="0">
                  <a:pos x="2" y="23"/>
                </a:cxn>
                <a:cxn ang="0">
                  <a:pos x="5" y="25"/>
                </a:cxn>
                <a:cxn ang="0">
                  <a:pos x="8" y="29"/>
                </a:cxn>
                <a:cxn ang="0">
                  <a:pos x="16" y="35"/>
                </a:cxn>
                <a:cxn ang="0">
                  <a:pos x="27" y="41"/>
                </a:cxn>
                <a:cxn ang="0">
                  <a:pos x="40" y="48"/>
                </a:cxn>
                <a:cxn ang="0">
                  <a:pos x="51" y="52"/>
                </a:cxn>
                <a:cxn ang="0">
                  <a:pos x="55" y="54"/>
                </a:cxn>
                <a:cxn ang="0">
                  <a:pos x="59" y="56"/>
                </a:cxn>
                <a:cxn ang="0">
                  <a:pos x="61" y="56"/>
                </a:cxn>
                <a:cxn ang="0">
                  <a:pos x="62" y="57"/>
                </a:cxn>
                <a:cxn ang="0">
                  <a:pos x="62" y="36"/>
                </a:cxn>
              </a:cxnLst>
              <a:rect l="0" t="0" r="r" b="b"/>
              <a:pathLst>
                <a:path w="63" h="58">
                  <a:moveTo>
                    <a:pt x="62" y="36"/>
                  </a:moveTo>
                  <a:lnTo>
                    <a:pt x="61" y="35"/>
                  </a:lnTo>
                  <a:lnTo>
                    <a:pt x="59" y="34"/>
                  </a:lnTo>
                  <a:lnTo>
                    <a:pt x="55" y="33"/>
                  </a:lnTo>
                  <a:lnTo>
                    <a:pt x="51" y="31"/>
                  </a:lnTo>
                  <a:lnTo>
                    <a:pt x="40" y="26"/>
                  </a:lnTo>
                  <a:lnTo>
                    <a:pt x="27" y="20"/>
                  </a:lnTo>
                  <a:lnTo>
                    <a:pt x="16" y="13"/>
                  </a:lnTo>
                  <a:lnTo>
                    <a:pt x="8" y="6"/>
                  </a:lnTo>
                  <a:lnTo>
                    <a:pt x="5" y="4"/>
                  </a:lnTo>
                  <a:lnTo>
                    <a:pt x="2" y="2"/>
                  </a:lnTo>
                  <a:lnTo>
                    <a:pt x="1" y="1"/>
                  </a:lnTo>
                  <a:lnTo>
                    <a:pt x="0" y="0"/>
                  </a:lnTo>
                  <a:lnTo>
                    <a:pt x="0" y="22"/>
                  </a:lnTo>
                  <a:lnTo>
                    <a:pt x="1" y="22"/>
                  </a:lnTo>
                  <a:lnTo>
                    <a:pt x="2" y="23"/>
                  </a:lnTo>
                  <a:lnTo>
                    <a:pt x="5" y="25"/>
                  </a:lnTo>
                  <a:lnTo>
                    <a:pt x="8" y="29"/>
                  </a:lnTo>
                  <a:lnTo>
                    <a:pt x="16" y="35"/>
                  </a:lnTo>
                  <a:lnTo>
                    <a:pt x="27" y="41"/>
                  </a:lnTo>
                  <a:lnTo>
                    <a:pt x="40" y="48"/>
                  </a:lnTo>
                  <a:lnTo>
                    <a:pt x="51" y="52"/>
                  </a:lnTo>
                  <a:lnTo>
                    <a:pt x="55" y="54"/>
                  </a:lnTo>
                  <a:lnTo>
                    <a:pt x="59" y="56"/>
                  </a:lnTo>
                  <a:lnTo>
                    <a:pt x="61" y="56"/>
                  </a:lnTo>
                  <a:lnTo>
                    <a:pt x="62" y="57"/>
                  </a:lnTo>
                  <a:lnTo>
                    <a:pt x="62" y="36"/>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74" name="Freeform 291">
              <a:extLst>
                <a:ext uri="{FF2B5EF4-FFF2-40B4-BE49-F238E27FC236}">
                  <a16:creationId xmlns:a16="http://schemas.microsoft.com/office/drawing/2014/main" id="{68ECDECA-9A41-41D3-929B-31C287F5E5FE}"/>
                </a:ext>
              </a:extLst>
            </p:cNvPr>
            <p:cNvSpPr>
              <a:spLocks/>
            </p:cNvSpPr>
            <p:nvPr/>
          </p:nvSpPr>
          <p:spPr bwMode="auto">
            <a:xfrm>
              <a:off x="2669" y="3828"/>
              <a:ext cx="63" cy="56"/>
            </a:xfrm>
            <a:custGeom>
              <a:avLst/>
              <a:gdLst/>
              <a:ahLst/>
              <a:cxnLst>
                <a:cxn ang="0">
                  <a:pos x="35" y="15"/>
                </a:cxn>
                <a:cxn ang="0">
                  <a:pos x="43" y="19"/>
                </a:cxn>
                <a:cxn ang="0">
                  <a:pos x="51" y="22"/>
                </a:cxn>
                <a:cxn ang="0">
                  <a:pos x="57" y="25"/>
                </a:cxn>
                <a:cxn ang="0">
                  <a:pos x="62" y="26"/>
                </a:cxn>
                <a:cxn ang="0">
                  <a:pos x="57" y="55"/>
                </a:cxn>
                <a:cxn ang="0">
                  <a:pos x="52" y="54"/>
                </a:cxn>
                <a:cxn ang="0">
                  <a:pos x="44" y="50"/>
                </a:cxn>
                <a:cxn ang="0">
                  <a:pos x="35" y="46"/>
                </a:cxn>
                <a:cxn ang="0">
                  <a:pos x="25" y="41"/>
                </a:cxn>
                <a:cxn ang="0">
                  <a:pos x="16" y="36"/>
                </a:cxn>
                <a:cxn ang="0">
                  <a:pos x="9" y="30"/>
                </a:cxn>
                <a:cxn ang="0">
                  <a:pos x="4" y="26"/>
                </a:cxn>
                <a:cxn ang="0">
                  <a:pos x="0" y="23"/>
                </a:cxn>
                <a:cxn ang="0">
                  <a:pos x="14" y="0"/>
                </a:cxn>
                <a:cxn ang="0">
                  <a:pos x="18" y="3"/>
                </a:cxn>
                <a:cxn ang="0">
                  <a:pos x="22" y="7"/>
                </a:cxn>
                <a:cxn ang="0">
                  <a:pos x="29" y="10"/>
                </a:cxn>
                <a:cxn ang="0">
                  <a:pos x="35" y="15"/>
                </a:cxn>
              </a:cxnLst>
              <a:rect l="0" t="0" r="r" b="b"/>
              <a:pathLst>
                <a:path w="63" h="56">
                  <a:moveTo>
                    <a:pt x="35" y="15"/>
                  </a:moveTo>
                  <a:lnTo>
                    <a:pt x="43" y="19"/>
                  </a:lnTo>
                  <a:lnTo>
                    <a:pt x="51" y="22"/>
                  </a:lnTo>
                  <a:lnTo>
                    <a:pt x="57" y="25"/>
                  </a:lnTo>
                  <a:lnTo>
                    <a:pt x="62" y="26"/>
                  </a:lnTo>
                  <a:lnTo>
                    <a:pt x="57" y="55"/>
                  </a:lnTo>
                  <a:lnTo>
                    <a:pt x="52" y="54"/>
                  </a:lnTo>
                  <a:lnTo>
                    <a:pt x="44" y="50"/>
                  </a:lnTo>
                  <a:lnTo>
                    <a:pt x="35" y="46"/>
                  </a:lnTo>
                  <a:lnTo>
                    <a:pt x="25" y="41"/>
                  </a:lnTo>
                  <a:lnTo>
                    <a:pt x="16" y="36"/>
                  </a:lnTo>
                  <a:lnTo>
                    <a:pt x="9" y="30"/>
                  </a:lnTo>
                  <a:lnTo>
                    <a:pt x="4" y="26"/>
                  </a:lnTo>
                  <a:lnTo>
                    <a:pt x="0" y="23"/>
                  </a:lnTo>
                  <a:lnTo>
                    <a:pt x="14" y="0"/>
                  </a:lnTo>
                  <a:lnTo>
                    <a:pt x="18" y="3"/>
                  </a:lnTo>
                  <a:lnTo>
                    <a:pt x="22" y="7"/>
                  </a:lnTo>
                  <a:lnTo>
                    <a:pt x="29" y="10"/>
                  </a:lnTo>
                  <a:lnTo>
                    <a:pt x="35" y="15"/>
                  </a:lnTo>
                </a:path>
              </a:pathLst>
            </a:custGeom>
            <a:solidFill>
              <a:srgbClr val="3FFFFF"/>
            </a:solidFill>
            <a:ln w="12700" cap="rnd" cmpd="sng">
              <a:noFill/>
              <a:prstDash val="solid"/>
              <a:round/>
              <a:headEnd type="none" w="med" len="med"/>
              <a:tailEnd type="none" w="med" len="med"/>
            </a:ln>
            <a:effectLst/>
          </p:spPr>
          <p:txBody>
            <a:bodyPr/>
            <a:lstStyle/>
            <a:p>
              <a:endParaRPr lang="en-US" sz="2400" dirty="0"/>
            </a:p>
          </p:txBody>
        </p:sp>
        <p:sp>
          <p:nvSpPr>
            <p:cNvPr id="575" name="Freeform 292">
              <a:extLst>
                <a:ext uri="{FF2B5EF4-FFF2-40B4-BE49-F238E27FC236}">
                  <a16:creationId xmlns:a16="http://schemas.microsoft.com/office/drawing/2014/main" id="{43F4309B-7E91-4B25-935E-149F6FE1A368}"/>
                </a:ext>
              </a:extLst>
            </p:cNvPr>
            <p:cNvSpPr>
              <a:spLocks/>
            </p:cNvSpPr>
            <p:nvPr/>
          </p:nvSpPr>
          <p:spPr bwMode="auto">
            <a:xfrm>
              <a:off x="2753" y="3842"/>
              <a:ext cx="30" cy="41"/>
            </a:xfrm>
            <a:custGeom>
              <a:avLst/>
              <a:gdLst/>
              <a:ahLst/>
              <a:cxnLst>
                <a:cxn ang="0">
                  <a:pos x="4" y="13"/>
                </a:cxn>
                <a:cxn ang="0">
                  <a:pos x="25" y="0"/>
                </a:cxn>
                <a:cxn ang="0">
                  <a:pos x="29" y="23"/>
                </a:cxn>
                <a:cxn ang="0">
                  <a:pos x="0" y="40"/>
                </a:cxn>
                <a:cxn ang="0">
                  <a:pos x="4" y="13"/>
                </a:cxn>
              </a:cxnLst>
              <a:rect l="0" t="0" r="r" b="b"/>
              <a:pathLst>
                <a:path w="30" h="41">
                  <a:moveTo>
                    <a:pt x="4" y="13"/>
                  </a:moveTo>
                  <a:lnTo>
                    <a:pt x="25" y="0"/>
                  </a:lnTo>
                  <a:lnTo>
                    <a:pt x="29" y="23"/>
                  </a:lnTo>
                  <a:lnTo>
                    <a:pt x="0" y="40"/>
                  </a:lnTo>
                  <a:lnTo>
                    <a:pt x="4" y="13"/>
                  </a:lnTo>
                </a:path>
              </a:pathLst>
            </a:custGeom>
            <a:solidFill>
              <a:srgbClr val="00FFFF"/>
            </a:solidFill>
            <a:ln w="12700" cap="rnd" cmpd="sng">
              <a:noFill/>
              <a:prstDash val="solid"/>
              <a:round/>
              <a:headEnd type="none" w="med" len="med"/>
              <a:tailEnd type="none" w="med" len="med"/>
            </a:ln>
            <a:effectLst/>
          </p:spPr>
          <p:txBody>
            <a:bodyPr/>
            <a:lstStyle/>
            <a:p>
              <a:endParaRPr lang="en-US" sz="2400" dirty="0"/>
            </a:p>
          </p:txBody>
        </p:sp>
        <p:sp>
          <p:nvSpPr>
            <p:cNvPr id="576" name="Freeform 293">
              <a:extLst>
                <a:ext uri="{FF2B5EF4-FFF2-40B4-BE49-F238E27FC236}">
                  <a16:creationId xmlns:a16="http://schemas.microsoft.com/office/drawing/2014/main" id="{C37FBF3F-5724-4A9F-A6B3-457007E13779}"/>
                </a:ext>
              </a:extLst>
            </p:cNvPr>
            <p:cNvSpPr>
              <a:spLocks/>
            </p:cNvSpPr>
            <p:nvPr/>
          </p:nvSpPr>
          <p:spPr bwMode="auto">
            <a:xfrm>
              <a:off x="2722" y="3908"/>
              <a:ext cx="29" cy="34"/>
            </a:xfrm>
            <a:custGeom>
              <a:avLst/>
              <a:gdLst/>
              <a:ahLst/>
              <a:cxnLst>
                <a:cxn ang="0">
                  <a:pos x="14" y="31"/>
                </a:cxn>
                <a:cxn ang="0">
                  <a:pos x="9" y="33"/>
                </a:cxn>
                <a:cxn ang="0">
                  <a:pos x="4" y="32"/>
                </a:cxn>
                <a:cxn ang="0">
                  <a:pos x="1" y="29"/>
                </a:cxn>
                <a:cxn ang="0">
                  <a:pos x="0" y="25"/>
                </a:cxn>
                <a:cxn ang="0">
                  <a:pos x="1" y="18"/>
                </a:cxn>
                <a:cxn ang="0">
                  <a:pos x="4" y="13"/>
                </a:cxn>
                <a:cxn ang="0">
                  <a:pos x="9" y="7"/>
                </a:cxn>
                <a:cxn ang="0">
                  <a:pos x="14" y="2"/>
                </a:cxn>
                <a:cxn ang="0">
                  <a:pos x="20" y="0"/>
                </a:cxn>
                <a:cxn ang="0">
                  <a:pos x="24" y="1"/>
                </a:cxn>
                <a:cxn ang="0">
                  <a:pos x="27" y="3"/>
                </a:cxn>
                <a:cxn ang="0">
                  <a:pos x="28" y="9"/>
                </a:cxn>
                <a:cxn ang="0">
                  <a:pos x="27" y="14"/>
                </a:cxn>
                <a:cxn ang="0">
                  <a:pos x="24" y="21"/>
                </a:cxn>
                <a:cxn ang="0">
                  <a:pos x="20" y="27"/>
                </a:cxn>
                <a:cxn ang="0">
                  <a:pos x="14" y="31"/>
                </a:cxn>
              </a:cxnLst>
              <a:rect l="0" t="0" r="r" b="b"/>
              <a:pathLst>
                <a:path w="29" h="34">
                  <a:moveTo>
                    <a:pt x="14" y="31"/>
                  </a:moveTo>
                  <a:lnTo>
                    <a:pt x="9" y="33"/>
                  </a:lnTo>
                  <a:lnTo>
                    <a:pt x="4" y="32"/>
                  </a:lnTo>
                  <a:lnTo>
                    <a:pt x="1" y="29"/>
                  </a:lnTo>
                  <a:lnTo>
                    <a:pt x="0" y="25"/>
                  </a:lnTo>
                  <a:lnTo>
                    <a:pt x="1" y="18"/>
                  </a:lnTo>
                  <a:lnTo>
                    <a:pt x="4" y="13"/>
                  </a:lnTo>
                  <a:lnTo>
                    <a:pt x="9" y="7"/>
                  </a:lnTo>
                  <a:lnTo>
                    <a:pt x="14" y="2"/>
                  </a:lnTo>
                  <a:lnTo>
                    <a:pt x="20" y="0"/>
                  </a:lnTo>
                  <a:lnTo>
                    <a:pt x="24" y="1"/>
                  </a:lnTo>
                  <a:lnTo>
                    <a:pt x="27" y="3"/>
                  </a:lnTo>
                  <a:lnTo>
                    <a:pt x="28" y="9"/>
                  </a:lnTo>
                  <a:lnTo>
                    <a:pt x="27" y="14"/>
                  </a:lnTo>
                  <a:lnTo>
                    <a:pt x="24" y="21"/>
                  </a:lnTo>
                  <a:lnTo>
                    <a:pt x="20" y="27"/>
                  </a:lnTo>
                  <a:lnTo>
                    <a:pt x="14" y="31"/>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77" name="Freeform 294">
              <a:extLst>
                <a:ext uri="{FF2B5EF4-FFF2-40B4-BE49-F238E27FC236}">
                  <a16:creationId xmlns:a16="http://schemas.microsoft.com/office/drawing/2014/main" id="{0A0740D9-3094-4DB9-9E53-46475BAF5FA7}"/>
                </a:ext>
              </a:extLst>
            </p:cNvPr>
            <p:cNvSpPr>
              <a:spLocks/>
            </p:cNvSpPr>
            <p:nvPr/>
          </p:nvSpPr>
          <p:spPr bwMode="auto">
            <a:xfrm>
              <a:off x="2738" y="3918"/>
              <a:ext cx="11" cy="14"/>
            </a:xfrm>
            <a:custGeom>
              <a:avLst/>
              <a:gdLst/>
              <a:ahLst/>
              <a:cxnLst>
                <a:cxn ang="0">
                  <a:pos x="5" y="12"/>
                </a:cxn>
                <a:cxn ang="0">
                  <a:pos x="3" y="13"/>
                </a:cxn>
                <a:cxn ang="0">
                  <a:pos x="1" y="13"/>
                </a:cxn>
                <a:cxn ang="0">
                  <a:pos x="0" y="11"/>
                </a:cxn>
                <a:cxn ang="0">
                  <a:pos x="0" y="10"/>
                </a:cxn>
                <a:cxn ang="0">
                  <a:pos x="0" y="7"/>
                </a:cxn>
                <a:cxn ang="0">
                  <a:pos x="1" y="4"/>
                </a:cxn>
                <a:cxn ang="0">
                  <a:pos x="3" y="3"/>
                </a:cxn>
                <a:cxn ang="0">
                  <a:pos x="5" y="1"/>
                </a:cxn>
                <a:cxn ang="0">
                  <a:pos x="7" y="0"/>
                </a:cxn>
                <a:cxn ang="0">
                  <a:pos x="8" y="0"/>
                </a:cxn>
                <a:cxn ang="0">
                  <a:pos x="10" y="1"/>
                </a:cxn>
                <a:cxn ang="0">
                  <a:pos x="10" y="3"/>
                </a:cxn>
                <a:cxn ang="0">
                  <a:pos x="10" y="5"/>
                </a:cxn>
                <a:cxn ang="0">
                  <a:pos x="8" y="8"/>
                </a:cxn>
                <a:cxn ang="0">
                  <a:pos x="7" y="10"/>
                </a:cxn>
                <a:cxn ang="0">
                  <a:pos x="5" y="12"/>
                </a:cxn>
              </a:cxnLst>
              <a:rect l="0" t="0" r="r" b="b"/>
              <a:pathLst>
                <a:path w="11" h="14">
                  <a:moveTo>
                    <a:pt x="5" y="12"/>
                  </a:moveTo>
                  <a:lnTo>
                    <a:pt x="3" y="13"/>
                  </a:lnTo>
                  <a:lnTo>
                    <a:pt x="1" y="13"/>
                  </a:lnTo>
                  <a:lnTo>
                    <a:pt x="0" y="11"/>
                  </a:lnTo>
                  <a:lnTo>
                    <a:pt x="0" y="10"/>
                  </a:lnTo>
                  <a:lnTo>
                    <a:pt x="0" y="7"/>
                  </a:lnTo>
                  <a:lnTo>
                    <a:pt x="1" y="4"/>
                  </a:lnTo>
                  <a:lnTo>
                    <a:pt x="3" y="3"/>
                  </a:lnTo>
                  <a:lnTo>
                    <a:pt x="5" y="1"/>
                  </a:lnTo>
                  <a:lnTo>
                    <a:pt x="7" y="0"/>
                  </a:lnTo>
                  <a:lnTo>
                    <a:pt x="8" y="0"/>
                  </a:lnTo>
                  <a:lnTo>
                    <a:pt x="10" y="1"/>
                  </a:lnTo>
                  <a:lnTo>
                    <a:pt x="10" y="3"/>
                  </a:lnTo>
                  <a:lnTo>
                    <a:pt x="10" y="5"/>
                  </a:lnTo>
                  <a:lnTo>
                    <a:pt x="8" y="8"/>
                  </a:lnTo>
                  <a:lnTo>
                    <a:pt x="7" y="10"/>
                  </a:lnTo>
                  <a:lnTo>
                    <a:pt x="5" y="12"/>
                  </a:lnTo>
                </a:path>
              </a:pathLst>
            </a:custGeom>
            <a:solidFill>
              <a:srgbClr val="666666"/>
            </a:solidFill>
            <a:ln w="12700" cap="rnd" cmpd="sng">
              <a:noFill/>
              <a:prstDash val="solid"/>
              <a:round/>
              <a:headEnd type="none" w="med" len="med"/>
              <a:tailEnd type="none" w="med" len="med"/>
            </a:ln>
            <a:effectLst/>
          </p:spPr>
          <p:txBody>
            <a:bodyPr/>
            <a:lstStyle/>
            <a:p>
              <a:endParaRPr lang="en-US" sz="2400" dirty="0"/>
            </a:p>
          </p:txBody>
        </p:sp>
      </p:grpSp>
      <p:grpSp>
        <p:nvGrpSpPr>
          <p:cNvPr id="578" name="Group 295">
            <a:extLst>
              <a:ext uri="{FF2B5EF4-FFF2-40B4-BE49-F238E27FC236}">
                <a16:creationId xmlns:a16="http://schemas.microsoft.com/office/drawing/2014/main" id="{290E8C85-6DB0-4091-9465-A0D977BD5A60}"/>
              </a:ext>
            </a:extLst>
          </p:cNvPr>
          <p:cNvGrpSpPr>
            <a:grpSpLocks/>
          </p:cNvGrpSpPr>
          <p:nvPr/>
        </p:nvGrpSpPr>
        <p:grpSpPr bwMode="auto">
          <a:xfrm>
            <a:off x="14458765" y="1581638"/>
            <a:ext cx="363189" cy="245862"/>
            <a:chOff x="2640" y="3636"/>
            <a:chExt cx="366" cy="306"/>
          </a:xfrm>
        </p:grpSpPr>
        <p:sp>
          <p:nvSpPr>
            <p:cNvPr id="579" name="Freeform 296">
              <a:extLst>
                <a:ext uri="{FF2B5EF4-FFF2-40B4-BE49-F238E27FC236}">
                  <a16:creationId xmlns:a16="http://schemas.microsoft.com/office/drawing/2014/main" id="{2B6FB07F-7FB6-4561-BC49-B2C627A9F4FB}"/>
                </a:ext>
              </a:extLst>
            </p:cNvPr>
            <p:cNvSpPr>
              <a:spLocks/>
            </p:cNvSpPr>
            <p:nvPr/>
          </p:nvSpPr>
          <p:spPr bwMode="auto">
            <a:xfrm>
              <a:off x="2702" y="3636"/>
              <a:ext cx="304" cy="272"/>
            </a:xfrm>
            <a:custGeom>
              <a:avLst/>
              <a:gdLst/>
              <a:ahLst/>
              <a:cxnLst>
                <a:cxn ang="0">
                  <a:pos x="0" y="222"/>
                </a:cxn>
                <a:cxn ang="0">
                  <a:pos x="0" y="122"/>
                </a:cxn>
                <a:cxn ang="0">
                  <a:pos x="217" y="0"/>
                </a:cxn>
                <a:cxn ang="0">
                  <a:pos x="303" y="49"/>
                </a:cxn>
                <a:cxn ang="0">
                  <a:pos x="303" y="148"/>
                </a:cxn>
                <a:cxn ang="0">
                  <a:pos x="86" y="271"/>
                </a:cxn>
                <a:cxn ang="0">
                  <a:pos x="0" y="222"/>
                </a:cxn>
              </a:cxnLst>
              <a:rect l="0" t="0" r="r" b="b"/>
              <a:pathLst>
                <a:path w="304" h="272">
                  <a:moveTo>
                    <a:pt x="0" y="222"/>
                  </a:moveTo>
                  <a:lnTo>
                    <a:pt x="0" y="122"/>
                  </a:lnTo>
                  <a:lnTo>
                    <a:pt x="217" y="0"/>
                  </a:lnTo>
                  <a:lnTo>
                    <a:pt x="303" y="49"/>
                  </a:lnTo>
                  <a:lnTo>
                    <a:pt x="303" y="148"/>
                  </a:lnTo>
                  <a:lnTo>
                    <a:pt x="86" y="271"/>
                  </a:lnTo>
                  <a:lnTo>
                    <a:pt x="0" y="222"/>
                  </a:lnTo>
                </a:path>
              </a:pathLst>
            </a:custGeom>
            <a:solidFill>
              <a:srgbClr val="004CD8"/>
            </a:solidFill>
            <a:ln w="12700" cap="rnd" cmpd="sng">
              <a:noFill/>
              <a:prstDash val="solid"/>
              <a:round/>
              <a:headEnd type="none" w="med" len="med"/>
              <a:tailEnd type="none" w="med" len="med"/>
            </a:ln>
            <a:effectLst/>
          </p:spPr>
          <p:txBody>
            <a:bodyPr/>
            <a:lstStyle/>
            <a:p>
              <a:endParaRPr lang="en-US" sz="2400" dirty="0"/>
            </a:p>
          </p:txBody>
        </p:sp>
        <p:sp>
          <p:nvSpPr>
            <p:cNvPr id="580" name="Freeform 297">
              <a:extLst>
                <a:ext uri="{FF2B5EF4-FFF2-40B4-BE49-F238E27FC236}">
                  <a16:creationId xmlns:a16="http://schemas.microsoft.com/office/drawing/2014/main" id="{1E22D22B-F6F5-47AC-A6E6-0870B65B2B43}"/>
                </a:ext>
              </a:extLst>
            </p:cNvPr>
            <p:cNvSpPr>
              <a:spLocks/>
            </p:cNvSpPr>
            <p:nvPr/>
          </p:nvSpPr>
          <p:spPr bwMode="auto">
            <a:xfrm>
              <a:off x="2700" y="3636"/>
              <a:ext cx="304" cy="171"/>
            </a:xfrm>
            <a:custGeom>
              <a:avLst/>
              <a:gdLst/>
              <a:ahLst/>
              <a:cxnLst>
                <a:cxn ang="0">
                  <a:pos x="86" y="170"/>
                </a:cxn>
                <a:cxn ang="0">
                  <a:pos x="0" y="121"/>
                </a:cxn>
                <a:cxn ang="0">
                  <a:pos x="217" y="0"/>
                </a:cxn>
                <a:cxn ang="0">
                  <a:pos x="303" y="49"/>
                </a:cxn>
                <a:cxn ang="0">
                  <a:pos x="86" y="170"/>
                </a:cxn>
              </a:cxnLst>
              <a:rect l="0" t="0" r="r" b="b"/>
              <a:pathLst>
                <a:path w="304" h="171">
                  <a:moveTo>
                    <a:pt x="86" y="170"/>
                  </a:moveTo>
                  <a:lnTo>
                    <a:pt x="0" y="121"/>
                  </a:lnTo>
                  <a:lnTo>
                    <a:pt x="217" y="0"/>
                  </a:lnTo>
                  <a:lnTo>
                    <a:pt x="303" y="49"/>
                  </a:lnTo>
                  <a:lnTo>
                    <a:pt x="86" y="170"/>
                  </a:lnTo>
                </a:path>
              </a:pathLst>
            </a:custGeom>
            <a:solidFill>
              <a:srgbClr val="3FA5FF"/>
            </a:solidFill>
            <a:ln w="12700" cap="rnd" cmpd="sng">
              <a:noFill/>
              <a:prstDash val="solid"/>
              <a:round/>
              <a:headEnd type="none" w="med" len="med"/>
              <a:tailEnd type="none" w="med" len="med"/>
            </a:ln>
            <a:effectLst/>
          </p:spPr>
          <p:txBody>
            <a:bodyPr/>
            <a:lstStyle/>
            <a:p>
              <a:endParaRPr lang="en-US" sz="2400" dirty="0"/>
            </a:p>
          </p:txBody>
        </p:sp>
        <p:sp>
          <p:nvSpPr>
            <p:cNvPr id="581" name="Freeform 298">
              <a:extLst>
                <a:ext uri="{FF2B5EF4-FFF2-40B4-BE49-F238E27FC236}">
                  <a16:creationId xmlns:a16="http://schemas.microsoft.com/office/drawing/2014/main" id="{3DA5BF20-ACD2-4AB0-930F-10257BD82AA8}"/>
                </a:ext>
              </a:extLst>
            </p:cNvPr>
            <p:cNvSpPr>
              <a:spLocks/>
            </p:cNvSpPr>
            <p:nvPr/>
          </p:nvSpPr>
          <p:spPr bwMode="auto">
            <a:xfrm>
              <a:off x="2701" y="3761"/>
              <a:ext cx="83" cy="147"/>
            </a:xfrm>
            <a:custGeom>
              <a:avLst/>
              <a:gdLst/>
              <a:ahLst/>
              <a:cxnLst>
                <a:cxn ang="0">
                  <a:pos x="82" y="48"/>
                </a:cxn>
                <a:cxn ang="0">
                  <a:pos x="0" y="0"/>
                </a:cxn>
                <a:cxn ang="0">
                  <a:pos x="0" y="98"/>
                </a:cxn>
                <a:cxn ang="0">
                  <a:pos x="82" y="146"/>
                </a:cxn>
                <a:cxn ang="0">
                  <a:pos x="82" y="48"/>
                </a:cxn>
              </a:cxnLst>
              <a:rect l="0" t="0" r="r" b="b"/>
              <a:pathLst>
                <a:path w="83" h="147">
                  <a:moveTo>
                    <a:pt x="82" y="48"/>
                  </a:moveTo>
                  <a:lnTo>
                    <a:pt x="0" y="0"/>
                  </a:lnTo>
                  <a:lnTo>
                    <a:pt x="0" y="98"/>
                  </a:lnTo>
                  <a:lnTo>
                    <a:pt x="82" y="146"/>
                  </a:lnTo>
                  <a:lnTo>
                    <a:pt x="82" y="48"/>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82" name="Freeform 299">
              <a:extLst>
                <a:ext uri="{FF2B5EF4-FFF2-40B4-BE49-F238E27FC236}">
                  <a16:creationId xmlns:a16="http://schemas.microsoft.com/office/drawing/2014/main" id="{65E38B42-3154-4D14-A33B-6FA193F7A232}"/>
                </a:ext>
              </a:extLst>
            </p:cNvPr>
            <p:cNvSpPr>
              <a:spLocks/>
            </p:cNvSpPr>
            <p:nvPr/>
          </p:nvSpPr>
          <p:spPr bwMode="auto">
            <a:xfrm>
              <a:off x="2928" y="3806"/>
              <a:ext cx="28" cy="33"/>
            </a:xfrm>
            <a:custGeom>
              <a:avLst/>
              <a:gdLst/>
              <a:ahLst/>
              <a:cxnLst>
                <a:cxn ang="0">
                  <a:pos x="14" y="30"/>
                </a:cxn>
                <a:cxn ang="0">
                  <a:pos x="8" y="32"/>
                </a:cxn>
                <a:cxn ang="0">
                  <a:pos x="4" y="32"/>
                </a:cxn>
                <a:cxn ang="0">
                  <a:pos x="1" y="29"/>
                </a:cxn>
                <a:cxn ang="0">
                  <a:pos x="0" y="25"/>
                </a:cxn>
                <a:cxn ang="0">
                  <a:pos x="1" y="18"/>
                </a:cxn>
                <a:cxn ang="0">
                  <a:pos x="4" y="12"/>
                </a:cxn>
                <a:cxn ang="0">
                  <a:pos x="8" y="7"/>
                </a:cxn>
                <a:cxn ang="0">
                  <a:pos x="14" y="2"/>
                </a:cxn>
                <a:cxn ang="0">
                  <a:pos x="18" y="0"/>
                </a:cxn>
                <a:cxn ang="0">
                  <a:pos x="23" y="0"/>
                </a:cxn>
                <a:cxn ang="0">
                  <a:pos x="26" y="3"/>
                </a:cxn>
                <a:cxn ang="0">
                  <a:pos x="27" y="8"/>
                </a:cxn>
                <a:cxn ang="0">
                  <a:pos x="26" y="14"/>
                </a:cxn>
                <a:cxn ang="0">
                  <a:pos x="23" y="21"/>
                </a:cxn>
                <a:cxn ang="0">
                  <a:pos x="18" y="27"/>
                </a:cxn>
                <a:cxn ang="0">
                  <a:pos x="14" y="30"/>
                </a:cxn>
              </a:cxnLst>
              <a:rect l="0" t="0" r="r" b="b"/>
              <a:pathLst>
                <a:path w="28" h="33">
                  <a:moveTo>
                    <a:pt x="14" y="30"/>
                  </a:moveTo>
                  <a:lnTo>
                    <a:pt x="8" y="32"/>
                  </a:lnTo>
                  <a:lnTo>
                    <a:pt x="4" y="32"/>
                  </a:lnTo>
                  <a:lnTo>
                    <a:pt x="1" y="29"/>
                  </a:lnTo>
                  <a:lnTo>
                    <a:pt x="0" y="25"/>
                  </a:lnTo>
                  <a:lnTo>
                    <a:pt x="1" y="18"/>
                  </a:lnTo>
                  <a:lnTo>
                    <a:pt x="4" y="12"/>
                  </a:lnTo>
                  <a:lnTo>
                    <a:pt x="8" y="7"/>
                  </a:lnTo>
                  <a:lnTo>
                    <a:pt x="14" y="2"/>
                  </a:lnTo>
                  <a:lnTo>
                    <a:pt x="18" y="0"/>
                  </a:lnTo>
                  <a:lnTo>
                    <a:pt x="23" y="0"/>
                  </a:lnTo>
                  <a:lnTo>
                    <a:pt x="26" y="3"/>
                  </a:lnTo>
                  <a:lnTo>
                    <a:pt x="27" y="8"/>
                  </a:lnTo>
                  <a:lnTo>
                    <a:pt x="26" y="14"/>
                  </a:lnTo>
                  <a:lnTo>
                    <a:pt x="23" y="21"/>
                  </a:lnTo>
                  <a:lnTo>
                    <a:pt x="18" y="27"/>
                  </a:lnTo>
                  <a:lnTo>
                    <a:pt x="14" y="30"/>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83" name="Freeform 300">
              <a:extLst>
                <a:ext uri="{FF2B5EF4-FFF2-40B4-BE49-F238E27FC236}">
                  <a16:creationId xmlns:a16="http://schemas.microsoft.com/office/drawing/2014/main" id="{1F8A7F74-6C11-41E8-9D1A-ABFC0644EF0F}"/>
                </a:ext>
              </a:extLst>
            </p:cNvPr>
            <p:cNvSpPr>
              <a:spLocks/>
            </p:cNvSpPr>
            <p:nvPr/>
          </p:nvSpPr>
          <p:spPr bwMode="auto">
            <a:xfrm>
              <a:off x="2964" y="3784"/>
              <a:ext cx="28" cy="34"/>
            </a:xfrm>
            <a:custGeom>
              <a:avLst/>
              <a:gdLst/>
              <a:ahLst/>
              <a:cxnLst>
                <a:cxn ang="0">
                  <a:pos x="14" y="31"/>
                </a:cxn>
                <a:cxn ang="0">
                  <a:pos x="8" y="33"/>
                </a:cxn>
                <a:cxn ang="0">
                  <a:pos x="4" y="32"/>
                </a:cxn>
                <a:cxn ang="0">
                  <a:pos x="1" y="30"/>
                </a:cxn>
                <a:cxn ang="0">
                  <a:pos x="0" y="25"/>
                </a:cxn>
                <a:cxn ang="0">
                  <a:pos x="1" y="18"/>
                </a:cxn>
                <a:cxn ang="0">
                  <a:pos x="4" y="12"/>
                </a:cxn>
                <a:cxn ang="0">
                  <a:pos x="8" y="6"/>
                </a:cxn>
                <a:cxn ang="0">
                  <a:pos x="14" y="2"/>
                </a:cxn>
                <a:cxn ang="0">
                  <a:pos x="19" y="0"/>
                </a:cxn>
                <a:cxn ang="0">
                  <a:pos x="23" y="1"/>
                </a:cxn>
                <a:cxn ang="0">
                  <a:pos x="26" y="3"/>
                </a:cxn>
                <a:cxn ang="0">
                  <a:pos x="27" y="8"/>
                </a:cxn>
                <a:cxn ang="0">
                  <a:pos x="26" y="14"/>
                </a:cxn>
                <a:cxn ang="0">
                  <a:pos x="23" y="21"/>
                </a:cxn>
                <a:cxn ang="0">
                  <a:pos x="19" y="27"/>
                </a:cxn>
                <a:cxn ang="0">
                  <a:pos x="14" y="31"/>
                </a:cxn>
              </a:cxnLst>
              <a:rect l="0" t="0" r="r" b="b"/>
              <a:pathLst>
                <a:path w="28" h="34">
                  <a:moveTo>
                    <a:pt x="14" y="31"/>
                  </a:moveTo>
                  <a:lnTo>
                    <a:pt x="8" y="33"/>
                  </a:lnTo>
                  <a:lnTo>
                    <a:pt x="4" y="32"/>
                  </a:lnTo>
                  <a:lnTo>
                    <a:pt x="1" y="30"/>
                  </a:lnTo>
                  <a:lnTo>
                    <a:pt x="0" y="25"/>
                  </a:lnTo>
                  <a:lnTo>
                    <a:pt x="1" y="18"/>
                  </a:lnTo>
                  <a:lnTo>
                    <a:pt x="4" y="12"/>
                  </a:lnTo>
                  <a:lnTo>
                    <a:pt x="8" y="6"/>
                  </a:lnTo>
                  <a:lnTo>
                    <a:pt x="14" y="2"/>
                  </a:lnTo>
                  <a:lnTo>
                    <a:pt x="19" y="0"/>
                  </a:lnTo>
                  <a:lnTo>
                    <a:pt x="23" y="1"/>
                  </a:lnTo>
                  <a:lnTo>
                    <a:pt x="26" y="3"/>
                  </a:lnTo>
                  <a:lnTo>
                    <a:pt x="27" y="8"/>
                  </a:lnTo>
                  <a:lnTo>
                    <a:pt x="26" y="14"/>
                  </a:lnTo>
                  <a:lnTo>
                    <a:pt x="23" y="21"/>
                  </a:lnTo>
                  <a:lnTo>
                    <a:pt x="19" y="27"/>
                  </a:lnTo>
                  <a:lnTo>
                    <a:pt x="14" y="31"/>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84" name="Freeform 301">
              <a:extLst>
                <a:ext uri="{FF2B5EF4-FFF2-40B4-BE49-F238E27FC236}">
                  <a16:creationId xmlns:a16="http://schemas.microsoft.com/office/drawing/2014/main" id="{187F6626-0A25-49EA-A304-558C220AC45C}"/>
                </a:ext>
              </a:extLst>
            </p:cNvPr>
            <p:cNvSpPr>
              <a:spLocks/>
            </p:cNvSpPr>
            <p:nvPr/>
          </p:nvSpPr>
          <p:spPr bwMode="auto">
            <a:xfrm>
              <a:off x="2647" y="3806"/>
              <a:ext cx="124" cy="134"/>
            </a:xfrm>
            <a:custGeom>
              <a:avLst/>
              <a:gdLst/>
              <a:ahLst/>
              <a:cxnLst>
                <a:cxn ang="0">
                  <a:pos x="117" y="31"/>
                </a:cxn>
                <a:cxn ang="0">
                  <a:pos x="64" y="0"/>
                </a:cxn>
                <a:cxn ang="0">
                  <a:pos x="35" y="16"/>
                </a:cxn>
                <a:cxn ang="0">
                  <a:pos x="18" y="45"/>
                </a:cxn>
                <a:cxn ang="0">
                  <a:pos x="0" y="72"/>
                </a:cxn>
                <a:cxn ang="0">
                  <a:pos x="0" y="96"/>
                </a:cxn>
                <a:cxn ang="0">
                  <a:pos x="1" y="96"/>
                </a:cxn>
                <a:cxn ang="0">
                  <a:pos x="2" y="97"/>
                </a:cxn>
                <a:cxn ang="0">
                  <a:pos x="5" y="99"/>
                </a:cxn>
                <a:cxn ang="0">
                  <a:pos x="8" y="103"/>
                </a:cxn>
                <a:cxn ang="0">
                  <a:pos x="17" y="110"/>
                </a:cxn>
                <a:cxn ang="0">
                  <a:pos x="28" y="116"/>
                </a:cxn>
                <a:cxn ang="0">
                  <a:pos x="42" y="123"/>
                </a:cxn>
                <a:cxn ang="0">
                  <a:pos x="54" y="128"/>
                </a:cxn>
                <a:cxn ang="0">
                  <a:pos x="59" y="130"/>
                </a:cxn>
                <a:cxn ang="0">
                  <a:pos x="62" y="132"/>
                </a:cxn>
                <a:cxn ang="0">
                  <a:pos x="65" y="132"/>
                </a:cxn>
                <a:cxn ang="0">
                  <a:pos x="66" y="133"/>
                </a:cxn>
                <a:cxn ang="0">
                  <a:pos x="123" y="101"/>
                </a:cxn>
                <a:cxn ang="0">
                  <a:pos x="123" y="61"/>
                </a:cxn>
                <a:cxn ang="0">
                  <a:pos x="117" y="31"/>
                </a:cxn>
              </a:cxnLst>
              <a:rect l="0" t="0" r="r" b="b"/>
              <a:pathLst>
                <a:path w="124" h="134">
                  <a:moveTo>
                    <a:pt x="117" y="31"/>
                  </a:moveTo>
                  <a:lnTo>
                    <a:pt x="64" y="0"/>
                  </a:lnTo>
                  <a:lnTo>
                    <a:pt x="35" y="16"/>
                  </a:lnTo>
                  <a:lnTo>
                    <a:pt x="18" y="45"/>
                  </a:lnTo>
                  <a:lnTo>
                    <a:pt x="0" y="72"/>
                  </a:lnTo>
                  <a:lnTo>
                    <a:pt x="0" y="96"/>
                  </a:lnTo>
                  <a:lnTo>
                    <a:pt x="1" y="96"/>
                  </a:lnTo>
                  <a:lnTo>
                    <a:pt x="2" y="97"/>
                  </a:lnTo>
                  <a:lnTo>
                    <a:pt x="5" y="99"/>
                  </a:lnTo>
                  <a:lnTo>
                    <a:pt x="8" y="103"/>
                  </a:lnTo>
                  <a:lnTo>
                    <a:pt x="17" y="110"/>
                  </a:lnTo>
                  <a:lnTo>
                    <a:pt x="28" y="116"/>
                  </a:lnTo>
                  <a:lnTo>
                    <a:pt x="42" y="123"/>
                  </a:lnTo>
                  <a:lnTo>
                    <a:pt x="54" y="128"/>
                  </a:lnTo>
                  <a:lnTo>
                    <a:pt x="59" y="130"/>
                  </a:lnTo>
                  <a:lnTo>
                    <a:pt x="62" y="132"/>
                  </a:lnTo>
                  <a:lnTo>
                    <a:pt x="65" y="132"/>
                  </a:lnTo>
                  <a:lnTo>
                    <a:pt x="66" y="133"/>
                  </a:lnTo>
                  <a:lnTo>
                    <a:pt x="123" y="101"/>
                  </a:lnTo>
                  <a:lnTo>
                    <a:pt x="123" y="61"/>
                  </a:lnTo>
                  <a:lnTo>
                    <a:pt x="117" y="31"/>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85" name="Freeform 302">
              <a:extLst>
                <a:ext uri="{FF2B5EF4-FFF2-40B4-BE49-F238E27FC236}">
                  <a16:creationId xmlns:a16="http://schemas.microsoft.com/office/drawing/2014/main" id="{82AC17D8-A6DE-420E-BD97-49B5F5A46D1D}"/>
                </a:ext>
              </a:extLst>
            </p:cNvPr>
            <p:cNvSpPr>
              <a:spLocks/>
            </p:cNvSpPr>
            <p:nvPr/>
          </p:nvSpPr>
          <p:spPr bwMode="auto">
            <a:xfrm>
              <a:off x="2699" y="3806"/>
              <a:ext cx="81" cy="45"/>
            </a:xfrm>
            <a:custGeom>
              <a:avLst/>
              <a:gdLst/>
              <a:ahLst/>
              <a:cxnLst>
                <a:cxn ang="0">
                  <a:pos x="28" y="0"/>
                </a:cxn>
                <a:cxn ang="0">
                  <a:pos x="0" y="15"/>
                </a:cxn>
                <a:cxn ang="0">
                  <a:pos x="1" y="15"/>
                </a:cxn>
                <a:cxn ang="0">
                  <a:pos x="2" y="17"/>
                </a:cxn>
                <a:cxn ang="0">
                  <a:pos x="4" y="18"/>
                </a:cxn>
                <a:cxn ang="0">
                  <a:pos x="7" y="20"/>
                </a:cxn>
                <a:cxn ang="0">
                  <a:pos x="14" y="26"/>
                </a:cxn>
                <a:cxn ang="0">
                  <a:pos x="24" y="31"/>
                </a:cxn>
                <a:cxn ang="0">
                  <a:pos x="33" y="36"/>
                </a:cxn>
                <a:cxn ang="0">
                  <a:pos x="42" y="40"/>
                </a:cxn>
                <a:cxn ang="0">
                  <a:pos x="46" y="41"/>
                </a:cxn>
                <a:cxn ang="0">
                  <a:pos x="50" y="43"/>
                </a:cxn>
                <a:cxn ang="0">
                  <a:pos x="52" y="44"/>
                </a:cxn>
                <a:cxn ang="0">
                  <a:pos x="52" y="44"/>
                </a:cxn>
                <a:cxn ang="0">
                  <a:pos x="80" y="29"/>
                </a:cxn>
                <a:cxn ang="0">
                  <a:pos x="28" y="0"/>
                </a:cxn>
              </a:cxnLst>
              <a:rect l="0" t="0" r="r" b="b"/>
              <a:pathLst>
                <a:path w="81" h="45">
                  <a:moveTo>
                    <a:pt x="28" y="0"/>
                  </a:moveTo>
                  <a:lnTo>
                    <a:pt x="0" y="15"/>
                  </a:lnTo>
                  <a:lnTo>
                    <a:pt x="1" y="15"/>
                  </a:lnTo>
                  <a:lnTo>
                    <a:pt x="2" y="17"/>
                  </a:lnTo>
                  <a:lnTo>
                    <a:pt x="4" y="18"/>
                  </a:lnTo>
                  <a:lnTo>
                    <a:pt x="7" y="20"/>
                  </a:lnTo>
                  <a:lnTo>
                    <a:pt x="14" y="26"/>
                  </a:lnTo>
                  <a:lnTo>
                    <a:pt x="24" y="31"/>
                  </a:lnTo>
                  <a:lnTo>
                    <a:pt x="33" y="36"/>
                  </a:lnTo>
                  <a:lnTo>
                    <a:pt x="42" y="40"/>
                  </a:lnTo>
                  <a:lnTo>
                    <a:pt x="46" y="41"/>
                  </a:lnTo>
                  <a:lnTo>
                    <a:pt x="50" y="43"/>
                  </a:lnTo>
                  <a:lnTo>
                    <a:pt x="52" y="44"/>
                  </a:lnTo>
                  <a:lnTo>
                    <a:pt x="52" y="44"/>
                  </a:lnTo>
                  <a:lnTo>
                    <a:pt x="80" y="29"/>
                  </a:lnTo>
                  <a:lnTo>
                    <a:pt x="28" y="0"/>
                  </a:lnTo>
                </a:path>
              </a:pathLst>
            </a:custGeom>
            <a:solidFill>
              <a:srgbClr val="3FA5FF"/>
            </a:solidFill>
            <a:ln w="12700" cap="rnd" cmpd="sng">
              <a:noFill/>
              <a:prstDash val="solid"/>
              <a:round/>
              <a:headEnd type="none" w="med" len="med"/>
              <a:tailEnd type="none" w="med" len="med"/>
            </a:ln>
            <a:effectLst/>
          </p:spPr>
          <p:txBody>
            <a:bodyPr/>
            <a:lstStyle/>
            <a:p>
              <a:endParaRPr lang="en-US" sz="2400" dirty="0"/>
            </a:p>
          </p:txBody>
        </p:sp>
        <p:sp>
          <p:nvSpPr>
            <p:cNvPr id="586" name="Freeform 303">
              <a:extLst>
                <a:ext uri="{FF2B5EF4-FFF2-40B4-BE49-F238E27FC236}">
                  <a16:creationId xmlns:a16="http://schemas.microsoft.com/office/drawing/2014/main" id="{4F2DF319-6505-4271-898D-B11A25C79E72}"/>
                </a:ext>
              </a:extLst>
            </p:cNvPr>
            <p:cNvSpPr>
              <a:spLocks/>
            </p:cNvSpPr>
            <p:nvPr/>
          </p:nvSpPr>
          <p:spPr bwMode="auto">
            <a:xfrm>
              <a:off x="2663" y="3854"/>
              <a:ext cx="82" cy="63"/>
            </a:xfrm>
            <a:custGeom>
              <a:avLst/>
              <a:gdLst/>
              <a:ahLst/>
              <a:cxnLst>
                <a:cxn ang="0">
                  <a:pos x="81" y="35"/>
                </a:cxn>
                <a:cxn ang="0">
                  <a:pos x="80" y="35"/>
                </a:cxn>
                <a:cxn ang="0">
                  <a:pos x="78" y="34"/>
                </a:cxn>
                <a:cxn ang="0">
                  <a:pos x="74" y="33"/>
                </a:cxn>
                <a:cxn ang="0">
                  <a:pos x="70" y="32"/>
                </a:cxn>
                <a:cxn ang="0">
                  <a:pos x="58" y="26"/>
                </a:cxn>
                <a:cxn ang="0">
                  <a:pos x="45" y="20"/>
                </a:cxn>
                <a:cxn ang="0">
                  <a:pos x="33" y="13"/>
                </a:cxn>
                <a:cxn ang="0">
                  <a:pos x="25" y="6"/>
                </a:cxn>
                <a:cxn ang="0">
                  <a:pos x="22" y="3"/>
                </a:cxn>
                <a:cxn ang="0">
                  <a:pos x="19" y="2"/>
                </a:cxn>
                <a:cxn ang="0">
                  <a:pos x="18" y="0"/>
                </a:cxn>
                <a:cxn ang="0">
                  <a:pos x="17" y="0"/>
                </a:cxn>
                <a:cxn ang="0">
                  <a:pos x="0" y="26"/>
                </a:cxn>
                <a:cxn ang="0">
                  <a:pos x="1" y="26"/>
                </a:cxn>
                <a:cxn ang="0">
                  <a:pos x="2" y="28"/>
                </a:cxn>
                <a:cxn ang="0">
                  <a:pos x="5" y="30"/>
                </a:cxn>
                <a:cxn ang="0">
                  <a:pos x="8" y="32"/>
                </a:cxn>
                <a:cxn ang="0">
                  <a:pos x="16" y="39"/>
                </a:cxn>
                <a:cxn ang="0">
                  <a:pos x="27" y="46"/>
                </a:cxn>
                <a:cxn ang="0">
                  <a:pos x="41" y="52"/>
                </a:cxn>
                <a:cxn ang="0">
                  <a:pos x="52" y="57"/>
                </a:cxn>
                <a:cxn ang="0">
                  <a:pos x="57" y="59"/>
                </a:cxn>
                <a:cxn ang="0">
                  <a:pos x="60" y="61"/>
                </a:cxn>
                <a:cxn ang="0">
                  <a:pos x="63" y="61"/>
                </a:cxn>
                <a:cxn ang="0">
                  <a:pos x="64" y="62"/>
                </a:cxn>
                <a:cxn ang="0">
                  <a:pos x="81" y="35"/>
                </a:cxn>
              </a:cxnLst>
              <a:rect l="0" t="0" r="r" b="b"/>
              <a:pathLst>
                <a:path w="82" h="63">
                  <a:moveTo>
                    <a:pt x="81" y="35"/>
                  </a:moveTo>
                  <a:lnTo>
                    <a:pt x="80" y="35"/>
                  </a:lnTo>
                  <a:lnTo>
                    <a:pt x="78" y="34"/>
                  </a:lnTo>
                  <a:lnTo>
                    <a:pt x="74" y="33"/>
                  </a:lnTo>
                  <a:lnTo>
                    <a:pt x="70" y="32"/>
                  </a:lnTo>
                  <a:lnTo>
                    <a:pt x="58" y="26"/>
                  </a:lnTo>
                  <a:lnTo>
                    <a:pt x="45" y="20"/>
                  </a:lnTo>
                  <a:lnTo>
                    <a:pt x="33" y="13"/>
                  </a:lnTo>
                  <a:lnTo>
                    <a:pt x="25" y="6"/>
                  </a:lnTo>
                  <a:lnTo>
                    <a:pt x="22" y="3"/>
                  </a:lnTo>
                  <a:lnTo>
                    <a:pt x="19" y="2"/>
                  </a:lnTo>
                  <a:lnTo>
                    <a:pt x="18" y="0"/>
                  </a:lnTo>
                  <a:lnTo>
                    <a:pt x="17" y="0"/>
                  </a:lnTo>
                  <a:lnTo>
                    <a:pt x="0" y="26"/>
                  </a:lnTo>
                  <a:lnTo>
                    <a:pt x="1" y="26"/>
                  </a:lnTo>
                  <a:lnTo>
                    <a:pt x="2" y="28"/>
                  </a:lnTo>
                  <a:lnTo>
                    <a:pt x="5" y="30"/>
                  </a:lnTo>
                  <a:lnTo>
                    <a:pt x="8" y="32"/>
                  </a:lnTo>
                  <a:lnTo>
                    <a:pt x="16" y="39"/>
                  </a:lnTo>
                  <a:lnTo>
                    <a:pt x="27" y="46"/>
                  </a:lnTo>
                  <a:lnTo>
                    <a:pt x="41" y="52"/>
                  </a:lnTo>
                  <a:lnTo>
                    <a:pt x="52" y="57"/>
                  </a:lnTo>
                  <a:lnTo>
                    <a:pt x="57" y="59"/>
                  </a:lnTo>
                  <a:lnTo>
                    <a:pt x="60" y="61"/>
                  </a:lnTo>
                  <a:lnTo>
                    <a:pt x="63" y="61"/>
                  </a:lnTo>
                  <a:lnTo>
                    <a:pt x="64" y="62"/>
                  </a:lnTo>
                  <a:lnTo>
                    <a:pt x="81" y="35"/>
                  </a:lnTo>
                </a:path>
              </a:pathLst>
            </a:custGeom>
            <a:solidFill>
              <a:srgbClr val="1999FF"/>
            </a:solidFill>
            <a:ln w="12700" cap="rnd" cmpd="sng">
              <a:noFill/>
              <a:prstDash val="solid"/>
              <a:round/>
              <a:headEnd type="none" w="med" len="med"/>
              <a:tailEnd type="none" w="med" len="med"/>
            </a:ln>
            <a:effectLst/>
          </p:spPr>
          <p:txBody>
            <a:bodyPr/>
            <a:lstStyle/>
            <a:p>
              <a:endParaRPr lang="en-US" sz="2400" dirty="0"/>
            </a:p>
          </p:txBody>
        </p:sp>
        <p:sp>
          <p:nvSpPr>
            <p:cNvPr id="587" name="Freeform 304">
              <a:extLst>
                <a:ext uri="{FF2B5EF4-FFF2-40B4-BE49-F238E27FC236}">
                  <a16:creationId xmlns:a16="http://schemas.microsoft.com/office/drawing/2014/main" id="{E5D4EC43-4988-414E-934D-11BAF4A49A9C}"/>
                </a:ext>
              </a:extLst>
            </p:cNvPr>
            <p:cNvSpPr>
              <a:spLocks/>
            </p:cNvSpPr>
            <p:nvPr/>
          </p:nvSpPr>
          <p:spPr bwMode="auto">
            <a:xfrm>
              <a:off x="2640" y="3882"/>
              <a:ext cx="63" cy="58"/>
            </a:xfrm>
            <a:custGeom>
              <a:avLst/>
              <a:gdLst/>
              <a:ahLst/>
              <a:cxnLst>
                <a:cxn ang="0">
                  <a:pos x="62" y="36"/>
                </a:cxn>
                <a:cxn ang="0">
                  <a:pos x="61" y="35"/>
                </a:cxn>
                <a:cxn ang="0">
                  <a:pos x="59" y="34"/>
                </a:cxn>
                <a:cxn ang="0">
                  <a:pos x="55" y="33"/>
                </a:cxn>
                <a:cxn ang="0">
                  <a:pos x="51" y="31"/>
                </a:cxn>
                <a:cxn ang="0">
                  <a:pos x="40" y="26"/>
                </a:cxn>
                <a:cxn ang="0">
                  <a:pos x="27" y="20"/>
                </a:cxn>
                <a:cxn ang="0">
                  <a:pos x="16" y="13"/>
                </a:cxn>
                <a:cxn ang="0">
                  <a:pos x="8" y="6"/>
                </a:cxn>
                <a:cxn ang="0">
                  <a:pos x="5" y="4"/>
                </a:cxn>
                <a:cxn ang="0">
                  <a:pos x="2" y="2"/>
                </a:cxn>
                <a:cxn ang="0">
                  <a:pos x="1" y="1"/>
                </a:cxn>
                <a:cxn ang="0">
                  <a:pos x="0" y="0"/>
                </a:cxn>
                <a:cxn ang="0">
                  <a:pos x="0" y="22"/>
                </a:cxn>
                <a:cxn ang="0">
                  <a:pos x="1" y="22"/>
                </a:cxn>
                <a:cxn ang="0">
                  <a:pos x="2" y="23"/>
                </a:cxn>
                <a:cxn ang="0">
                  <a:pos x="5" y="25"/>
                </a:cxn>
                <a:cxn ang="0">
                  <a:pos x="8" y="29"/>
                </a:cxn>
                <a:cxn ang="0">
                  <a:pos x="16" y="35"/>
                </a:cxn>
                <a:cxn ang="0">
                  <a:pos x="27" y="41"/>
                </a:cxn>
                <a:cxn ang="0">
                  <a:pos x="40" y="48"/>
                </a:cxn>
                <a:cxn ang="0">
                  <a:pos x="51" y="52"/>
                </a:cxn>
                <a:cxn ang="0">
                  <a:pos x="55" y="54"/>
                </a:cxn>
                <a:cxn ang="0">
                  <a:pos x="59" y="56"/>
                </a:cxn>
                <a:cxn ang="0">
                  <a:pos x="61" y="56"/>
                </a:cxn>
                <a:cxn ang="0">
                  <a:pos x="62" y="57"/>
                </a:cxn>
                <a:cxn ang="0">
                  <a:pos x="62" y="36"/>
                </a:cxn>
              </a:cxnLst>
              <a:rect l="0" t="0" r="r" b="b"/>
              <a:pathLst>
                <a:path w="63" h="58">
                  <a:moveTo>
                    <a:pt x="62" y="36"/>
                  </a:moveTo>
                  <a:lnTo>
                    <a:pt x="61" y="35"/>
                  </a:lnTo>
                  <a:lnTo>
                    <a:pt x="59" y="34"/>
                  </a:lnTo>
                  <a:lnTo>
                    <a:pt x="55" y="33"/>
                  </a:lnTo>
                  <a:lnTo>
                    <a:pt x="51" y="31"/>
                  </a:lnTo>
                  <a:lnTo>
                    <a:pt x="40" y="26"/>
                  </a:lnTo>
                  <a:lnTo>
                    <a:pt x="27" y="20"/>
                  </a:lnTo>
                  <a:lnTo>
                    <a:pt x="16" y="13"/>
                  </a:lnTo>
                  <a:lnTo>
                    <a:pt x="8" y="6"/>
                  </a:lnTo>
                  <a:lnTo>
                    <a:pt x="5" y="4"/>
                  </a:lnTo>
                  <a:lnTo>
                    <a:pt x="2" y="2"/>
                  </a:lnTo>
                  <a:lnTo>
                    <a:pt x="1" y="1"/>
                  </a:lnTo>
                  <a:lnTo>
                    <a:pt x="0" y="0"/>
                  </a:lnTo>
                  <a:lnTo>
                    <a:pt x="0" y="22"/>
                  </a:lnTo>
                  <a:lnTo>
                    <a:pt x="1" y="22"/>
                  </a:lnTo>
                  <a:lnTo>
                    <a:pt x="2" y="23"/>
                  </a:lnTo>
                  <a:lnTo>
                    <a:pt x="5" y="25"/>
                  </a:lnTo>
                  <a:lnTo>
                    <a:pt x="8" y="29"/>
                  </a:lnTo>
                  <a:lnTo>
                    <a:pt x="16" y="35"/>
                  </a:lnTo>
                  <a:lnTo>
                    <a:pt x="27" y="41"/>
                  </a:lnTo>
                  <a:lnTo>
                    <a:pt x="40" y="48"/>
                  </a:lnTo>
                  <a:lnTo>
                    <a:pt x="51" y="52"/>
                  </a:lnTo>
                  <a:lnTo>
                    <a:pt x="55" y="54"/>
                  </a:lnTo>
                  <a:lnTo>
                    <a:pt x="59" y="56"/>
                  </a:lnTo>
                  <a:lnTo>
                    <a:pt x="61" y="56"/>
                  </a:lnTo>
                  <a:lnTo>
                    <a:pt x="62" y="57"/>
                  </a:lnTo>
                  <a:lnTo>
                    <a:pt x="62" y="36"/>
                  </a:lnTo>
                </a:path>
              </a:pathLst>
            </a:custGeom>
            <a:solidFill>
              <a:srgbClr val="007FFF"/>
            </a:solidFill>
            <a:ln w="12700" cap="rnd" cmpd="sng">
              <a:noFill/>
              <a:prstDash val="solid"/>
              <a:round/>
              <a:headEnd type="none" w="med" len="med"/>
              <a:tailEnd type="none" w="med" len="med"/>
            </a:ln>
            <a:effectLst/>
          </p:spPr>
          <p:txBody>
            <a:bodyPr/>
            <a:lstStyle/>
            <a:p>
              <a:endParaRPr lang="en-US" sz="2400" dirty="0"/>
            </a:p>
          </p:txBody>
        </p:sp>
        <p:sp>
          <p:nvSpPr>
            <p:cNvPr id="588" name="Freeform 305">
              <a:extLst>
                <a:ext uri="{FF2B5EF4-FFF2-40B4-BE49-F238E27FC236}">
                  <a16:creationId xmlns:a16="http://schemas.microsoft.com/office/drawing/2014/main" id="{A2834869-5240-4385-BB33-4A7C27B05911}"/>
                </a:ext>
              </a:extLst>
            </p:cNvPr>
            <p:cNvSpPr>
              <a:spLocks/>
            </p:cNvSpPr>
            <p:nvPr/>
          </p:nvSpPr>
          <p:spPr bwMode="auto">
            <a:xfrm>
              <a:off x="2669" y="3828"/>
              <a:ext cx="63" cy="56"/>
            </a:xfrm>
            <a:custGeom>
              <a:avLst/>
              <a:gdLst/>
              <a:ahLst/>
              <a:cxnLst>
                <a:cxn ang="0">
                  <a:pos x="35" y="15"/>
                </a:cxn>
                <a:cxn ang="0">
                  <a:pos x="43" y="19"/>
                </a:cxn>
                <a:cxn ang="0">
                  <a:pos x="51" y="22"/>
                </a:cxn>
                <a:cxn ang="0">
                  <a:pos x="57" y="25"/>
                </a:cxn>
                <a:cxn ang="0">
                  <a:pos x="62" y="26"/>
                </a:cxn>
                <a:cxn ang="0">
                  <a:pos x="57" y="55"/>
                </a:cxn>
                <a:cxn ang="0">
                  <a:pos x="52" y="54"/>
                </a:cxn>
                <a:cxn ang="0">
                  <a:pos x="44" y="50"/>
                </a:cxn>
                <a:cxn ang="0">
                  <a:pos x="35" y="46"/>
                </a:cxn>
                <a:cxn ang="0">
                  <a:pos x="25" y="41"/>
                </a:cxn>
                <a:cxn ang="0">
                  <a:pos x="16" y="36"/>
                </a:cxn>
                <a:cxn ang="0">
                  <a:pos x="9" y="30"/>
                </a:cxn>
                <a:cxn ang="0">
                  <a:pos x="4" y="26"/>
                </a:cxn>
                <a:cxn ang="0">
                  <a:pos x="0" y="23"/>
                </a:cxn>
                <a:cxn ang="0">
                  <a:pos x="14" y="0"/>
                </a:cxn>
                <a:cxn ang="0">
                  <a:pos x="18" y="3"/>
                </a:cxn>
                <a:cxn ang="0">
                  <a:pos x="22" y="7"/>
                </a:cxn>
                <a:cxn ang="0">
                  <a:pos x="29" y="10"/>
                </a:cxn>
                <a:cxn ang="0">
                  <a:pos x="35" y="15"/>
                </a:cxn>
              </a:cxnLst>
              <a:rect l="0" t="0" r="r" b="b"/>
              <a:pathLst>
                <a:path w="63" h="56">
                  <a:moveTo>
                    <a:pt x="35" y="15"/>
                  </a:moveTo>
                  <a:lnTo>
                    <a:pt x="43" y="19"/>
                  </a:lnTo>
                  <a:lnTo>
                    <a:pt x="51" y="22"/>
                  </a:lnTo>
                  <a:lnTo>
                    <a:pt x="57" y="25"/>
                  </a:lnTo>
                  <a:lnTo>
                    <a:pt x="62" y="26"/>
                  </a:lnTo>
                  <a:lnTo>
                    <a:pt x="57" y="55"/>
                  </a:lnTo>
                  <a:lnTo>
                    <a:pt x="52" y="54"/>
                  </a:lnTo>
                  <a:lnTo>
                    <a:pt x="44" y="50"/>
                  </a:lnTo>
                  <a:lnTo>
                    <a:pt x="35" y="46"/>
                  </a:lnTo>
                  <a:lnTo>
                    <a:pt x="25" y="41"/>
                  </a:lnTo>
                  <a:lnTo>
                    <a:pt x="16" y="36"/>
                  </a:lnTo>
                  <a:lnTo>
                    <a:pt x="9" y="30"/>
                  </a:lnTo>
                  <a:lnTo>
                    <a:pt x="4" y="26"/>
                  </a:lnTo>
                  <a:lnTo>
                    <a:pt x="0" y="23"/>
                  </a:lnTo>
                  <a:lnTo>
                    <a:pt x="14" y="0"/>
                  </a:lnTo>
                  <a:lnTo>
                    <a:pt x="18" y="3"/>
                  </a:lnTo>
                  <a:lnTo>
                    <a:pt x="22" y="7"/>
                  </a:lnTo>
                  <a:lnTo>
                    <a:pt x="29" y="10"/>
                  </a:lnTo>
                  <a:lnTo>
                    <a:pt x="35" y="15"/>
                  </a:lnTo>
                </a:path>
              </a:pathLst>
            </a:custGeom>
            <a:solidFill>
              <a:srgbClr val="3FFFFF"/>
            </a:solidFill>
            <a:ln w="12700" cap="rnd" cmpd="sng">
              <a:noFill/>
              <a:prstDash val="solid"/>
              <a:round/>
              <a:headEnd type="none" w="med" len="med"/>
              <a:tailEnd type="none" w="med" len="med"/>
            </a:ln>
            <a:effectLst/>
          </p:spPr>
          <p:txBody>
            <a:bodyPr/>
            <a:lstStyle/>
            <a:p>
              <a:endParaRPr lang="en-US" sz="2400" dirty="0"/>
            </a:p>
          </p:txBody>
        </p:sp>
        <p:sp>
          <p:nvSpPr>
            <p:cNvPr id="589" name="Freeform 306">
              <a:extLst>
                <a:ext uri="{FF2B5EF4-FFF2-40B4-BE49-F238E27FC236}">
                  <a16:creationId xmlns:a16="http://schemas.microsoft.com/office/drawing/2014/main" id="{C0E4B037-5011-41A3-AAD7-BB1A27C3F18B}"/>
                </a:ext>
              </a:extLst>
            </p:cNvPr>
            <p:cNvSpPr>
              <a:spLocks/>
            </p:cNvSpPr>
            <p:nvPr/>
          </p:nvSpPr>
          <p:spPr bwMode="auto">
            <a:xfrm>
              <a:off x="2753" y="3842"/>
              <a:ext cx="30" cy="41"/>
            </a:xfrm>
            <a:custGeom>
              <a:avLst/>
              <a:gdLst/>
              <a:ahLst/>
              <a:cxnLst>
                <a:cxn ang="0">
                  <a:pos x="4" y="13"/>
                </a:cxn>
                <a:cxn ang="0">
                  <a:pos x="25" y="0"/>
                </a:cxn>
                <a:cxn ang="0">
                  <a:pos x="29" y="23"/>
                </a:cxn>
                <a:cxn ang="0">
                  <a:pos x="0" y="40"/>
                </a:cxn>
                <a:cxn ang="0">
                  <a:pos x="4" y="13"/>
                </a:cxn>
              </a:cxnLst>
              <a:rect l="0" t="0" r="r" b="b"/>
              <a:pathLst>
                <a:path w="30" h="41">
                  <a:moveTo>
                    <a:pt x="4" y="13"/>
                  </a:moveTo>
                  <a:lnTo>
                    <a:pt x="25" y="0"/>
                  </a:lnTo>
                  <a:lnTo>
                    <a:pt x="29" y="23"/>
                  </a:lnTo>
                  <a:lnTo>
                    <a:pt x="0" y="40"/>
                  </a:lnTo>
                  <a:lnTo>
                    <a:pt x="4" y="13"/>
                  </a:lnTo>
                </a:path>
              </a:pathLst>
            </a:custGeom>
            <a:solidFill>
              <a:srgbClr val="00FFFF"/>
            </a:solidFill>
            <a:ln w="12700" cap="rnd" cmpd="sng">
              <a:noFill/>
              <a:prstDash val="solid"/>
              <a:round/>
              <a:headEnd type="none" w="med" len="med"/>
              <a:tailEnd type="none" w="med" len="med"/>
            </a:ln>
            <a:effectLst/>
          </p:spPr>
          <p:txBody>
            <a:bodyPr/>
            <a:lstStyle/>
            <a:p>
              <a:endParaRPr lang="en-US" sz="2400" dirty="0"/>
            </a:p>
          </p:txBody>
        </p:sp>
        <p:sp>
          <p:nvSpPr>
            <p:cNvPr id="590" name="Freeform 307">
              <a:extLst>
                <a:ext uri="{FF2B5EF4-FFF2-40B4-BE49-F238E27FC236}">
                  <a16:creationId xmlns:a16="http://schemas.microsoft.com/office/drawing/2014/main" id="{8FDA1EFD-8FE7-4035-B811-AE7D6A2FAAC1}"/>
                </a:ext>
              </a:extLst>
            </p:cNvPr>
            <p:cNvSpPr>
              <a:spLocks/>
            </p:cNvSpPr>
            <p:nvPr/>
          </p:nvSpPr>
          <p:spPr bwMode="auto">
            <a:xfrm>
              <a:off x="2722" y="3908"/>
              <a:ext cx="29" cy="34"/>
            </a:xfrm>
            <a:custGeom>
              <a:avLst/>
              <a:gdLst/>
              <a:ahLst/>
              <a:cxnLst>
                <a:cxn ang="0">
                  <a:pos x="14" y="31"/>
                </a:cxn>
                <a:cxn ang="0">
                  <a:pos x="9" y="33"/>
                </a:cxn>
                <a:cxn ang="0">
                  <a:pos x="4" y="32"/>
                </a:cxn>
                <a:cxn ang="0">
                  <a:pos x="1" y="29"/>
                </a:cxn>
                <a:cxn ang="0">
                  <a:pos x="0" y="25"/>
                </a:cxn>
                <a:cxn ang="0">
                  <a:pos x="1" y="18"/>
                </a:cxn>
                <a:cxn ang="0">
                  <a:pos x="4" y="13"/>
                </a:cxn>
                <a:cxn ang="0">
                  <a:pos x="9" y="7"/>
                </a:cxn>
                <a:cxn ang="0">
                  <a:pos x="14" y="2"/>
                </a:cxn>
                <a:cxn ang="0">
                  <a:pos x="20" y="0"/>
                </a:cxn>
                <a:cxn ang="0">
                  <a:pos x="24" y="1"/>
                </a:cxn>
                <a:cxn ang="0">
                  <a:pos x="27" y="3"/>
                </a:cxn>
                <a:cxn ang="0">
                  <a:pos x="28" y="9"/>
                </a:cxn>
                <a:cxn ang="0">
                  <a:pos x="27" y="14"/>
                </a:cxn>
                <a:cxn ang="0">
                  <a:pos x="24" y="21"/>
                </a:cxn>
                <a:cxn ang="0">
                  <a:pos x="20" y="27"/>
                </a:cxn>
                <a:cxn ang="0">
                  <a:pos x="14" y="31"/>
                </a:cxn>
              </a:cxnLst>
              <a:rect l="0" t="0" r="r" b="b"/>
              <a:pathLst>
                <a:path w="29" h="34">
                  <a:moveTo>
                    <a:pt x="14" y="31"/>
                  </a:moveTo>
                  <a:lnTo>
                    <a:pt x="9" y="33"/>
                  </a:lnTo>
                  <a:lnTo>
                    <a:pt x="4" y="32"/>
                  </a:lnTo>
                  <a:lnTo>
                    <a:pt x="1" y="29"/>
                  </a:lnTo>
                  <a:lnTo>
                    <a:pt x="0" y="25"/>
                  </a:lnTo>
                  <a:lnTo>
                    <a:pt x="1" y="18"/>
                  </a:lnTo>
                  <a:lnTo>
                    <a:pt x="4" y="13"/>
                  </a:lnTo>
                  <a:lnTo>
                    <a:pt x="9" y="7"/>
                  </a:lnTo>
                  <a:lnTo>
                    <a:pt x="14" y="2"/>
                  </a:lnTo>
                  <a:lnTo>
                    <a:pt x="20" y="0"/>
                  </a:lnTo>
                  <a:lnTo>
                    <a:pt x="24" y="1"/>
                  </a:lnTo>
                  <a:lnTo>
                    <a:pt x="27" y="3"/>
                  </a:lnTo>
                  <a:lnTo>
                    <a:pt x="28" y="9"/>
                  </a:lnTo>
                  <a:lnTo>
                    <a:pt x="27" y="14"/>
                  </a:lnTo>
                  <a:lnTo>
                    <a:pt x="24" y="21"/>
                  </a:lnTo>
                  <a:lnTo>
                    <a:pt x="20" y="27"/>
                  </a:lnTo>
                  <a:lnTo>
                    <a:pt x="14" y="31"/>
                  </a:lnTo>
                </a:path>
              </a:pathLst>
            </a:custGeom>
            <a:solidFill>
              <a:srgbClr val="000000"/>
            </a:solidFill>
            <a:ln w="12700" cap="rnd" cmpd="sng">
              <a:noFill/>
              <a:prstDash val="solid"/>
              <a:round/>
              <a:headEnd type="none" w="med" len="med"/>
              <a:tailEnd type="none" w="med" len="med"/>
            </a:ln>
            <a:effectLst/>
          </p:spPr>
          <p:txBody>
            <a:bodyPr/>
            <a:lstStyle/>
            <a:p>
              <a:endParaRPr lang="en-US" sz="2400" dirty="0"/>
            </a:p>
          </p:txBody>
        </p:sp>
        <p:sp>
          <p:nvSpPr>
            <p:cNvPr id="591" name="Freeform 308">
              <a:extLst>
                <a:ext uri="{FF2B5EF4-FFF2-40B4-BE49-F238E27FC236}">
                  <a16:creationId xmlns:a16="http://schemas.microsoft.com/office/drawing/2014/main" id="{22BEA1C3-77CB-4F81-A3F0-42C57AD52A26}"/>
                </a:ext>
              </a:extLst>
            </p:cNvPr>
            <p:cNvSpPr>
              <a:spLocks/>
            </p:cNvSpPr>
            <p:nvPr/>
          </p:nvSpPr>
          <p:spPr bwMode="auto">
            <a:xfrm>
              <a:off x="2738" y="3918"/>
              <a:ext cx="11" cy="14"/>
            </a:xfrm>
            <a:custGeom>
              <a:avLst/>
              <a:gdLst/>
              <a:ahLst/>
              <a:cxnLst>
                <a:cxn ang="0">
                  <a:pos x="5" y="12"/>
                </a:cxn>
                <a:cxn ang="0">
                  <a:pos x="3" y="13"/>
                </a:cxn>
                <a:cxn ang="0">
                  <a:pos x="1" y="13"/>
                </a:cxn>
                <a:cxn ang="0">
                  <a:pos x="0" y="11"/>
                </a:cxn>
                <a:cxn ang="0">
                  <a:pos x="0" y="10"/>
                </a:cxn>
                <a:cxn ang="0">
                  <a:pos x="0" y="7"/>
                </a:cxn>
                <a:cxn ang="0">
                  <a:pos x="1" y="4"/>
                </a:cxn>
                <a:cxn ang="0">
                  <a:pos x="3" y="3"/>
                </a:cxn>
                <a:cxn ang="0">
                  <a:pos x="5" y="1"/>
                </a:cxn>
                <a:cxn ang="0">
                  <a:pos x="7" y="0"/>
                </a:cxn>
                <a:cxn ang="0">
                  <a:pos x="8" y="0"/>
                </a:cxn>
                <a:cxn ang="0">
                  <a:pos x="10" y="1"/>
                </a:cxn>
                <a:cxn ang="0">
                  <a:pos x="10" y="3"/>
                </a:cxn>
                <a:cxn ang="0">
                  <a:pos x="10" y="5"/>
                </a:cxn>
                <a:cxn ang="0">
                  <a:pos x="8" y="8"/>
                </a:cxn>
                <a:cxn ang="0">
                  <a:pos x="7" y="10"/>
                </a:cxn>
                <a:cxn ang="0">
                  <a:pos x="5" y="12"/>
                </a:cxn>
              </a:cxnLst>
              <a:rect l="0" t="0" r="r" b="b"/>
              <a:pathLst>
                <a:path w="11" h="14">
                  <a:moveTo>
                    <a:pt x="5" y="12"/>
                  </a:moveTo>
                  <a:lnTo>
                    <a:pt x="3" y="13"/>
                  </a:lnTo>
                  <a:lnTo>
                    <a:pt x="1" y="13"/>
                  </a:lnTo>
                  <a:lnTo>
                    <a:pt x="0" y="11"/>
                  </a:lnTo>
                  <a:lnTo>
                    <a:pt x="0" y="10"/>
                  </a:lnTo>
                  <a:lnTo>
                    <a:pt x="0" y="7"/>
                  </a:lnTo>
                  <a:lnTo>
                    <a:pt x="1" y="4"/>
                  </a:lnTo>
                  <a:lnTo>
                    <a:pt x="3" y="3"/>
                  </a:lnTo>
                  <a:lnTo>
                    <a:pt x="5" y="1"/>
                  </a:lnTo>
                  <a:lnTo>
                    <a:pt x="7" y="0"/>
                  </a:lnTo>
                  <a:lnTo>
                    <a:pt x="8" y="0"/>
                  </a:lnTo>
                  <a:lnTo>
                    <a:pt x="10" y="1"/>
                  </a:lnTo>
                  <a:lnTo>
                    <a:pt x="10" y="3"/>
                  </a:lnTo>
                  <a:lnTo>
                    <a:pt x="10" y="5"/>
                  </a:lnTo>
                  <a:lnTo>
                    <a:pt x="8" y="8"/>
                  </a:lnTo>
                  <a:lnTo>
                    <a:pt x="7" y="10"/>
                  </a:lnTo>
                  <a:lnTo>
                    <a:pt x="5" y="12"/>
                  </a:lnTo>
                </a:path>
              </a:pathLst>
            </a:custGeom>
            <a:solidFill>
              <a:srgbClr val="666666"/>
            </a:solidFill>
            <a:ln w="12700" cap="rnd" cmpd="sng">
              <a:noFill/>
              <a:prstDash val="solid"/>
              <a:round/>
              <a:headEnd type="none" w="med" len="med"/>
              <a:tailEnd type="none" w="med" len="med"/>
            </a:ln>
            <a:effectLst/>
          </p:spPr>
          <p:txBody>
            <a:bodyPr/>
            <a:lstStyle/>
            <a:p>
              <a:endParaRPr lang="en-US" sz="2400" dirty="0"/>
            </a:p>
          </p:txBody>
        </p:sp>
      </p:grpSp>
      <p:cxnSp>
        <p:nvCxnSpPr>
          <p:cNvPr id="592" name="Straight Connector 591">
            <a:extLst>
              <a:ext uri="{FF2B5EF4-FFF2-40B4-BE49-F238E27FC236}">
                <a16:creationId xmlns:a16="http://schemas.microsoft.com/office/drawing/2014/main" id="{B5DCA80C-BFD2-446C-ABFB-0A66BCC68402}"/>
              </a:ext>
            </a:extLst>
          </p:cNvPr>
          <p:cNvCxnSpPr>
            <a:cxnSpLocks/>
          </p:cNvCxnSpPr>
          <p:nvPr/>
        </p:nvCxnSpPr>
        <p:spPr>
          <a:xfrm>
            <a:off x="3472751" y="3217088"/>
            <a:ext cx="19803" cy="3195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800F65E4-4CC8-4203-BDBB-47F1EA86B7BC}"/>
              </a:ext>
            </a:extLst>
          </p:cNvPr>
          <p:cNvCxnSpPr>
            <a:cxnSpLocks/>
          </p:cNvCxnSpPr>
          <p:nvPr/>
        </p:nvCxnSpPr>
        <p:spPr>
          <a:xfrm>
            <a:off x="7458567" y="3217088"/>
            <a:ext cx="19803" cy="31959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4" name="Rectangle 593"/>
          <p:cNvSpPr/>
          <p:nvPr/>
        </p:nvSpPr>
        <p:spPr>
          <a:xfrm>
            <a:off x="127685" y="-1767436"/>
            <a:ext cx="2237678" cy="369332"/>
          </a:xfrm>
          <a:prstGeom prst="rect">
            <a:avLst/>
          </a:prstGeom>
        </p:spPr>
        <p:txBody>
          <a:bodyPr wrap="square">
            <a:spAutoFit/>
          </a:bodyPr>
          <a:lstStyle/>
          <a:p>
            <a:r>
              <a:rPr lang="is-IS" b="1" dirty="0">
                <a:solidFill>
                  <a:srgbClr val="92D050"/>
                </a:solidFill>
              </a:rPr>
              <a:t>! Mobile inventory </a:t>
            </a:r>
            <a:endParaRPr lang="en-US" b="1" dirty="0">
              <a:solidFill>
                <a:srgbClr val="92D050"/>
              </a:solidFill>
            </a:endParaRPr>
          </a:p>
        </p:txBody>
      </p:sp>
      <p:cxnSp>
        <p:nvCxnSpPr>
          <p:cNvPr id="595" name="Straight Connector 594">
            <a:extLst>
              <a:ext uri="{FF2B5EF4-FFF2-40B4-BE49-F238E27FC236}">
                <a16:creationId xmlns:a16="http://schemas.microsoft.com/office/drawing/2014/main" id="{547BC384-D60D-3240-A465-FE27115CE4FD}"/>
              </a:ext>
            </a:extLst>
          </p:cNvPr>
          <p:cNvCxnSpPr>
            <a:cxnSpLocks/>
          </p:cNvCxnSpPr>
          <p:nvPr/>
        </p:nvCxnSpPr>
        <p:spPr>
          <a:xfrm>
            <a:off x="535437" y="0"/>
            <a:ext cx="0" cy="6886092"/>
          </a:xfrm>
          <a:prstGeom prst="line">
            <a:avLst/>
          </a:prstGeom>
          <a:ln w="127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596" name="TextBox 595">
            <a:extLst>
              <a:ext uri="{FF2B5EF4-FFF2-40B4-BE49-F238E27FC236}">
                <a16:creationId xmlns:a16="http://schemas.microsoft.com/office/drawing/2014/main" id="{9B73D42E-46E4-4E44-AA96-70AA0C9984CD}"/>
              </a:ext>
            </a:extLst>
          </p:cNvPr>
          <p:cNvSpPr txBox="1"/>
          <p:nvPr/>
        </p:nvSpPr>
        <p:spPr>
          <a:xfrm rot="-5400000">
            <a:off x="-743983" y="5607441"/>
            <a:ext cx="2020335" cy="276999"/>
          </a:xfrm>
          <a:prstGeom prst="rect">
            <a:avLst/>
          </a:prstGeom>
          <a:noFill/>
        </p:spPr>
        <p:txBody>
          <a:bodyPr wrap="square" rtlCol="0">
            <a:spAutoFit/>
          </a:bodyPr>
          <a:lstStyle/>
          <a:p>
            <a:r>
              <a:rPr lang="en-IS" sz="1200" b="1" dirty="0">
                <a:solidFill>
                  <a:schemeClr val="bg1"/>
                </a:solidFill>
              </a:rPr>
              <a:t>Mobile inventory</a:t>
            </a:r>
          </a:p>
        </p:txBody>
      </p:sp>
      <p:sp>
        <p:nvSpPr>
          <p:cNvPr id="598" name="Rectangle 597">
            <a:extLst>
              <a:ext uri="{FF2B5EF4-FFF2-40B4-BE49-F238E27FC236}">
                <a16:creationId xmlns:a16="http://schemas.microsoft.com/office/drawing/2014/main" id="{87BFCC33-FC6C-194D-9F7A-36F6875D62ED}"/>
              </a:ext>
            </a:extLst>
          </p:cNvPr>
          <p:cNvSpPr/>
          <p:nvPr/>
        </p:nvSpPr>
        <p:spPr>
          <a:xfrm>
            <a:off x="526738" y="716344"/>
            <a:ext cx="36000" cy="334779"/>
          </a:xfrm>
          <a:prstGeom prst="rect">
            <a:avLst/>
          </a:prstGeom>
          <a:solidFill>
            <a:srgbClr val="8BC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11" name="Picture 10" descr="A picture containing video, clock, room&#10;&#10;Description automatically generated">
            <a:extLst>
              <a:ext uri="{FF2B5EF4-FFF2-40B4-BE49-F238E27FC236}">
                <a16:creationId xmlns:a16="http://schemas.microsoft.com/office/drawing/2014/main" id="{D21C169E-A8DB-CD46-BCBA-0F55910A75E2}"/>
              </a:ext>
            </a:extLst>
          </p:cNvPr>
          <p:cNvPicPr>
            <a:picLocks noChangeAspect="1"/>
          </p:cNvPicPr>
          <p:nvPr/>
        </p:nvPicPr>
        <p:blipFill>
          <a:blip r:embed="rId4"/>
          <a:stretch>
            <a:fillRect/>
          </a:stretch>
        </p:blipFill>
        <p:spPr>
          <a:xfrm>
            <a:off x="6447693" y="-115213"/>
            <a:ext cx="4706126" cy="3196902"/>
          </a:xfrm>
          <a:prstGeom prst="rect">
            <a:avLst/>
          </a:prstGeom>
        </p:spPr>
      </p:pic>
    </p:spTree>
    <p:custDataLst>
      <p:tags r:id="rId1"/>
    </p:custDataLst>
    <p:extLst>
      <p:ext uri="{BB962C8B-B14F-4D97-AF65-F5344CB8AC3E}">
        <p14:creationId xmlns:p14="http://schemas.microsoft.com/office/powerpoint/2010/main" val="2538716934"/>
      </p:ext>
    </p:extLst>
  </p:cSld>
  <p:clrMapOvr>
    <a:masterClrMapping/>
  </p:clrMapOvr>
  <mc:AlternateContent xmlns:mc="http://schemas.openxmlformats.org/markup-compatibility/2006" xmlns:p14="http://schemas.microsoft.com/office/powerpoint/2010/main">
    <mc:Choice Requires="p14">
      <p:transition spd="slow" p14:dur="2000" advTm="58246"/>
    </mc:Choice>
    <mc:Fallback xmlns="">
      <p:transition spd="slow" advTm="58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2"/>
                                        </p:tgtEl>
                                        <p:attrNameLst>
                                          <p:attrName>style.visibility</p:attrName>
                                        </p:attrNameLst>
                                      </p:cBhvr>
                                      <p:to>
                                        <p:strVal val="visible"/>
                                      </p:to>
                                    </p:set>
                                    <p:anim calcmode="lin" valueType="num">
                                      <p:cBhvr additive="base">
                                        <p:cTn id="11" dur="500" fill="hold"/>
                                        <p:tgtEl>
                                          <p:spTgt spid="592"/>
                                        </p:tgtEl>
                                        <p:attrNameLst>
                                          <p:attrName>ppt_x</p:attrName>
                                        </p:attrNameLst>
                                      </p:cBhvr>
                                      <p:tavLst>
                                        <p:tav tm="0">
                                          <p:val>
                                            <p:strVal val="#ppt_x"/>
                                          </p:val>
                                        </p:tav>
                                        <p:tav tm="100000">
                                          <p:val>
                                            <p:strVal val="#ppt_x"/>
                                          </p:val>
                                        </p:tav>
                                      </p:tavLst>
                                    </p:anim>
                                    <p:anim calcmode="lin" valueType="num">
                                      <p:cBhvr additive="base">
                                        <p:cTn id="12" dur="500" fill="hold"/>
                                        <p:tgtEl>
                                          <p:spTgt spid="5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anim calcmode="lin" valueType="num">
                                      <p:cBhvr additive="base">
                                        <p:cTn id="21" dur="500" fill="hold"/>
                                        <p:tgtEl>
                                          <p:spTgt spid="593"/>
                                        </p:tgtEl>
                                        <p:attrNameLst>
                                          <p:attrName>ppt_x</p:attrName>
                                        </p:attrNameLst>
                                      </p:cBhvr>
                                      <p:tavLst>
                                        <p:tav tm="0">
                                          <p:val>
                                            <p:strVal val="#ppt_x"/>
                                          </p:val>
                                        </p:tav>
                                        <p:tav tm="100000">
                                          <p:val>
                                            <p:strVal val="#ppt_x"/>
                                          </p:val>
                                        </p:tav>
                                      </p:tavLst>
                                    </p:anim>
                                    <p:anim calcmode="lin" valueType="num">
                                      <p:cBhvr additive="base">
                                        <p:cTn id="22" dur="500" fill="hold"/>
                                        <p:tgtEl>
                                          <p:spTgt spid="59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0.1|11.8|3.7"/>
</p:tagLst>
</file>

<file path=ppt/tags/tag2.xml><?xml version="1.0" encoding="utf-8"?>
<p:tagLst xmlns:a="http://schemas.openxmlformats.org/drawingml/2006/main" xmlns:r="http://schemas.openxmlformats.org/officeDocument/2006/relationships" xmlns:p="http://schemas.openxmlformats.org/presentationml/2006/main">
  <p:tag name="TIMING" val="|88.2"/>
</p:tagLst>
</file>

<file path=ppt/tags/tag3.xml><?xml version="1.0" encoding="utf-8"?>
<p:tagLst xmlns:a="http://schemas.openxmlformats.org/drawingml/2006/main" xmlns:r="http://schemas.openxmlformats.org/officeDocument/2006/relationships" xmlns:p="http://schemas.openxmlformats.org/presentationml/2006/main">
  <p:tag name="TIMING" val="|3.8|7.6|14.6"/>
</p:tagLst>
</file>

<file path=ppt/tags/tag4.xml><?xml version="1.0" encoding="utf-8"?>
<p:tagLst xmlns:a="http://schemas.openxmlformats.org/drawingml/2006/main" xmlns:r="http://schemas.openxmlformats.org/officeDocument/2006/relationships" xmlns:p="http://schemas.openxmlformats.org/presentationml/2006/main">
  <p:tag name="TIMING" val="|23.4"/>
</p:tagLst>
</file>

<file path=ppt/tags/tag5.xml><?xml version="1.0" encoding="utf-8"?>
<p:tagLst xmlns:a="http://schemas.openxmlformats.org/drawingml/2006/main" xmlns:r="http://schemas.openxmlformats.org/officeDocument/2006/relationships" xmlns:p="http://schemas.openxmlformats.org/presentationml/2006/main">
  <p:tag name="TIMING" val="|14.5"/>
</p:tagLst>
</file>

<file path=ppt/tags/tag6.xml><?xml version="1.0" encoding="utf-8"?>
<p:tagLst xmlns:a="http://schemas.openxmlformats.org/drawingml/2006/main" xmlns:r="http://schemas.openxmlformats.org/officeDocument/2006/relationships" xmlns:p="http://schemas.openxmlformats.org/presentationml/2006/main">
  <p:tag name="TIMING" val="|35.8"/>
</p:tagLst>
</file>

<file path=ppt/theme/theme1.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6CE4CC94-BC5D-E440-8FEC-E2F576F3903C}"/>
    </a:ext>
  </a:extLst>
</a:theme>
</file>

<file path=ppt/theme/theme2.xml><?xml version="1.0" encoding="utf-8"?>
<a:theme xmlns:a="http://schemas.openxmlformats.org/drawingml/2006/main" name="LS Cent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8CF856A1-7680-EE46-A20C-87555A58F338}"/>
    </a:ext>
  </a:extLst>
</a:theme>
</file>

<file path=ppt/theme/theme3.xml><?xml version="1.0" encoding="utf-8"?>
<a:theme xmlns:a="http://schemas.openxmlformats.org/drawingml/2006/main" name="LS 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9CCD6DE9-D8FF-4043-8B7B-80B6659E9108}"/>
    </a:ext>
  </a:extLst>
</a:theme>
</file>

<file path=ppt/theme/theme4.xml><?xml version="1.0" encoding="utf-8"?>
<a:theme xmlns:a="http://schemas.openxmlformats.org/drawingml/2006/main" name="LS Fir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0BA2E6E4-37B3-214B-9F62-BDCB94BBA55F}"/>
    </a:ext>
  </a:extLst>
</a:theme>
</file>

<file path=ppt/theme/theme5.xml><?xml version="1.0" encoding="utf-8"?>
<a:theme xmlns:a="http://schemas.openxmlformats.org/drawingml/2006/main" name="LS Expr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1658C033-DBBC-4444-8EB9-F9FC1F9E149C}"/>
    </a:ext>
  </a:extLst>
</a:theme>
</file>

<file path=ppt/theme/theme6.xml><?xml version="1.0" encoding="utf-8"?>
<a:theme xmlns:a="http://schemas.openxmlformats.org/drawingml/2006/main" name="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4D642FB5-F1FB-7F48-A1D7-60A3C72993FA}"/>
    </a:ext>
  </a:extLst>
</a:theme>
</file>

<file path=ppt/theme/theme7.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FB1ADFD-E598-8C4C-9565-3DF6CBE534BB}" vid="{700522FD-E20D-D34A-9266-B9B667D1A49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17045D455C8904AB8820B649FCFCEC0" ma:contentTypeVersion="0" ma:contentTypeDescription="Create a new document." ma:contentTypeScope="" ma:versionID="d651dddcfc526e4f95cbbd838cd72d93">
  <xsd:schema xmlns:xsd="http://www.w3.org/2001/XMLSchema" xmlns:xs="http://www.w3.org/2001/XMLSchema" xmlns:p="http://schemas.microsoft.com/office/2006/metadata/properties" xmlns:ns2="acf25cb7-9084-42fe-9524-b43709e95519" targetNamespace="http://schemas.microsoft.com/office/2006/metadata/properties" ma:root="true" ma:fieldsID="7989cbfacc121860a9e06dbbb2982d76" ns2:_="">
    <xsd:import namespace="acf25cb7-9084-42fe-9524-b43709e95519"/>
    <xsd:element name="properties">
      <xsd:complexType>
        <xsd:sequence>
          <xsd:element name="documentManagement">
            <xsd:complexType>
              <xsd:all>
                <xsd:element ref="ns2:_dlc_DocId" minOccurs="0"/>
                <xsd:element ref="ns2:_dlc_DocIdUrl" minOccurs="0"/>
                <xsd:element ref="ns2:_dlc_DocIdPersistId" minOccurs="0"/>
                <xsd:element ref="ns2:Project_x0020_Manager" minOccurs="0"/>
                <xsd:element ref="ns2:LS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f25cb7-9084-42fe-9524-b43709e955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ject_x0020_Manager" ma:index="11" nillable="true" ma:displayName="LS Project Manager" ma:list="UserInfo" ma:SharePointGroup="0" ma:internalName="Project_x0020_Manag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S_x0020_Status" ma:index="12" nillable="true" ma:displayName="LS Status" ma:default="Not Started" ma:description="Displays document status" ma:format="Dropdown" ma:internalName="LS_x0020_Status" ma:readOnly="false">
      <xsd:simpleType>
        <xsd:restriction base="dms:Choice">
          <xsd:enumeration value="Not Started"/>
          <xsd:enumeration value="In Process"/>
          <xsd:enumeration value="In Review"/>
          <xsd:enumeration value="Finish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S_x0020_Status xmlns="acf25cb7-9084-42fe-9524-b43709e95519">Not Started</LS_x0020_Status>
    <Project_x0020_Manager xmlns="acf25cb7-9084-42fe-9524-b43709e95519">
      <UserInfo>
        <DisplayName/>
        <AccountId xsi:nil="true"/>
        <AccountType/>
      </UserInfo>
    </Project_x0020_Manager>
  </documentManagement>
</p:properties>
</file>

<file path=customXml/itemProps1.xml><?xml version="1.0" encoding="utf-8"?>
<ds:datastoreItem xmlns:ds="http://schemas.openxmlformats.org/officeDocument/2006/customXml" ds:itemID="{AB44495F-7A15-48CA-9FA0-E428A2535BD0}">
  <ds:schemaRefs>
    <ds:schemaRef ds:uri="http://schemas.microsoft.com/sharepoint/events"/>
  </ds:schemaRefs>
</ds:datastoreItem>
</file>

<file path=customXml/itemProps2.xml><?xml version="1.0" encoding="utf-8"?>
<ds:datastoreItem xmlns:ds="http://schemas.openxmlformats.org/officeDocument/2006/customXml" ds:itemID="{B25C3E79-3DF1-4822-B32C-1EB5EDA73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f25cb7-9084-42fe-9524-b43709e95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F4450A-5F46-4BEB-BC4F-58249F21274E}">
  <ds:schemaRefs>
    <ds:schemaRef ds:uri="http://schemas.microsoft.com/sharepoint/v3/contenttype/forms"/>
  </ds:schemaRefs>
</ds:datastoreItem>
</file>

<file path=customXml/itemProps4.xml><?xml version="1.0" encoding="utf-8"?>
<ds:datastoreItem xmlns:ds="http://schemas.openxmlformats.org/officeDocument/2006/customXml" ds:itemID="{11C90DA6-BAA1-418D-9813-93C68AFC488D}">
  <ds:schemaRefs>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cf25cb7-9084-42fe-9524-b43709e9551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LS Retail PowerPoint Template 2019</Template>
  <TotalTime>14729</TotalTime>
  <Words>5074</Words>
  <Application>Microsoft Macintosh PowerPoint</Application>
  <PresentationFormat>Widescreen</PresentationFormat>
  <Paragraphs>420</Paragraphs>
  <Slides>27</Slides>
  <Notes>26</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27</vt:i4>
      </vt:variant>
    </vt:vector>
  </HeadingPairs>
  <TitlesOfParts>
    <vt:vector size="39" baseType="lpstr">
      <vt:lpstr>Arial</vt:lpstr>
      <vt:lpstr>Calibri</vt:lpstr>
      <vt:lpstr>Segoe UI</vt:lpstr>
      <vt:lpstr>Segoe UI Bold</vt:lpstr>
      <vt:lpstr>Wingdings</vt:lpstr>
      <vt:lpstr>Blue</vt:lpstr>
      <vt:lpstr>LS Central</vt:lpstr>
      <vt:lpstr>LS One</vt:lpstr>
      <vt:lpstr>LS First</vt:lpstr>
      <vt:lpstr>LS Express</vt:lpstr>
      <vt:lpstr>Software enhancers</vt:lpstr>
      <vt:lpstr>White slides</vt:lpstr>
      <vt:lpstr>PowerPoint Presentation</vt:lpstr>
      <vt:lpstr>Ólafur Jónsson</vt:lpstr>
      <vt:lpstr>PowerPoint Presentation</vt:lpstr>
      <vt:lpstr>The apps</vt:lpstr>
      <vt:lpstr>vs</vt:lpstr>
      <vt:lpstr>PowerPoint Presentation</vt:lpstr>
      <vt:lpstr>Mobile inventory</vt:lpstr>
      <vt:lpstr>The architecture</vt:lpstr>
      <vt:lpstr>LS Central inventory processes</vt:lpstr>
      <vt:lpstr>New features</vt:lpstr>
      <vt:lpstr>Cycle counting</vt:lpstr>
      <vt:lpstr>Cycle counting</vt:lpstr>
      <vt:lpstr>Advanced Shipping  Notice (ASN)</vt:lpstr>
      <vt:lpstr>ASN in Mobile inventory</vt:lpstr>
      <vt:lpstr>Start and finish on a handheld</vt:lpstr>
      <vt:lpstr>LS Central ScanPayGo</vt:lpstr>
      <vt:lpstr>The architecture</vt:lpstr>
      <vt:lpstr>PowerPoint Presentation</vt:lpstr>
      <vt:lpstr>PowerPoint Presentation</vt:lpstr>
      <vt:lpstr>PowerPoint Presentation</vt:lpstr>
      <vt:lpstr>Paying for items</vt:lpstr>
      <vt:lpstr>PowerPoint Presentation</vt:lpstr>
      <vt:lpstr>PowerPoint Presentation</vt:lpstr>
      <vt:lpstr>Security considerations</vt:lpstr>
      <vt:lpstr>Were do we go from here?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Ólafur Jónsson</dc:creator>
  <cp:lastModifiedBy>Fridrik Ari Sigurdarson</cp:lastModifiedBy>
  <cp:revision>208</cp:revision>
  <dcterms:created xsi:type="dcterms:W3CDTF">2020-05-04T13:51:40Z</dcterms:created>
  <dcterms:modified xsi:type="dcterms:W3CDTF">2020-06-24T14:39:45Z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0x010100217045D455C8904AB8820B649FCFCEC0</vt:lpwstr>
  </property>
</Properties>
</file>