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681" r:id="rId5"/>
    <p:sldMasterId id="2147483668" r:id="rId6"/>
    <p:sldMasterId id="2147483692" r:id="rId7"/>
  </p:sldMasterIdLst>
  <p:notesMasterIdLst>
    <p:notesMasterId r:id="rId30"/>
  </p:notesMasterIdLst>
  <p:sldIdLst>
    <p:sldId id="280" r:id="rId8"/>
    <p:sldId id="284" r:id="rId9"/>
    <p:sldId id="301" r:id="rId10"/>
    <p:sldId id="309" r:id="rId11"/>
    <p:sldId id="286" r:id="rId12"/>
    <p:sldId id="288" r:id="rId13"/>
    <p:sldId id="313" r:id="rId14"/>
    <p:sldId id="318" r:id="rId15"/>
    <p:sldId id="291" r:id="rId16"/>
    <p:sldId id="292" r:id="rId17"/>
    <p:sldId id="317" r:id="rId18"/>
    <p:sldId id="322" r:id="rId19"/>
    <p:sldId id="296" r:id="rId20"/>
    <p:sldId id="319" r:id="rId21"/>
    <p:sldId id="298" r:id="rId22"/>
    <p:sldId id="314" r:id="rId23"/>
    <p:sldId id="320" r:id="rId24"/>
    <p:sldId id="311" r:id="rId25"/>
    <p:sldId id="306" r:id="rId26"/>
    <p:sldId id="256" r:id="rId27"/>
    <p:sldId id="279" r:id="rId28"/>
    <p:sldId id="257" r:id="rId2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80"/>
            <p14:sldId id="284"/>
            <p14:sldId id="301"/>
            <p14:sldId id="309"/>
            <p14:sldId id="286"/>
            <p14:sldId id="288"/>
            <p14:sldId id="313"/>
            <p14:sldId id="318"/>
            <p14:sldId id="291"/>
            <p14:sldId id="292"/>
            <p14:sldId id="317"/>
            <p14:sldId id="322"/>
            <p14:sldId id="296"/>
            <p14:sldId id="319"/>
            <p14:sldId id="298"/>
            <p14:sldId id="314"/>
            <p14:sldId id="320"/>
            <p14:sldId id="311"/>
            <p14:sldId id="306"/>
          </p14:sldIdLst>
        </p14:section>
        <p14:section name="Default" id="{1717138E-E308-C940-A345-391241ED4264}">
          <p14:sldIdLst>
            <p14:sldId id="256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2D31C3-7E3E-B2A9-B521-E2799263ECFA}" name="Sahar Mehdizadeh Momen" initials="SMM" userId="S::sahar.momen@lsretail.com::fa73d960-bb33-469b-9bd4-2398f4db21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36F"/>
    <a:srgbClr val="361D5C"/>
    <a:srgbClr val="FFFFFF"/>
    <a:srgbClr val="29B4A9"/>
    <a:srgbClr val="F6C370"/>
    <a:srgbClr val="F05351"/>
    <a:srgbClr val="E6E6E6"/>
    <a:srgbClr val="323133"/>
    <a:srgbClr val="943267"/>
    <a:srgbClr val="138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275FD77A-1B74-4084-ADB1-59729112D2E2}"/>
    <pc:docChg chg="custSel modSld">
      <pc:chgData name="Bjorn Jonsson" userId="0ba677ab-dff8-4d69-911d-adef4ed2de49" providerId="ADAL" clId="{275FD77A-1B74-4084-ADB1-59729112D2E2}" dt="2023-03-08T13:22:16.125" v="21" actId="368"/>
      <pc:docMkLst>
        <pc:docMk/>
      </pc:docMkLst>
      <pc:sldChg chg="modNotes">
        <pc:chgData name="Bjorn Jonsson" userId="0ba677ab-dff8-4d69-911d-adef4ed2de49" providerId="ADAL" clId="{275FD77A-1B74-4084-ADB1-59729112D2E2}" dt="2023-03-08T13:22:16.062" v="1" actId="368"/>
        <pc:sldMkLst>
          <pc:docMk/>
          <pc:sldMk cId="428466753" sldId="286"/>
        </pc:sldMkLst>
      </pc:sldChg>
      <pc:sldChg chg="modNotes">
        <pc:chgData name="Bjorn Jonsson" userId="0ba677ab-dff8-4d69-911d-adef4ed2de49" providerId="ADAL" clId="{275FD77A-1B74-4084-ADB1-59729112D2E2}" dt="2023-03-08T13:22:16.069" v="3" actId="368"/>
        <pc:sldMkLst>
          <pc:docMk/>
          <pc:sldMk cId="2722265249" sldId="288"/>
        </pc:sldMkLst>
      </pc:sldChg>
      <pc:sldChg chg="modNotes">
        <pc:chgData name="Bjorn Jonsson" userId="0ba677ab-dff8-4d69-911d-adef4ed2de49" providerId="ADAL" clId="{275FD77A-1B74-4084-ADB1-59729112D2E2}" dt="2023-03-08T13:22:16.082" v="7" actId="368"/>
        <pc:sldMkLst>
          <pc:docMk/>
          <pc:sldMk cId="124153624" sldId="291"/>
        </pc:sldMkLst>
      </pc:sldChg>
      <pc:sldChg chg="modNotes">
        <pc:chgData name="Bjorn Jonsson" userId="0ba677ab-dff8-4d69-911d-adef4ed2de49" providerId="ADAL" clId="{275FD77A-1B74-4084-ADB1-59729112D2E2}" dt="2023-03-08T13:22:16.087" v="9" actId="368"/>
        <pc:sldMkLst>
          <pc:docMk/>
          <pc:sldMk cId="3030198383" sldId="292"/>
        </pc:sldMkLst>
      </pc:sldChg>
      <pc:sldChg chg="modNotes">
        <pc:chgData name="Bjorn Jonsson" userId="0ba677ab-dff8-4d69-911d-adef4ed2de49" providerId="ADAL" clId="{275FD77A-1B74-4084-ADB1-59729112D2E2}" dt="2023-03-08T13:22:16.097" v="13" actId="368"/>
        <pc:sldMkLst>
          <pc:docMk/>
          <pc:sldMk cId="682660817" sldId="296"/>
        </pc:sldMkLst>
      </pc:sldChg>
      <pc:sldChg chg="modNotes">
        <pc:chgData name="Bjorn Jonsson" userId="0ba677ab-dff8-4d69-911d-adef4ed2de49" providerId="ADAL" clId="{275FD77A-1B74-4084-ADB1-59729112D2E2}" dt="2023-03-08T13:22:16.105" v="15" actId="368"/>
        <pc:sldMkLst>
          <pc:docMk/>
          <pc:sldMk cId="1885888938" sldId="298"/>
        </pc:sldMkLst>
      </pc:sldChg>
      <pc:sldChg chg="modNotes">
        <pc:chgData name="Bjorn Jonsson" userId="0ba677ab-dff8-4d69-911d-adef4ed2de49" providerId="ADAL" clId="{275FD77A-1B74-4084-ADB1-59729112D2E2}" dt="2023-03-08T13:22:16.125" v="21" actId="368"/>
        <pc:sldMkLst>
          <pc:docMk/>
          <pc:sldMk cId="947876359" sldId="306"/>
        </pc:sldMkLst>
      </pc:sldChg>
      <pc:sldChg chg="modNotes">
        <pc:chgData name="Bjorn Jonsson" userId="0ba677ab-dff8-4d69-911d-adef4ed2de49" providerId="ADAL" clId="{275FD77A-1B74-4084-ADB1-59729112D2E2}" dt="2023-03-08T13:22:16.075" v="5" actId="368"/>
        <pc:sldMkLst>
          <pc:docMk/>
          <pc:sldMk cId="1118230973" sldId="313"/>
        </pc:sldMkLst>
      </pc:sldChg>
      <pc:sldChg chg="modNotes">
        <pc:chgData name="Bjorn Jonsson" userId="0ba677ab-dff8-4d69-911d-adef4ed2de49" providerId="ADAL" clId="{275FD77A-1B74-4084-ADB1-59729112D2E2}" dt="2023-03-08T13:22:16.110" v="17" actId="368"/>
        <pc:sldMkLst>
          <pc:docMk/>
          <pc:sldMk cId="3157718210" sldId="314"/>
        </pc:sldMkLst>
      </pc:sldChg>
      <pc:sldChg chg="modNotes">
        <pc:chgData name="Bjorn Jonsson" userId="0ba677ab-dff8-4d69-911d-adef4ed2de49" providerId="ADAL" clId="{275FD77A-1B74-4084-ADB1-59729112D2E2}" dt="2023-03-08T13:22:16.116" v="19" actId="368"/>
        <pc:sldMkLst>
          <pc:docMk/>
          <pc:sldMk cId="938335477" sldId="320"/>
        </pc:sldMkLst>
      </pc:sldChg>
      <pc:sldChg chg="modNotes">
        <pc:chgData name="Bjorn Jonsson" userId="0ba677ab-dff8-4d69-911d-adef4ed2de49" providerId="ADAL" clId="{275FD77A-1B74-4084-ADB1-59729112D2E2}" dt="2023-03-08T13:22:16.092" v="11" actId="368"/>
        <pc:sldMkLst>
          <pc:docMk/>
          <pc:sldMk cId="2237734187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BD95-7E79-4F94-8880-AD87B00B53D9}" type="datetimeFigureOut">
              <a:rPr lang="en-MY" smtClean="0"/>
              <a:t>8/3/2023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184C-42BB-4B5F-A62B-CA10DBB922E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9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9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17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10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360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222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567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604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286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440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268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40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184C-42BB-4B5F-A62B-CA10DBB922E7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18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31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11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81513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5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26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0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8912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8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05" r:id="rId16"/>
    <p:sldLayoutId id="2147483706" r:id="rId17"/>
    <p:sldLayoutId id="2147483730" r:id="rId18"/>
    <p:sldLayoutId id="2147483666" r:id="rId19"/>
    <p:sldLayoutId id="2147483731" r:id="rId20"/>
    <p:sldLayoutId id="2147483660" r:id="rId21"/>
    <p:sldLayoutId id="2147483736" r:id="rId22"/>
    <p:sldLayoutId id="2147483737" r:id="rId23"/>
    <p:sldLayoutId id="214748373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32" r:id="rId16"/>
    <p:sldLayoutId id="2147483733" r:id="rId17"/>
    <p:sldLayoutId id="2147483734" r:id="rId18"/>
    <p:sldLayoutId id="2147483735" r:id="rId19"/>
    <p:sldLayoutId id="214748373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oon.leng.lee@lsretail.com" TargetMode="External"/><Relationship Id="rId2" Type="http://schemas.openxmlformats.org/officeDocument/2006/relationships/hyperlink" Target="mailto:Sahar.momen@lsret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yan@lsretail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9364-0C81-E108-3E53-67762A9947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634" y="488950"/>
            <a:ext cx="9105991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MY">
                <a:solidFill>
                  <a:srgbClr val="361D5C"/>
                </a:solidFill>
              </a:rPr>
              <a:t>Definition of Done (DoD)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BAB7D0-7D44-ADBE-3D70-B82256B4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9" y="1807216"/>
            <a:ext cx="11919561" cy="41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2AB-9D42-D947-41B2-DEB20F9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F525-A935-12BF-9289-545005AD6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MY" sz="2400">
                <a:latin typeface="Segoe UI"/>
                <a:cs typeface="Segoe UI"/>
              </a:rPr>
              <a:t>GitHub Contribution to LS Central Releases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Definition of Ready &amp; Definition of Done</a:t>
            </a:r>
          </a:p>
          <a:p>
            <a:pPr>
              <a:lnSpc>
                <a:spcPct val="150000"/>
              </a:lnSpc>
            </a:pPr>
            <a:r>
              <a:rPr lang="en-MY" sz="2400">
                <a:solidFill>
                  <a:srgbClr val="F6C36F"/>
                </a:solidFill>
              </a:rPr>
              <a:t>DevOps Best Practices – Development and Testing Process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Release and DevOps Process</a:t>
            </a:r>
          </a:p>
          <a:p>
            <a:pPr marL="0" indent="0">
              <a:buNone/>
            </a:pPr>
            <a:endParaRPr lang="en-MY" sz="2800"/>
          </a:p>
        </p:txBody>
      </p:sp>
    </p:spTree>
    <p:extLst>
      <p:ext uri="{BB962C8B-B14F-4D97-AF65-F5344CB8AC3E}">
        <p14:creationId xmlns:p14="http://schemas.microsoft.com/office/powerpoint/2010/main" val="12952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3E272CE-5E36-97BC-DB7F-E61330CE6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69" t="9177" r="6810" b="2120"/>
          <a:stretch/>
        </p:blipFill>
        <p:spPr>
          <a:xfrm>
            <a:off x="2885044" y="592022"/>
            <a:ext cx="6421912" cy="5961413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2B6DB92-6ADE-5B99-FF21-857C9B86B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43" t="9177" r="6810" b="3873"/>
          <a:stretch/>
        </p:blipFill>
        <p:spPr>
          <a:xfrm>
            <a:off x="6435634" y="592023"/>
            <a:ext cx="2871321" cy="5843612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B969B9-C4B3-4490-0DC1-9C0854D1E6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" t="66065" r="44198" b="2120"/>
          <a:stretch/>
        </p:blipFill>
        <p:spPr>
          <a:xfrm>
            <a:off x="2885044" y="4415246"/>
            <a:ext cx="3837973" cy="213818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8B25D63-2D1D-32ED-9918-487D5DBFD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" t="9178" r="36890" b="35878"/>
          <a:stretch/>
        </p:blipFill>
        <p:spPr>
          <a:xfrm>
            <a:off x="2885044" y="592022"/>
            <a:ext cx="4343070" cy="369259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98D5AEA-0451-6676-4021-044AB1096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" t="9177" r="6810" b="2120"/>
          <a:stretch/>
        </p:blipFill>
        <p:spPr>
          <a:xfrm>
            <a:off x="2885043" y="592022"/>
            <a:ext cx="6421912" cy="5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9E8F-C068-497F-2432-5560BB3879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857" y="488950"/>
            <a:ext cx="9095768" cy="588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MY" sz="3400">
                <a:solidFill>
                  <a:srgbClr val="361D5C"/>
                </a:solidFill>
              </a:rPr>
              <a:t>Development and Testing Process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4B3E8C-2324-FE28-7DA4-3E9550C87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" t="537" b="755"/>
          <a:stretch/>
        </p:blipFill>
        <p:spPr>
          <a:xfrm>
            <a:off x="435429" y="1811383"/>
            <a:ext cx="11393906" cy="41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2AB-9D42-D947-41B2-DEB20F9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F525-A935-12BF-9289-545005AD6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MY" sz="2400">
                <a:latin typeface="Segoe UI"/>
                <a:cs typeface="Segoe UI"/>
              </a:rPr>
              <a:t>GitHub Contribution to LS Central Releases</a:t>
            </a:r>
          </a:p>
          <a:p>
            <a:pPr>
              <a:lnSpc>
                <a:spcPct val="150000"/>
              </a:lnSpc>
            </a:pPr>
            <a:r>
              <a:rPr lang="en-MY" sz="2400">
                <a:solidFill>
                  <a:schemeClr val="bg2"/>
                </a:solidFill>
              </a:rPr>
              <a:t>DevOps Best Practices – Definition of Ready &amp; Definition of Done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Development and Testing Process</a:t>
            </a:r>
          </a:p>
          <a:p>
            <a:pPr>
              <a:lnSpc>
                <a:spcPct val="150000"/>
              </a:lnSpc>
            </a:pPr>
            <a:r>
              <a:rPr lang="en-MY" sz="2400">
                <a:solidFill>
                  <a:srgbClr val="F6C36F"/>
                </a:solidFill>
              </a:rPr>
              <a:t>DevOps Best Practices – Release and DevOps Process</a:t>
            </a:r>
          </a:p>
          <a:p>
            <a:pPr marL="0" indent="0">
              <a:buNone/>
            </a:pPr>
            <a:endParaRPr lang="en-MY" sz="2800"/>
          </a:p>
        </p:txBody>
      </p:sp>
    </p:spTree>
    <p:extLst>
      <p:ext uri="{BB962C8B-B14F-4D97-AF65-F5344CB8AC3E}">
        <p14:creationId xmlns:p14="http://schemas.microsoft.com/office/powerpoint/2010/main" val="1848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9F41-004D-E19D-DA0B-AC51F3656A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050" y="488950"/>
            <a:ext cx="11155499" cy="588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MY" sz="3400">
                <a:solidFill>
                  <a:srgbClr val="361D5C"/>
                </a:solidFill>
              </a:rPr>
              <a:t>Release Process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A9FB945-ED67-4E20-1A00-5C93A7858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86"/>
          <a:stretch/>
        </p:blipFill>
        <p:spPr>
          <a:xfrm>
            <a:off x="464916" y="1228303"/>
            <a:ext cx="8601422" cy="55160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82DCCB-A6DA-E13D-4FBE-D038F1D21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57" r="-28" b="-37056"/>
          <a:stretch/>
        </p:blipFill>
        <p:spPr>
          <a:xfrm>
            <a:off x="464916" y="1228303"/>
            <a:ext cx="9824540" cy="9073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D6E27-B7BA-9139-8DD4-AD1084D70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926" y="488950"/>
            <a:ext cx="11181624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MY">
                <a:solidFill>
                  <a:srgbClr val="361D5C"/>
                </a:solidFill>
              </a:rPr>
              <a:t>DevOps Process</a:t>
            </a:r>
          </a:p>
        </p:txBody>
      </p:sp>
    </p:spTree>
    <p:extLst>
      <p:ext uri="{BB962C8B-B14F-4D97-AF65-F5344CB8AC3E}">
        <p14:creationId xmlns:p14="http://schemas.microsoft.com/office/powerpoint/2010/main" val="31577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502206A-983B-0DA5-523F-1966EF8F7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8" b="41385"/>
          <a:stretch/>
        </p:blipFill>
        <p:spPr>
          <a:xfrm>
            <a:off x="464916" y="1228303"/>
            <a:ext cx="9610901" cy="550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D6E27-B7BA-9139-8DD4-AD1084D70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926" y="488950"/>
            <a:ext cx="11181624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MY">
                <a:solidFill>
                  <a:srgbClr val="361D5C"/>
                </a:solidFill>
              </a:rPr>
              <a:t>DevOps Process</a:t>
            </a:r>
          </a:p>
        </p:txBody>
      </p:sp>
    </p:spTree>
    <p:extLst>
      <p:ext uri="{BB962C8B-B14F-4D97-AF65-F5344CB8AC3E}">
        <p14:creationId xmlns:p14="http://schemas.microsoft.com/office/powerpoint/2010/main" val="9383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2AB-9D42-D947-41B2-DEB20F9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F525-A935-12BF-9289-545005AD6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419225"/>
            <a:ext cx="8584253" cy="4673600"/>
          </a:xfrm>
        </p:spPr>
        <p:txBody>
          <a:bodyPr/>
          <a:lstStyle/>
          <a:p>
            <a:r>
              <a:rPr lang="en-MY"/>
              <a:t>GitHub Contribution to LS Central </a:t>
            </a:r>
          </a:p>
          <a:p>
            <a:pPr marL="457200" lvl="1" indent="0">
              <a:buNone/>
            </a:pPr>
            <a:r>
              <a:rPr lang="en-MY" sz="2000"/>
              <a:t>	Workflow and pull request process</a:t>
            </a:r>
          </a:p>
          <a:p>
            <a:r>
              <a:rPr lang="en-MY" sz="2800"/>
              <a:t>Definition of Ready &amp; Definition of </a:t>
            </a:r>
            <a:r>
              <a:rPr lang="en-MY"/>
              <a:t>D</a:t>
            </a:r>
            <a:r>
              <a:rPr lang="en-MY" sz="2800"/>
              <a:t>one </a:t>
            </a:r>
            <a:endParaRPr lang="en-MY"/>
          </a:p>
          <a:p>
            <a:pPr marL="0" indent="0">
              <a:buNone/>
            </a:pPr>
            <a:r>
              <a:rPr lang="en-MY" sz="2000"/>
              <a:t>	What are the key points to prepare and when can consider 	you are done?</a:t>
            </a:r>
          </a:p>
          <a:p>
            <a:r>
              <a:rPr lang="en-MY" sz="2800"/>
              <a:t>Development and Testin</a:t>
            </a:r>
            <a:r>
              <a:rPr lang="en-MY"/>
              <a:t>g Process </a:t>
            </a:r>
          </a:p>
          <a:p>
            <a:pPr marL="0" indent="0">
              <a:buNone/>
            </a:pPr>
            <a:r>
              <a:rPr lang="en-MY"/>
              <a:t>	</a:t>
            </a:r>
            <a:r>
              <a:rPr lang="en-MY" sz="2000"/>
              <a:t>Workflow</a:t>
            </a:r>
          </a:p>
          <a:p>
            <a:r>
              <a:rPr lang="en-MY" sz="2800"/>
              <a:t>Release and DevOps Process</a:t>
            </a:r>
          </a:p>
          <a:p>
            <a:pPr marL="914400" lvl="2" indent="0">
              <a:buNone/>
            </a:pPr>
            <a:r>
              <a:rPr lang="en-MY"/>
              <a:t>Workflow</a:t>
            </a:r>
          </a:p>
          <a:p>
            <a:pPr marL="0" indent="0">
              <a:buNone/>
            </a:pPr>
            <a:endParaRPr lang="en-MY" sz="2800"/>
          </a:p>
        </p:txBody>
      </p:sp>
    </p:spTree>
    <p:extLst>
      <p:ext uri="{BB962C8B-B14F-4D97-AF65-F5344CB8AC3E}">
        <p14:creationId xmlns:p14="http://schemas.microsoft.com/office/powerpoint/2010/main" val="39506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0063-D3F5-B98B-B21D-0CB98D79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6CDA-27D4-6134-6B26-B6DAAA1D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MY" sz="2400" dirty="0">
                <a:latin typeface="Segoe UI"/>
                <a:cs typeface="Segoe UI"/>
              </a:rPr>
              <a:t>Partners to contribute to LS Central release for minor bug fixes and event requests.</a:t>
            </a:r>
          </a:p>
          <a:p>
            <a:r>
              <a:rPr lang="en-MY" sz="2400" dirty="0">
                <a:latin typeface="Segoe UI"/>
                <a:cs typeface="Segoe UI"/>
              </a:rPr>
              <a:t>Take away the DevOps best practices to build stable operating environment with various advantages:</a:t>
            </a:r>
          </a:p>
          <a:p>
            <a:pPr marL="0" indent="0">
              <a:buNone/>
            </a:pPr>
            <a:endParaRPr lang="en-MY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MY" sz="2200" dirty="0"/>
              <a:t>On-time delivery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MY" sz="2200" dirty="0"/>
              <a:t>Covering all required functionalities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MY" sz="2200" dirty="0"/>
              <a:t>High quality releases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MY" sz="2200" dirty="0"/>
              <a:t>Reduced complexity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MY" sz="2200" dirty="0"/>
              <a:t>Faster issue resolution</a:t>
            </a:r>
          </a:p>
          <a:p>
            <a:pPr lvl="1"/>
            <a:endParaRPr lang="en-MY" dirty="0"/>
          </a:p>
          <a:p>
            <a:pPr lvl="1"/>
            <a:endParaRPr lang="en-MY" dirty="0"/>
          </a:p>
          <a:p>
            <a:pPr lvl="1"/>
            <a:endParaRPr lang="en-MY" dirty="0"/>
          </a:p>
          <a:p>
            <a:pPr lvl="1"/>
            <a:endParaRPr lang="en-MY" dirty="0"/>
          </a:p>
        </p:txBody>
      </p:sp>
      <p:pic>
        <p:nvPicPr>
          <p:cNvPr id="4" name="Picture 3" descr="A picture containing purple&#10;&#10;Description automatically generated">
            <a:extLst>
              <a:ext uri="{FF2B5EF4-FFF2-40B4-BE49-F238E27FC236}">
                <a16:creationId xmlns:a16="http://schemas.microsoft.com/office/drawing/2014/main" id="{8C1FC6B9-DE6C-B6FC-0E80-577DD994A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50" y="3650391"/>
            <a:ext cx="5113431" cy="28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330" y="-6923"/>
            <a:ext cx="12316443" cy="6907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AE8FA-03E9-E7AB-AF55-384F69CF4DC3}"/>
              </a:ext>
            </a:extLst>
          </p:cNvPr>
          <p:cNvSpPr txBox="1"/>
          <p:nvPr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 &amp; DevOps</a:t>
            </a:r>
            <a:endParaRPr lang="en-IS" sz="4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F847-FD9D-DFF5-BD13-2F760AD4AA53}"/>
              </a:ext>
            </a:extLst>
          </p:cNvPr>
          <p:cNvSpPr txBox="1"/>
          <p:nvPr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1A58-C220-9487-012C-138B2FE15C23}"/>
              </a:ext>
            </a:extLst>
          </p:cNvPr>
          <p:cNvSpPr txBox="1"/>
          <p:nvPr/>
        </p:nvSpPr>
        <p:spPr>
          <a:xfrm>
            <a:off x="6758609" y="5020460"/>
            <a:ext cx="451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Sahar Mehdizadeh, Boon Leng, Bryan Koh</a:t>
            </a:r>
            <a:endParaRPr lang="en-IS" sz="2400">
              <a:solidFill>
                <a:srgbClr val="29B4A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35E8F5-339B-4AB0-5F3D-BC481BB9C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442" y="3263728"/>
            <a:ext cx="6967370" cy="1363129"/>
          </a:xfrm>
        </p:spPr>
        <p:txBody>
          <a:bodyPr/>
          <a:lstStyle/>
          <a:p>
            <a:r>
              <a:rPr lang="en-MY"/>
              <a:t>Sahar Mehdizadeh Momen</a:t>
            </a:r>
          </a:p>
          <a:p>
            <a:r>
              <a:rPr lang="en-MY"/>
              <a:t>Boon Leng Lee</a:t>
            </a:r>
          </a:p>
          <a:p>
            <a:r>
              <a:rPr lang="en-MY"/>
              <a:t>Bryan Koh</a:t>
            </a:r>
          </a:p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BC1B92-3E5A-4554-20A1-BC38C942E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442" y="5048086"/>
            <a:ext cx="6967370" cy="376360"/>
          </a:xfrm>
        </p:spPr>
        <p:txBody>
          <a:bodyPr/>
          <a:lstStyle/>
          <a:p>
            <a:r>
              <a:rPr lang="en-MY"/>
              <a:t>Technical Consultant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808713-1BFC-5055-737E-406CB0C09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42" y="5510849"/>
            <a:ext cx="6967370" cy="1041342"/>
          </a:xfrm>
        </p:spPr>
        <p:txBody>
          <a:bodyPr/>
          <a:lstStyle/>
          <a:p>
            <a:r>
              <a:rPr lang="en-MY">
                <a:hlinkClick r:id="rId2"/>
              </a:rPr>
              <a:t>sahar.momen@lsretail.com</a:t>
            </a:r>
            <a:endParaRPr lang="en-MY"/>
          </a:p>
          <a:p>
            <a:r>
              <a:rPr lang="en-MY" b="0" i="0">
                <a:solidFill>
                  <a:srgbClr val="34365C"/>
                </a:solidFill>
                <a:effectLst/>
                <a:latin typeface="Segoe UI" panose="020B0502040204020203" pitchFamily="34" charset="0"/>
                <a:hlinkClick r:id="rId3"/>
              </a:rPr>
              <a:t>boon.leng.lee@lsretail.com</a:t>
            </a:r>
            <a:r>
              <a:rPr lang="en-MY" b="0" i="0">
                <a:solidFill>
                  <a:srgbClr val="34365C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MY">
                <a:solidFill>
                  <a:srgbClr val="34365C"/>
                </a:solidFill>
                <a:hlinkClick r:id="rId4"/>
              </a:rPr>
              <a:t>Bryan@lsretail.com</a:t>
            </a:r>
            <a:endParaRPr lang="en-MY">
              <a:solidFill>
                <a:srgbClr val="34365C"/>
              </a:solidFill>
            </a:endParaRPr>
          </a:p>
          <a:p>
            <a:endParaRPr lang="en-I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A82EDC-F310-2FED-0FD1-D0E06BF4A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MY"/>
              <a:t>GitHub &amp; DevOps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4748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9F8-8B96-605B-DD5A-7A417C3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C5653-4529-992F-5929-912C79EA6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spcAft>
                <a:spcPts val="1200"/>
              </a:spcAft>
            </a:pPr>
            <a:r>
              <a:rPr lang="en-MY"/>
              <a:t>Familiarize with </a:t>
            </a:r>
            <a:r>
              <a:rPr lang="en-MY">
                <a:solidFill>
                  <a:srgbClr val="29B4A9"/>
                </a:solidFill>
              </a:rPr>
              <a:t>GitHub Contribution</a:t>
            </a:r>
            <a:r>
              <a:rPr lang="en-MY"/>
              <a:t> process for </a:t>
            </a:r>
            <a:r>
              <a:rPr lang="en-MY">
                <a:solidFill>
                  <a:srgbClr val="29B4A9"/>
                </a:solidFill>
              </a:rPr>
              <a:t>LS Central</a:t>
            </a:r>
            <a:r>
              <a:rPr lang="en-MY"/>
              <a:t>.</a:t>
            </a:r>
          </a:p>
          <a:p>
            <a:pPr>
              <a:spcAft>
                <a:spcPts val="1200"/>
              </a:spcAft>
            </a:pPr>
            <a:r>
              <a:rPr lang="en-MY">
                <a:latin typeface="Segoe UI"/>
                <a:cs typeface="Segoe UI"/>
              </a:rPr>
              <a:t>Take away the DevOps best practices to build stable operating environment with various improvements on different stages of software development life cycle.</a:t>
            </a:r>
          </a:p>
        </p:txBody>
      </p:sp>
    </p:spTree>
    <p:extLst>
      <p:ext uri="{BB962C8B-B14F-4D97-AF65-F5344CB8AC3E}">
        <p14:creationId xmlns:p14="http://schemas.microsoft.com/office/powerpoint/2010/main" val="32913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2AB-9D42-D947-41B2-DEB20F9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F525-A935-12BF-9289-545005AD6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MY" sz="2400">
                <a:latin typeface="Segoe UI"/>
                <a:cs typeface="Segoe UI"/>
              </a:rPr>
              <a:t>GitHub Contribution to LS Central Releases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Definition of Ready &amp; Definition of Done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Development and Testing Process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Release and DevOps Process</a:t>
            </a:r>
          </a:p>
          <a:p>
            <a:pPr marL="0" indent="0">
              <a:buNone/>
            </a:pPr>
            <a:endParaRPr lang="en-MY" sz="2800"/>
          </a:p>
        </p:txBody>
      </p:sp>
    </p:spTree>
    <p:extLst>
      <p:ext uri="{BB962C8B-B14F-4D97-AF65-F5344CB8AC3E}">
        <p14:creationId xmlns:p14="http://schemas.microsoft.com/office/powerpoint/2010/main" val="30640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2B154C"/>
            </a:gs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E0BC0A-4D38-D6D1-EEA9-E7943A318584}"/>
              </a:ext>
            </a:extLst>
          </p:cNvPr>
          <p:cNvGrpSpPr/>
          <p:nvPr/>
        </p:nvGrpSpPr>
        <p:grpSpPr>
          <a:xfrm>
            <a:off x="6367244" y="1291905"/>
            <a:ext cx="5489595" cy="4672667"/>
            <a:chOff x="6367244" y="1291905"/>
            <a:chExt cx="5489595" cy="46726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69363E-C3A6-0F1B-8B53-F08FED80C257}"/>
                </a:ext>
              </a:extLst>
            </p:cNvPr>
            <p:cNvGrpSpPr/>
            <p:nvPr/>
          </p:nvGrpSpPr>
          <p:grpSpPr>
            <a:xfrm>
              <a:off x="6367244" y="1291905"/>
              <a:ext cx="5484463" cy="4672667"/>
              <a:chOff x="6367244" y="1291905"/>
              <a:chExt cx="5484463" cy="467266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84D7AD-93F2-24E7-8B4A-D1A10790CA1E}"/>
                  </a:ext>
                </a:extLst>
              </p:cNvPr>
              <p:cNvSpPr/>
              <p:nvPr/>
            </p:nvSpPr>
            <p:spPr>
              <a:xfrm>
                <a:off x="6367244" y="1291905"/>
                <a:ext cx="5484463" cy="46726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F03D98-3EF8-5165-3706-19FDDC884BB4}"/>
                  </a:ext>
                </a:extLst>
              </p:cNvPr>
              <p:cNvSpPr txBox="1"/>
              <p:nvPr/>
            </p:nvSpPr>
            <p:spPr>
              <a:xfrm>
                <a:off x="8031054" y="1503726"/>
                <a:ext cx="15456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600">
                    <a:latin typeface="Segoe UI" panose="020B0502040204020203" pitchFamily="34" charset="0"/>
                    <a:cs typeface="Segoe UI" panose="020B0502040204020203" pitchFamily="34" charset="0"/>
                  </a:rPr>
                  <a:t>LS Retail Team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ED0D5B-EDDB-FFEF-B89C-7B4F70144FD9}"/>
                  </a:ext>
                </a:extLst>
              </p:cNvPr>
              <p:cNvSpPr txBox="1"/>
              <p:nvPr/>
            </p:nvSpPr>
            <p:spPr>
              <a:xfrm>
                <a:off x="8560389" y="2278228"/>
                <a:ext cx="26151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100">
                    <a:latin typeface="Segoe UI" panose="020B0502040204020203" pitchFamily="34" charset="0"/>
                    <a:cs typeface="Segoe UI" panose="020B0502040204020203" pitchFamily="34" charset="0"/>
                  </a:rPr>
                  <a:t>Mirroring &amp; Processing Pull Requests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F0B29-355E-E79B-E8CA-0DD852AF47C4}"/>
                  </a:ext>
                </a:extLst>
              </p:cNvPr>
              <p:cNvSpPr txBox="1"/>
              <p:nvPr/>
            </p:nvSpPr>
            <p:spPr>
              <a:xfrm>
                <a:off x="8575763" y="4442964"/>
                <a:ext cx="11464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100">
                    <a:latin typeface="Segoe UI" panose="020B0502040204020203" pitchFamily="34" charset="0"/>
                    <a:cs typeface="Segoe UI" panose="020B0502040204020203" pitchFamily="34" charset="0"/>
                  </a:rPr>
                  <a:t>Contributing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A8104D-AEE0-8500-F971-58651D323CEE}"/>
                  </a:ext>
                </a:extLst>
              </p:cNvPr>
              <p:cNvSpPr txBox="1"/>
              <p:nvPr/>
            </p:nvSpPr>
            <p:spPr>
              <a:xfrm>
                <a:off x="7994003" y="5330528"/>
                <a:ext cx="19888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1600">
                    <a:latin typeface="Segoe UI" panose="020B0502040204020203" pitchFamily="34" charset="0"/>
                    <a:cs typeface="Segoe UI" panose="020B0502040204020203" pitchFamily="34" charset="0"/>
                  </a:rPr>
                  <a:t>Partners</a:t>
                </a:r>
              </a:p>
            </p:txBody>
          </p:sp>
          <p:sp>
            <p:nvSpPr>
              <p:cNvPr id="23" name="Arrow: Left-Right 22">
                <a:extLst>
                  <a:ext uri="{FF2B5EF4-FFF2-40B4-BE49-F238E27FC236}">
                    <a16:creationId xmlns:a16="http://schemas.microsoft.com/office/drawing/2014/main" id="{319A8F63-24BB-5C2C-E646-64ABBDCD7274}"/>
                  </a:ext>
                </a:extLst>
              </p:cNvPr>
              <p:cNvSpPr/>
              <p:nvPr/>
            </p:nvSpPr>
            <p:spPr>
              <a:xfrm rot="20483253">
                <a:off x="8159386" y="4124809"/>
                <a:ext cx="2170890" cy="12148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4" name="Arrow: Left-Right 23">
                <a:extLst>
                  <a:ext uri="{FF2B5EF4-FFF2-40B4-BE49-F238E27FC236}">
                    <a16:creationId xmlns:a16="http://schemas.microsoft.com/office/drawing/2014/main" id="{7A883FCA-6A9C-9051-D73A-65E30E0D00D9}"/>
                  </a:ext>
                </a:extLst>
              </p:cNvPr>
              <p:cNvSpPr/>
              <p:nvPr/>
            </p:nvSpPr>
            <p:spPr>
              <a:xfrm rot="1497275">
                <a:off x="8217595" y="2761058"/>
                <a:ext cx="2103378" cy="12197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E1679D-2F26-6471-6302-D1F5DC13D10F}"/>
                </a:ext>
              </a:extLst>
            </p:cNvPr>
            <p:cNvSpPr txBox="1"/>
            <p:nvPr/>
          </p:nvSpPr>
          <p:spPr>
            <a:xfrm>
              <a:off x="9867944" y="4069077"/>
              <a:ext cx="1988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>
                  <a:latin typeface="Segoe UI" panose="020B0502040204020203" pitchFamily="34" charset="0"/>
                  <a:cs typeface="Segoe UI" panose="020B0502040204020203" pitchFamily="34" charset="0"/>
                </a:rPr>
                <a:t>GitHub Repository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E2AADB-A700-A51F-C5E2-133D8784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GitHub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B9594-C4C6-3D79-F152-3D1C9E7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MY" sz="2400"/>
              <a:t>Who could contribute?</a:t>
            </a:r>
          </a:p>
          <a:p>
            <a:pPr>
              <a:lnSpc>
                <a:spcPct val="150000"/>
              </a:lnSpc>
            </a:pPr>
            <a:r>
              <a:rPr lang="en-MY" sz="2400"/>
              <a:t>What will you gain as a partner?</a:t>
            </a:r>
          </a:p>
          <a:p>
            <a:pPr>
              <a:lnSpc>
                <a:spcPct val="150000"/>
              </a:lnSpc>
            </a:pPr>
            <a:r>
              <a:rPr lang="en-MY" sz="2400"/>
              <a:t>GitHub Mirroring</a:t>
            </a:r>
          </a:p>
          <a:p>
            <a:pPr>
              <a:lnSpc>
                <a:spcPct val="150000"/>
              </a:lnSpc>
            </a:pPr>
            <a:r>
              <a:rPr lang="en-MY" sz="2400"/>
              <a:t>Workflow &amp; Demo</a:t>
            </a:r>
          </a:p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en-MY"/>
          </a:p>
        </p:txBody>
      </p:sp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FB903337-E7E5-D050-6751-D535230959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4576" b="4576"/>
          <a:stretch>
            <a:fillRect/>
          </a:stretch>
        </p:blipFill>
        <p:spPr>
          <a:xfrm>
            <a:off x="10277517" y="2923980"/>
            <a:ext cx="1248020" cy="1133851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E0D0A74-7EDA-E584-A380-AB725840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10" y="1645648"/>
            <a:ext cx="1181441" cy="1181441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7CA6571-D3BF-1CE0-EFD8-5939DE0F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610" y="4065872"/>
            <a:ext cx="1772162" cy="1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2D1E2BF5-CBF8-2FDC-E95B-D7F393913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901" y="738680"/>
            <a:ext cx="8398690" cy="599319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A3823A6-5FB4-209B-5EDB-915AA451D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448" b="38800"/>
          <a:stretch/>
        </p:blipFill>
        <p:spPr>
          <a:xfrm>
            <a:off x="2120901" y="738680"/>
            <a:ext cx="4497614" cy="3667857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4E5DB4BF-DD8B-AA75-51AB-087CA9B7C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22" b="38800"/>
          <a:stretch/>
        </p:blipFill>
        <p:spPr>
          <a:xfrm>
            <a:off x="6078583" y="738680"/>
            <a:ext cx="4441008" cy="3667857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C4584E17-8924-6220-7CDE-8CD759A5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00" r="46448"/>
          <a:stretch/>
        </p:blipFill>
        <p:spPr>
          <a:xfrm>
            <a:off x="2120901" y="4406536"/>
            <a:ext cx="4497614" cy="2325333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F8936544-76D6-353B-B14A-AB451FFF51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51" t="54516"/>
          <a:stretch/>
        </p:blipFill>
        <p:spPr>
          <a:xfrm>
            <a:off x="6618515" y="4005943"/>
            <a:ext cx="3901076" cy="2725926"/>
          </a:xfrm>
          <a:prstGeom prst="rect">
            <a:avLst/>
          </a:prstGeom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ECDED009-809C-6FD9-5E5D-A89F288F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01" y="738679"/>
            <a:ext cx="8398690" cy="59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59FA-1D33-271F-AA83-D63943DC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GitHub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6BB0-FE30-BA49-4B97-F131B0B4B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4718271" cy="5073650"/>
          </a:xfrm>
        </p:spPr>
        <p:txBody>
          <a:bodyPr lIns="91440" tIns="45720" rIns="91440" bIns="45720" anchor="t"/>
          <a:lstStyle/>
          <a:p>
            <a:r>
              <a:rPr lang="en-MY">
                <a:latin typeface="Segoe UI"/>
                <a:cs typeface="Segoe UI"/>
              </a:rPr>
              <a:t>How does DevOps help?</a:t>
            </a:r>
            <a:endParaRPr lang="en-US">
              <a:latin typeface="Segoe UI"/>
              <a:cs typeface="Segoe UI"/>
            </a:endParaRPr>
          </a:p>
          <a:p>
            <a:pPr lvl="1">
              <a:lnSpc>
                <a:spcPct val="150000"/>
              </a:lnSpc>
              <a:buFont typeface="Wingdings,Sans-Serif" panose="020B0604020202020204" pitchFamily="34" charset="0"/>
              <a:buChar char="ü"/>
            </a:pPr>
            <a:r>
              <a:rPr lang="en-MY" sz="1800">
                <a:latin typeface="Segoe UI"/>
                <a:cs typeface="Segoe UI"/>
              </a:rPr>
              <a:t>Code reviews</a:t>
            </a:r>
            <a:endParaRPr lang="en-US" sz="1800">
              <a:latin typeface="Segoe UI"/>
              <a:cs typeface="Segoe UI"/>
            </a:endParaRPr>
          </a:p>
          <a:p>
            <a:pPr lvl="1"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en-MY" sz="1800">
                <a:latin typeface="Segoe UI"/>
                <a:cs typeface="Segoe UI"/>
              </a:rPr>
              <a:t>Well-formed story based on GitHub pull request including acceptance </a:t>
            </a:r>
            <a:br>
              <a:rPr lang="en-MY" sz="1800">
                <a:latin typeface="Segoe UI"/>
                <a:cs typeface="Segoe UI"/>
              </a:rPr>
            </a:br>
            <a:r>
              <a:rPr lang="en-MY" sz="1800">
                <a:latin typeface="Segoe UI"/>
                <a:cs typeface="Segoe UI"/>
              </a:rPr>
              <a:t>and testing criteria</a:t>
            </a:r>
            <a:endParaRPr lang="en-US" sz="1800">
              <a:latin typeface="Segoe UI"/>
              <a:cs typeface="Segoe UI"/>
            </a:endParaRPr>
          </a:p>
          <a:p>
            <a:pPr lvl="1">
              <a:lnSpc>
                <a:spcPct val="150000"/>
              </a:lnSpc>
              <a:buFont typeface="Wingdings,Sans-Serif" panose="020B0604020202020204" pitchFamily="34" charset="0"/>
              <a:buChar char="ü"/>
            </a:pPr>
            <a:r>
              <a:rPr lang="en-MY" sz="1800">
                <a:latin typeface="Segoe UI"/>
                <a:cs typeface="Segoe UI"/>
              </a:rPr>
              <a:t>Automated tests</a:t>
            </a:r>
            <a:endParaRPr lang="en-US" sz="1800">
              <a:latin typeface="Segoe UI"/>
              <a:cs typeface="Segoe UI"/>
            </a:endParaRPr>
          </a:p>
          <a:p>
            <a:pPr lvl="1">
              <a:lnSpc>
                <a:spcPct val="150000"/>
              </a:lnSpc>
              <a:buFont typeface="Wingdings,Sans-Serif" panose="020B0604020202020204" pitchFamily="34" charset="0"/>
              <a:buChar char="ü"/>
            </a:pPr>
            <a:r>
              <a:rPr lang="en-MY" sz="1800">
                <a:latin typeface="Segoe UI"/>
                <a:cs typeface="Segoe UI"/>
              </a:rPr>
              <a:t>Automated builds</a:t>
            </a:r>
            <a:endParaRPr lang="en-US" sz="1800">
              <a:latin typeface="Segoe UI"/>
              <a:cs typeface="Segoe UI"/>
            </a:endParaRPr>
          </a:p>
          <a:p>
            <a:pPr lvl="1">
              <a:lnSpc>
                <a:spcPct val="150000"/>
              </a:lnSpc>
              <a:buFont typeface="Wingdings,Sans-Serif" panose="020B0604020202020204" pitchFamily="34" charset="0"/>
              <a:buChar char="ü"/>
            </a:pPr>
            <a:r>
              <a:rPr lang="en-MY" sz="1800">
                <a:latin typeface="Segoe UI"/>
                <a:cs typeface="Segoe UI"/>
              </a:rPr>
              <a:t>Release is ready to go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4EA1CE7-10B9-C8F3-BA50-254F78C0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56" y="1556544"/>
            <a:ext cx="6824201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2AB-9D42-D947-41B2-DEB20F9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F525-A935-12BF-9289-545005AD6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MY" sz="2400">
                <a:latin typeface="Segoe UI"/>
                <a:cs typeface="Segoe UI"/>
              </a:rPr>
              <a:t>GitHub Contribution to LS Central Releases</a:t>
            </a:r>
          </a:p>
          <a:p>
            <a:pPr>
              <a:lnSpc>
                <a:spcPct val="150000"/>
              </a:lnSpc>
            </a:pPr>
            <a:r>
              <a:rPr lang="en-MY" sz="2400">
                <a:solidFill>
                  <a:srgbClr val="F6C36F"/>
                </a:solidFill>
              </a:rPr>
              <a:t>DevOps Best Practices – Definition of Ready &amp; Definition of Done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Development and Testing Process</a:t>
            </a:r>
          </a:p>
          <a:p>
            <a:pPr>
              <a:lnSpc>
                <a:spcPct val="150000"/>
              </a:lnSpc>
            </a:pPr>
            <a:r>
              <a:rPr lang="en-MY" sz="2400"/>
              <a:t>DevOps Best Practices – Release and DevOps Process</a:t>
            </a:r>
          </a:p>
          <a:p>
            <a:pPr marL="0" indent="0">
              <a:buNone/>
            </a:pPr>
            <a:endParaRPr lang="en-MY" sz="2800"/>
          </a:p>
        </p:txBody>
      </p:sp>
    </p:spTree>
    <p:extLst>
      <p:ext uri="{BB962C8B-B14F-4D97-AF65-F5344CB8AC3E}">
        <p14:creationId xmlns:p14="http://schemas.microsoft.com/office/powerpoint/2010/main" val="1909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9E8F-C068-497F-2432-5560BB3879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634" y="488950"/>
            <a:ext cx="9105991" cy="588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MY" sz="3600">
                <a:solidFill>
                  <a:srgbClr val="361D5C"/>
                </a:solidFill>
              </a:rPr>
              <a:t>Definition of Ready (</a:t>
            </a:r>
            <a:r>
              <a:rPr lang="en-MY" sz="3600" err="1">
                <a:solidFill>
                  <a:srgbClr val="361D5C"/>
                </a:solidFill>
              </a:rPr>
              <a:t>DoR</a:t>
            </a:r>
            <a:r>
              <a:rPr lang="en-MY" sz="3600">
                <a:solidFill>
                  <a:srgbClr val="361D5C"/>
                </a:solidFill>
              </a:rPr>
              <a:t>)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AD08914-B878-901B-2BFF-C074565B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05" y="1904912"/>
            <a:ext cx="11927957" cy="36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3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4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CDAC53-A9DA-42AE-9568-111514231D4D}">
  <ds:schemaRefs>
    <ds:schemaRef ds:uri="http://purl.org/dc/dcmitype/"/>
    <ds:schemaRef ds:uri="a1a525c2-d4eb-46fe-9b09-8f8634d7947d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c22545-32f7-47c8-afbd-c0084660662b"/>
  </ds:schemaRefs>
</ds:datastoreItem>
</file>

<file path=customXml/itemProps2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4B59A-48D1-4E42-BB53-EDF1FAABA4B2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Apac - GitHub&amp;DevOps</Template>
  <TotalTime>21</TotalTime>
  <Words>406</Words>
  <Application>Microsoft Office PowerPoint</Application>
  <PresentationFormat>Widescreen</PresentationFormat>
  <Paragraphs>90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Segoe UI</vt:lpstr>
      <vt:lpstr>Segoe UI Semibold</vt:lpstr>
      <vt:lpstr>Wingdings</vt:lpstr>
      <vt:lpstr>Wingdings,Sans-Serif</vt:lpstr>
      <vt:lpstr>1_Purple slides</vt:lpstr>
      <vt:lpstr>White slides</vt:lpstr>
      <vt:lpstr>Purple product slides</vt:lpstr>
      <vt:lpstr>White product slides</vt:lpstr>
      <vt:lpstr>PowerPoint Presentation</vt:lpstr>
      <vt:lpstr>PowerPoint Presentation</vt:lpstr>
      <vt:lpstr>Objective</vt:lpstr>
      <vt:lpstr>Agenda</vt:lpstr>
      <vt:lpstr>GitHub Contribution</vt:lpstr>
      <vt:lpstr>PowerPoint Presentation</vt:lpstr>
      <vt:lpstr>GitHub Contribution</vt:lpstr>
      <vt:lpstr>Agenda</vt:lpstr>
      <vt:lpstr>Definition of Ready (DoR)</vt:lpstr>
      <vt:lpstr>Definition of Done (DoD)</vt:lpstr>
      <vt:lpstr>Agenda</vt:lpstr>
      <vt:lpstr>PowerPoint Presentation</vt:lpstr>
      <vt:lpstr>Development and Testing Process</vt:lpstr>
      <vt:lpstr>Agenda</vt:lpstr>
      <vt:lpstr>Release Process</vt:lpstr>
      <vt:lpstr>DevOps Process</vt:lpstr>
      <vt:lpstr>DevOps Process</vt:lpstr>
      <vt:lpstr>Summary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Wojciech Januszauskas</dc:creator>
  <cp:lastModifiedBy>Bjorn Jonsson</cp:lastModifiedBy>
  <cp:revision>2</cp:revision>
  <dcterms:created xsi:type="dcterms:W3CDTF">2023-02-27T22:46:18Z</dcterms:created>
  <dcterms:modified xsi:type="dcterms:W3CDTF">2023-03-08T13:22:21Z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