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5"/>
    <p:sldMasterId id="2147483674" r:id="rId6"/>
    <p:sldMasterId id="2147483695" r:id="rId7"/>
    <p:sldMasterId id="2147483710" r:id="rId8"/>
    <p:sldMasterId id="2147483712" r:id="rId9"/>
    <p:sldMasterId id="2147484267" r:id="rId10"/>
    <p:sldMasterId id="2147484361" r:id="rId11"/>
    <p:sldMasterId id="2147484373" r:id="rId12"/>
  </p:sldMasterIdLst>
  <p:notesMasterIdLst>
    <p:notesMasterId r:id="rId34"/>
  </p:notesMasterIdLst>
  <p:sldIdLst>
    <p:sldId id="334" r:id="rId13"/>
    <p:sldId id="371" r:id="rId14"/>
    <p:sldId id="339" r:id="rId15"/>
    <p:sldId id="357" r:id="rId16"/>
    <p:sldId id="351" r:id="rId17"/>
    <p:sldId id="2134805163" r:id="rId18"/>
    <p:sldId id="2134805164" r:id="rId19"/>
    <p:sldId id="2134805166" r:id="rId20"/>
    <p:sldId id="2134805167" r:id="rId21"/>
    <p:sldId id="2134805168" r:id="rId22"/>
    <p:sldId id="2134805169" r:id="rId23"/>
    <p:sldId id="2134805170" r:id="rId24"/>
    <p:sldId id="2134805171" r:id="rId25"/>
    <p:sldId id="2134805159" r:id="rId26"/>
    <p:sldId id="364" r:id="rId27"/>
    <p:sldId id="354" r:id="rId28"/>
    <p:sldId id="2134805160" r:id="rId29"/>
    <p:sldId id="2134805161" r:id="rId30"/>
    <p:sldId id="352" r:id="rId31"/>
    <p:sldId id="368" r:id="rId32"/>
    <p:sldId id="335" r:id="rId3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4F724F-1792-6C4E-99EE-2F55F4712A73}">
          <p14:sldIdLst>
            <p14:sldId id="334"/>
            <p14:sldId id="371"/>
            <p14:sldId id="339"/>
            <p14:sldId id="357"/>
            <p14:sldId id="351"/>
            <p14:sldId id="2134805163"/>
            <p14:sldId id="2134805164"/>
            <p14:sldId id="2134805166"/>
            <p14:sldId id="2134805167"/>
            <p14:sldId id="2134805168"/>
            <p14:sldId id="2134805169"/>
            <p14:sldId id="2134805170"/>
            <p14:sldId id="2134805171"/>
            <p14:sldId id="2134805159"/>
            <p14:sldId id="364"/>
            <p14:sldId id="354"/>
            <p14:sldId id="2134805160"/>
            <p14:sldId id="2134805161"/>
            <p14:sldId id="352"/>
            <p14:sldId id="368"/>
            <p14:sldId id="335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7"/>
    <a:srgbClr val="265888"/>
    <a:srgbClr val="E59A2C"/>
    <a:srgbClr val="313C40"/>
    <a:srgbClr val="FDFFF6"/>
    <a:srgbClr val="F5E287"/>
    <a:srgbClr val="080B07"/>
    <a:srgbClr val="C1B989"/>
    <a:srgbClr val="99C4D4"/>
    <a:srgbClr val="F4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9FB7A9-B231-4FC8-9795-FF083AD67816}" v="2" dt="2021-03-30T07:33:49.270"/>
    <p1510:client id="{ECAFD963-5D7E-524C-9823-4B3670E452BC}" v="58" dt="2021-03-29T21:29:52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79094" autoAdjust="0"/>
  </p:normalViewPr>
  <p:slideViewPr>
    <p:cSldViewPr snapToGrid="0" snapToObjects="1">
      <p:cViewPr varScale="1">
        <p:scale>
          <a:sx n="67" d="100"/>
          <a:sy n="67" d="100"/>
        </p:scale>
        <p:origin x="72" y="112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72E1D-8FA4-0849-98F1-6F4F58F9EC9E}" type="datetimeFigureOut">
              <a:rPr lang="en-IS" smtClean="0"/>
              <a:t>03/31/2021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0205F-3CA4-5B49-9C54-EA7C7C8DFE41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1000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70072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3690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3813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70130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3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488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2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39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4224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562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30964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2711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6594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389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9436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0781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9397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192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0502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0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0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0.png"/><Relationship Id="rId4" Type="http://schemas.openxmlformats.org/officeDocument/2006/relationships/image" Target="../media/image10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0.png"/><Relationship Id="rId4" Type="http://schemas.openxmlformats.org/officeDocument/2006/relationships/image" Target="../media/image10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0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10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sv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3.sv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3.sv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64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1ADDA9-7FA9-B94A-85C3-0C407159B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2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13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6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+ Add contact info</a:t>
            </a:r>
            <a:endParaRPr lang="en-I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118"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 dirty="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4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71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56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0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971396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64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2196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7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93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012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 dirty="0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34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 dirty="0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2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 dirty="0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0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9144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481862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068506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3013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3730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159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C0586B-5ED4-6A4F-97B3-211271057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1203272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0091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6697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29117-D6C7-264C-904D-03AF10B9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626693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 dirty="0"/>
              <a:t>Click to add text</a:t>
            </a:r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36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4998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EF7B0F-6812-6242-AC79-2B7A6126B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88688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Exs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9913BF-E5A8-754C-8EA4-4E24E85257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28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8">
            <a:extLst>
              <a:ext uri="{FF2B5EF4-FFF2-40B4-BE49-F238E27FC236}">
                <a16:creationId xmlns:a16="http://schemas.microsoft.com/office/drawing/2014/main" id="{D53F382C-73C6-8443-B19B-EE09CC9FD321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4963" y="452190"/>
            <a:ext cx="3271686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9913BF-E5A8-754C-8EA4-4E24E85257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317480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971396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00986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9913BF-E5A8-754C-8EA4-4E24E85257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03135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73567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+ Add contact info</a:t>
            </a:r>
            <a:endParaRPr lang="en-I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b="10577"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3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12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 dirty="0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name</a:t>
            </a:r>
            <a:endParaRPr lang="en-I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Enter your job title</a:t>
            </a:r>
            <a:endParaRPr lang="en-IS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9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theme" Target="../theme/theme6.xml"/><Relationship Id="rId4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5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2" r:id="rId4"/>
    <p:sldLayoutId id="2147483704" r:id="rId5"/>
    <p:sldLayoutId id="2147483697" r:id="rId6"/>
    <p:sldLayoutId id="2147483669" r:id="rId7"/>
    <p:sldLayoutId id="2147483700" r:id="rId8"/>
    <p:sldLayoutId id="2147483698" r:id="rId9"/>
    <p:sldLayoutId id="214748370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4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5" r:id="rId2"/>
    <p:sldLayoutId id="2147483675" r:id="rId3"/>
    <p:sldLayoutId id="2147483711" r:id="rId4"/>
    <p:sldLayoutId id="2147483701" r:id="rId5"/>
    <p:sldLayoutId id="2147483703" r:id="rId6"/>
    <p:sldLayoutId id="2147483688" r:id="rId7"/>
    <p:sldLayoutId id="2147483706" r:id="rId8"/>
    <p:sldLayoutId id="2147483689" r:id="rId9"/>
    <p:sldLayoutId id="2147483691" r:id="rId10"/>
    <p:sldLayoutId id="2147483690" r:id="rId11"/>
    <p:sldLayoutId id="2147483692" r:id="rId12"/>
    <p:sldLayoutId id="2147483693" r:id="rId13"/>
    <p:sldLayoutId id="2147483694" r:id="rId14"/>
    <p:sldLayoutId id="2147483676" r:id="rId15"/>
    <p:sldLayoutId id="2147483677" r:id="rId16"/>
    <p:sldLayoutId id="214748370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70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76510"/>
            </a:gs>
            <a:gs pos="100000">
              <a:srgbClr val="F2A35E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76510"/>
            </a:gs>
            <a:gs pos="100000">
              <a:srgbClr val="F2A35E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4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89978-E326-A14F-BC8D-CC85F2337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3374" r="1943"/>
          <a:stretch/>
        </p:blipFill>
        <p:spPr>
          <a:xfrm>
            <a:off x="-266700" y="620"/>
            <a:ext cx="21185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16F92-35E1-6A4D-9725-302A222C6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016" r="93125"/>
          <a:stretch/>
        </p:blipFill>
        <p:spPr>
          <a:xfrm>
            <a:off x="12256516" y="0"/>
            <a:ext cx="21185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2656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ECEE0-9B8A-1A45-9F54-DFCCFAB22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3374" r="1943"/>
          <a:stretch/>
        </p:blipFill>
        <p:spPr>
          <a:xfrm>
            <a:off x="-266700" y="620"/>
            <a:ext cx="21185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DCB08-FA69-7247-934B-9AFFAF421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6" r="93125"/>
          <a:stretch/>
        </p:blipFill>
        <p:spPr>
          <a:xfrm>
            <a:off x="12256516" y="0"/>
            <a:ext cx="21185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76510"/>
            </a:gs>
            <a:gs pos="100000">
              <a:srgbClr val="F2A35E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2.png"/><Relationship Id="rId20" Type="http://schemas.openxmlformats.org/officeDocument/2006/relationships/image" Target="../media/image76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svg"/><Relationship Id="rId5" Type="http://schemas.openxmlformats.org/officeDocument/2006/relationships/image" Target="../media/image7.png"/><Relationship Id="rId4" Type="http://schemas.openxmlformats.org/officeDocument/2006/relationships/image" Target="../media/image3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F42EA-D462-074B-AA32-A5EF852051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Offer your customer the option to </a:t>
            </a:r>
            <a:br>
              <a:rPr lang="en-US" dirty="0"/>
            </a:br>
            <a:r>
              <a:rPr lang="en-US" dirty="0"/>
              <a:t>Click and collect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Enable local pickup in Shopify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Receive payment through your web-store or offer the customers to pay on pickup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 inventory and all accounting in Business Central and LS Express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indent="0"/>
            <a:r>
              <a:rPr lang="en-US" sz="1400" dirty="0"/>
              <a:t>*see </a:t>
            </a:r>
            <a:r>
              <a:rPr lang="en-US" sz="1400" dirty="0" err="1"/>
              <a:t>Shopify.com</a:t>
            </a:r>
            <a:r>
              <a:rPr lang="en-US" sz="1400" dirty="0"/>
              <a:t> for their prices</a:t>
            </a:r>
          </a:p>
          <a:p>
            <a:pPr indent="0"/>
            <a:endParaRPr lang="en-U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4B90B-2955-F34A-BEF4-65340F560C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Local store – Offer curbside pickup</a:t>
            </a:r>
          </a:p>
          <a:p>
            <a:endParaRPr lang="en-IS" dirty="0"/>
          </a:p>
        </p:txBody>
      </p:sp>
      <p:pic>
        <p:nvPicPr>
          <p:cNvPr id="5" name="Picture Placeholder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A3F43E9-79A5-6048-9A5E-23F4C88656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274" b="13274"/>
          <a:stretch>
            <a:fillRect/>
          </a:stretch>
        </p:blipFill>
        <p:spPr/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568F1F01-43BB-2046-A537-EF787A46A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029" y="3617735"/>
            <a:ext cx="2403510" cy="26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52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sandwich, paper, cut&#10;&#10;Description automatically generated">
            <a:extLst>
              <a:ext uri="{FF2B5EF4-FFF2-40B4-BE49-F238E27FC236}">
                <a16:creationId xmlns:a16="http://schemas.microsoft.com/office/drawing/2014/main" id="{1E9F40EE-AA8C-4C40-AFB0-6BFB6BC98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77" y="35850"/>
            <a:ext cx="2163311" cy="3244966"/>
          </a:xfrm>
          <a:prstGeom prst="rect">
            <a:avLst/>
          </a:prstGeom>
        </p:spPr>
      </p:pic>
      <p:pic>
        <p:nvPicPr>
          <p:cNvPr id="3" name="Picture Placeholder 7" descr="A picture containing outdoor, orange, transport&#10;&#10;Description automatically generated">
            <a:extLst>
              <a:ext uri="{FF2B5EF4-FFF2-40B4-BE49-F238E27FC236}">
                <a16:creationId xmlns:a16="http://schemas.microsoft.com/office/drawing/2014/main" id="{0484FF33-87E5-2548-AAA8-4D21DA86CE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62" r="8762"/>
          <a:stretch>
            <a:fillRect/>
          </a:stretch>
        </p:blipFill>
        <p:spPr>
          <a:xfrm>
            <a:off x="4781365" y="227232"/>
            <a:ext cx="3733592" cy="3017734"/>
          </a:xfrm>
          <a:prstGeom prst="rect">
            <a:avLst/>
          </a:prstGeom>
        </p:spPr>
      </p:pic>
      <p:pic>
        <p:nvPicPr>
          <p:cNvPr id="4" name="Picture 3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1E60A575-9804-DE4A-BF5F-51B81754FE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05" r="8995" b="5924"/>
          <a:stretch/>
        </p:blipFill>
        <p:spPr>
          <a:xfrm>
            <a:off x="171016" y="3390274"/>
            <a:ext cx="2692835" cy="3036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A2E0E-7122-EE4C-A4FA-E9A9E27655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1" r="14354"/>
          <a:stretch/>
        </p:blipFill>
        <p:spPr>
          <a:xfrm>
            <a:off x="8709452" y="0"/>
            <a:ext cx="3064694" cy="2981669"/>
          </a:xfrm>
          <a:prstGeom prst="rect">
            <a:avLst/>
          </a:prstGeom>
        </p:spPr>
      </p:pic>
      <p:pic>
        <p:nvPicPr>
          <p:cNvPr id="6" name="Picture 5" descr="A picture containing orange, fresh&#10;&#10;Description automatically generated">
            <a:extLst>
              <a:ext uri="{FF2B5EF4-FFF2-40B4-BE49-F238E27FC236}">
                <a16:creationId xmlns:a16="http://schemas.microsoft.com/office/drawing/2014/main" id="{9A112BFE-F96B-BC41-A6A1-F8C9D32AE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816" y="2126272"/>
            <a:ext cx="2411054" cy="3013817"/>
          </a:xfrm>
          <a:prstGeom prst="rect">
            <a:avLst/>
          </a:prstGeom>
        </p:spPr>
      </p:pic>
      <p:pic>
        <p:nvPicPr>
          <p:cNvPr id="7" name="Picture 6" descr="A picture containing stone&#10;&#10;Description automatically generated">
            <a:extLst>
              <a:ext uri="{FF2B5EF4-FFF2-40B4-BE49-F238E27FC236}">
                <a16:creationId xmlns:a16="http://schemas.microsoft.com/office/drawing/2014/main" id="{DAD6EF9E-4B29-324D-9706-0F79D785A8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67" r="16052"/>
          <a:stretch/>
        </p:blipFill>
        <p:spPr>
          <a:xfrm>
            <a:off x="8104111" y="3806651"/>
            <a:ext cx="2333845" cy="2981669"/>
          </a:xfrm>
          <a:prstGeom prst="rect">
            <a:avLst/>
          </a:prstGeom>
        </p:spPr>
      </p:pic>
      <p:pic>
        <p:nvPicPr>
          <p:cNvPr id="8" name="Picture 7" descr="A purse on a table&#10;&#10;Description automatically generated with low confidence">
            <a:extLst>
              <a:ext uri="{FF2B5EF4-FFF2-40B4-BE49-F238E27FC236}">
                <a16:creationId xmlns:a16="http://schemas.microsoft.com/office/drawing/2014/main" id="{667521D2-038E-CD47-8A8C-07BBF0B06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3711" y="2817901"/>
            <a:ext cx="2274537" cy="301773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5591862-535A-FA4C-89EF-FB643EB0BC0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3613"/>
          <a:stretch/>
        </p:blipFill>
        <p:spPr>
          <a:xfrm>
            <a:off x="3342740" y="4499083"/>
            <a:ext cx="2762264" cy="2131685"/>
          </a:xfrm>
          <a:prstGeom prst="rect">
            <a:avLst/>
          </a:prstGeom>
        </p:spPr>
      </p:pic>
      <p:pic>
        <p:nvPicPr>
          <p:cNvPr id="10" name="Picture 9" descr="A picture containing footwear, orange&#10;&#10;Description automatically generated">
            <a:extLst>
              <a:ext uri="{FF2B5EF4-FFF2-40B4-BE49-F238E27FC236}">
                <a16:creationId xmlns:a16="http://schemas.microsoft.com/office/drawing/2014/main" id="{C90C9B8A-37BC-7A40-8357-AE1B99D03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6972" y="3390274"/>
            <a:ext cx="2912321" cy="1941547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01A0E74-D582-704A-954F-A10914474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9498"/>
          <a:stretch/>
        </p:blipFill>
        <p:spPr>
          <a:xfrm>
            <a:off x="2696196" y="83000"/>
            <a:ext cx="1987922" cy="240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DA3DB-FFB7-1D4D-BFA1-862E664C40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30909"/>
            <a:ext cx="6154454" cy="428425"/>
          </a:xfrm>
        </p:spPr>
        <p:txBody>
          <a:bodyPr/>
          <a:lstStyle/>
          <a:p>
            <a:r>
              <a:rPr lang="en-IS" dirty="0"/>
              <a:t>Food truck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9B659-B138-4B44-82BD-C370F8D46E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Contactless ordering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QR code for your </a:t>
            </a:r>
            <a:r>
              <a:rPr lang="en-US" dirty="0" err="1"/>
              <a:t>shopifystore</a:t>
            </a:r>
            <a:r>
              <a:rPr lang="en-US" dirty="0"/>
              <a:t> URL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Send in an order using your phone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Finish the payment and everything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Just insert your table #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Get your food once it is ready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A0B3899-6309-1847-BA57-1EAB60CFC4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63" r="65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 descr="A hand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E3B291E5-86C2-BA4C-95D7-E6C524603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35" r="10772" b="14567"/>
          <a:stretch/>
        </p:blipFill>
        <p:spPr>
          <a:xfrm>
            <a:off x="9639300" y="4075725"/>
            <a:ext cx="2374900" cy="2604475"/>
          </a:xfrm>
          <a:prstGeom prst="rect">
            <a:avLst/>
          </a:prstGeom>
        </p:spPr>
      </p:pic>
      <p:pic>
        <p:nvPicPr>
          <p:cNvPr id="7" name="Picture 6" descr="A table and chairs outside&#10;&#10;Description automatically generated with low confidence">
            <a:extLst>
              <a:ext uri="{FF2B5EF4-FFF2-40B4-BE49-F238E27FC236}">
                <a16:creationId xmlns:a16="http://schemas.microsoft.com/office/drawing/2014/main" id="{971C92D8-960C-2C4A-8256-89132D90B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66" b="5095"/>
          <a:stretch/>
        </p:blipFill>
        <p:spPr>
          <a:xfrm>
            <a:off x="4213913" y="4075725"/>
            <a:ext cx="5234185" cy="260447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B94E488-640D-134A-98F6-96263E274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106" y="1447800"/>
            <a:ext cx="2375093" cy="24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410E10-BE9F-7044-B608-AAE20E542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908" y="3002234"/>
            <a:ext cx="3116709" cy="239859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CA1825-0CE0-2D4E-9812-92709800B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1" y="1060316"/>
            <a:ext cx="5084282" cy="4990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Simple solution, small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Easy setup - No hardware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Works on</a:t>
            </a:r>
            <a:r>
              <a:rPr lang="en-US" b="1" dirty="0">
                <a:solidFill>
                  <a:schemeClr val="tx1"/>
                </a:solidFill>
              </a:rPr>
              <a:t> any</a:t>
            </a:r>
            <a:r>
              <a:rPr lang="en-US" dirty="0">
                <a:solidFill>
                  <a:schemeClr val="tx1"/>
                </a:solidFill>
              </a:rPr>
              <a:t> device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Built in Shopify connector to your own Shopify-store*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Add LS Pay for seamless connection to your card terminal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Customer self-service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Competitive price!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79D38-6CC1-CB46-AF37-193AFE6CD9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Selling points - why</a:t>
            </a: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2B9FF41D-5467-FC4F-B644-5688B8328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952" y="1653269"/>
            <a:ext cx="5084281" cy="4262662"/>
          </a:xfrm>
          <a:prstGeom prst="rect">
            <a:avLst/>
          </a:prstGeom>
        </p:spPr>
      </p:pic>
      <p:pic>
        <p:nvPicPr>
          <p:cNvPr id="6" name="Picture 5" descr="A picture containing text, cellphone, screenshot&#10;&#10;Description automatically generated">
            <a:extLst>
              <a:ext uri="{FF2B5EF4-FFF2-40B4-BE49-F238E27FC236}">
                <a16:creationId xmlns:a16="http://schemas.microsoft.com/office/drawing/2014/main" id="{8BD8B839-AE13-B846-8108-5D731A83A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649" y="4347809"/>
            <a:ext cx="1397015" cy="24048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D5E0C0-CEA7-4248-843C-2C2877639E18}"/>
              </a:ext>
            </a:extLst>
          </p:cNvPr>
          <p:cNvSpPr/>
          <p:nvPr/>
        </p:nvSpPr>
        <p:spPr>
          <a:xfrm>
            <a:off x="308340" y="5797684"/>
            <a:ext cx="4057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*See </a:t>
            </a:r>
            <a:r>
              <a:rPr lang="en-US" sz="1600" dirty="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Shopify.com</a:t>
            </a:r>
            <a:r>
              <a:rPr lang="en-US" sz="1600" dirty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details on their prices</a:t>
            </a:r>
          </a:p>
        </p:txBody>
      </p:sp>
    </p:spTree>
    <p:extLst>
      <p:ext uri="{BB962C8B-B14F-4D97-AF65-F5344CB8AC3E}">
        <p14:creationId xmlns:p14="http://schemas.microsoft.com/office/powerpoint/2010/main" val="929087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BA8B87D1-4C7B-414C-8835-4652FCE7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358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4DDF0-C09A-154F-8D39-3916EFD62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196" y="351176"/>
            <a:ext cx="10060027" cy="569997"/>
          </a:xfrm>
        </p:spPr>
        <p:txBody>
          <a:bodyPr/>
          <a:lstStyle/>
          <a:p>
            <a:r>
              <a:rPr lang="en-US" dirty="0"/>
              <a:t>Availability</a:t>
            </a:r>
            <a:endParaRPr lang="en-I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105C6B7-498D-0442-91B1-C553F8E1B603}"/>
              </a:ext>
            </a:extLst>
          </p:cNvPr>
          <p:cNvSpPr/>
          <p:nvPr/>
        </p:nvSpPr>
        <p:spPr>
          <a:xfrm>
            <a:off x="3639201" y="5204582"/>
            <a:ext cx="4913598" cy="723379"/>
          </a:xfrm>
          <a:prstGeom prst="rect">
            <a:avLst/>
          </a:prstGeom>
          <a:noFill/>
          <a:ln>
            <a:solidFill>
              <a:srgbClr val="BFFF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Segoe UI"/>
              </a:rPr>
              <a:t>The g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oal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is to make LS Express available anywhere where Business Central is available</a:t>
            </a:r>
          </a:p>
        </p:txBody>
      </p:sp>
      <p:sp>
        <p:nvSpPr>
          <p:cNvPr id="27" name="Freeform: Shape 78">
            <a:extLst>
              <a:ext uri="{FF2B5EF4-FFF2-40B4-BE49-F238E27FC236}">
                <a16:creationId xmlns:a16="http://schemas.microsoft.com/office/drawing/2014/main" id="{4AF0C31E-2E75-9C48-BE97-F3B837605635}"/>
              </a:ext>
            </a:extLst>
          </p:cNvPr>
          <p:cNvSpPr/>
          <p:nvPr/>
        </p:nvSpPr>
        <p:spPr>
          <a:xfrm>
            <a:off x="6716761" y="3289849"/>
            <a:ext cx="862975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6" name="Freeform: Shape 87">
            <a:extLst>
              <a:ext uri="{FF2B5EF4-FFF2-40B4-BE49-F238E27FC236}">
                <a16:creationId xmlns:a16="http://schemas.microsoft.com/office/drawing/2014/main" id="{9E1819A0-09E2-E24E-8C53-16CCDDDCD0C8}"/>
              </a:ext>
            </a:extLst>
          </p:cNvPr>
          <p:cNvSpPr/>
          <p:nvPr/>
        </p:nvSpPr>
        <p:spPr>
          <a:xfrm>
            <a:off x="7923903" y="4145346"/>
            <a:ext cx="862975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0" name="Freeform: Shape 101">
            <a:extLst>
              <a:ext uri="{FF2B5EF4-FFF2-40B4-BE49-F238E27FC236}">
                <a16:creationId xmlns:a16="http://schemas.microsoft.com/office/drawing/2014/main" id="{1974143C-DAB3-2541-910F-18E045D50595}"/>
              </a:ext>
            </a:extLst>
          </p:cNvPr>
          <p:cNvSpPr/>
          <p:nvPr/>
        </p:nvSpPr>
        <p:spPr>
          <a:xfrm>
            <a:off x="5425400" y="4145346"/>
            <a:ext cx="972939" cy="365760"/>
          </a:xfrm>
          <a:custGeom>
            <a:avLst/>
            <a:gdLst>
              <a:gd name="connsiteX0" fmla="*/ 0 w 2063749"/>
              <a:gd name="connsiteY0" fmla="*/ 52024 h 520237"/>
              <a:gd name="connsiteX1" fmla="*/ 52024 w 2063749"/>
              <a:gd name="connsiteY1" fmla="*/ 0 h 520237"/>
              <a:gd name="connsiteX2" fmla="*/ 2011725 w 2063749"/>
              <a:gd name="connsiteY2" fmla="*/ 0 h 520237"/>
              <a:gd name="connsiteX3" fmla="*/ 2063749 w 2063749"/>
              <a:gd name="connsiteY3" fmla="*/ 52024 h 520237"/>
              <a:gd name="connsiteX4" fmla="*/ 2063749 w 2063749"/>
              <a:gd name="connsiteY4" fmla="*/ 468213 h 520237"/>
              <a:gd name="connsiteX5" fmla="*/ 2011725 w 2063749"/>
              <a:gd name="connsiteY5" fmla="*/ 520237 h 520237"/>
              <a:gd name="connsiteX6" fmla="*/ 52024 w 2063749"/>
              <a:gd name="connsiteY6" fmla="*/ 520237 h 520237"/>
              <a:gd name="connsiteX7" fmla="*/ 0 w 2063749"/>
              <a:gd name="connsiteY7" fmla="*/ 468213 h 520237"/>
              <a:gd name="connsiteX8" fmla="*/ 0 w 2063749"/>
              <a:gd name="connsiteY8" fmla="*/ 52024 h 52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520237">
                <a:moveTo>
                  <a:pt x="0" y="52024"/>
                </a:moveTo>
                <a:cubicBezTo>
                  <a:pt x="0" y="23292"/>
                  <a:pt x="23292" y="0"/>
                  <a:pt x="52024" y="0"/>
                </a:cubicBezTo>
                <a:lnTo>
                  <a:pt x="2011725" y="0"/>
                </a:lnTo>
                <a:cubicBezTo>
                  <a:pt x="2040457" y="0"/>
                  <a:pt x="2063749" y="23292"/>
                  <a:pt x="2063749" y="52024"/>
                </a:cubicBezTo>
                <a:lnTo>
                  <a:pt x="2063749" y="468213"/>
                </a:lnTo>
                <a:cubicBezTo>
                  <a:pt x="2063749" y="496945"/>
                  <a:pt x="2040457" y="520237"/>
                  <a:pt x="2011725" y="520237"/>
                </a:cubicBezTo>
                <a:lnTo>
                  <a:pt x="52024" y="520237"/>
                </a:lnTo>
                <a:cubicBezTo>
                  <a:pt x="23292" y="520237"/>
                  <a:pt x="0" y="496945"/>
                  <a:pt x="0" y="468213"/>
                </a:cubicBezTo>
                <a:lnTo>
                  <a:pt x="0" y="5202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2" name="Freeform: Shape 103">
            <a:extLst>
              <a:ext uri="{FF2B5EF4-FFF2-40B4-BE49-F238E27FC236}">
                <a16:creationId xmlns:a16="http://schemas.microsoft.com/office/drawing/2014/main" id="{BDC39411-2DF6-B842-AFDD-25F30600AD94}"/>
              </a:ext>
            </a:extLst>
          </p:cNvPr>
          <p:cNvSpPr/>
          <p:nvPr/>
        </p:nvSpPr>
        <p:spPr>
          <a:xfrm>
            <a:off x="2950519" y="4145346"/>
            <a:ext cx="972939" cy="365760"/>
          </a:xfrm>
          <a:custGeom>
            <a:avLst/>
            <a:gdLst>
              <a:gd name="connsiteX0" fmla="*/ 0 w 2063749"/>
              <a:gd name="connsiteY0" fmla="*/ 106455 h 1064551"/>
              <a:gd name="connsiteX1" fmla="*/ 106455 w 2063749"/>
              <a:gd name="connsiteY1" fmla="*/ 0 h 1064551"/>
              <a:gd name="connsiteX2" fmla="*/ 1957294 w 2063749"/>
              <a:gd name="connsiteY2" fmla="*/ 0 h 1064551"/>
              <a:gd name="connsiteX3" fmla="*/ 2063749 w 2063749"/>
              <a:gd name="connsiteY3" fmla="*/ 106455 h 1064551"/>
              <a:gd name="connsiteX4" fmla="*/ 2063749 w 2063749"/>
              <a:gd name="connsiteY4" fmla="*/ 958096 h 1064551"/>
              <a:gd name="connsiteX5" fmla="*/ 1957294 w 2063749"/>
              <a:gd name="connsiteY5" fmla="*/ 1064551 h 1064551"/>
              <a:gd name="connsiteX6" fmla="*/ 106455 w 2063749"/>
              <a:gd name="connsiteY6" fmla="*/ 1064551 h 1064551"/>
              <a:gd name="connsiteX7" fmla="*/ 0 w 2063749"/>
              <a:gd name="connsiteY7" fmla="*/ 958096 h 1064551"/>
              <a:gd name="connsiteX8" fmla="*/ 0 w 2063749"/>
              <a:gd name="connsiteY8" fmla="*/ 106455 h 10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49" h="1064551">
                <a:moveTo>
                  <a:pt x="0" y="106455"/>
                </a:moveTo>
                <a:cubicBezTo>
                  <a:pt x="0" y="47662"/>
                  <a:pt x="47662" y="0"/>
                  <a:pt x="106455" y="0"/>
                </a:cubicBezTo>
                <a:lnTo>
                  <a:pt x="1957294" y="0"/>
                </a:lnTo>
                <a:cubicBezTo>
                  <a:pt x="2016087" y="0"/>
                  <a:pt x="2063749" y="47662"/>
                  <a:pt x="2063749" y="106455"/>
                </a:cubicBezTo>
                <a:lnTo>
                  <a:pt x="2063749" y="958096"/>
                </a:lnTo>
                <a:cubicBezTo>
                  <a:pt x="2063749" y="1016889"/>
                  <a:pt x="2016087" y="1064551"/>
                  <a:pt x="1957294" y="1064551"/>
                </a:cubicBezTo>
                <a:lnTo>
                  <a:pt x="106455" y="1064551"/>
                </a:lnTo>
                <a:cubicBezTo>
                  <a:pt x="47662" y="1064551"/>
                  <a:pt x="0" y="1016889"/>
                  <a:pt x="0" y="958096"/>
                </a:cubicBezTo>
                <a:lnTo>
                  <a:pt x="0" y="1064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97" tIns="51432" rIns="63497" bIns="51432" numCol="1" spcCol="1270" anchor="ctr" anchorCtr="0">
            <a:noAutofit/>
          </a:bodyPr>
          <a:lstStyle/>
          <a:p>
            <a:pPr marL="0" marR="0" lvl="0" indent="0" algn="ctr" defTabSz="844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06FFB6-3112-1C4B-B10E-6DC9C89C775E}"/>
              </a:ext>
            </a:extLst>
          </p:cNvPr>
          <p:cNvGrpSpPr/>
          <p:nvPr/>
        </p:nvGrpSpPr>
        <p:grpSpPr>
          <a:xfrm>
            <a:off x="2161837" y="2103324"/>
            <a:ext cx="7868327" cy="2407782"/>
            <a:chOff x="1758590" y="2103324"/>
            <a:chExt cx="7868327" cy="2407782"/>
          </a:xfrm>
        </p:grpSpPr>
        <p:sp>
          <p:nvSpPr>
            <p:cNvPr id="9" name="Freeform: Shape 61">
              <a:extLst>
                <a:ext uri="{FF2B5EF4-FFF2-40B4-BE49-F238E27FC236}">
                  <a16:creationId xmlns:a16="http://schemas.microsoft.com/office/drawing/2014/main" id="{AFFF6E0F-0235-D44C-BCC1-63A1E7C9B4F7}"/>
                </a:ext>
              </a:extLst>
            </p:cNvPr>
            <p:cNvSpPr/>
            <p:nvPr/>
          </p:nvSpPr>
          <p:spPr>
            <a:xfrm>
              <a:off x="1872963" y="2470146"/>
              <a:ext cx="744192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Denmark </a:t>
              </a:r>
            </a:p>
          </p:txBody>
        </p:sp>
        <p:sp>
          <p:nvSpPr>
            <p:cNvPr id="10" name="Freeform: Shape 62">
              <a:extLst>
                <a:ext uri="{FF2B5EF4-FFF2-40B4-BE49-F238E27FC236}">
                  <a16:creationId xmlns:a16="http://schemas.microsoft.com/office/drawing/2014/main" id="{DC8D62D1-7A65-C746-8CC0-2AF4AB1162E0}"/>
                </a:ext>
              </a:extLst>
            </p:cNvPr>
            <p:cNvSpPr/>
            <p:nvPr/>
          </p:nvSpPr>
          <p:spPr>
            <a:xfrm>
              <a:off x="4189021" y="2470146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Germany </a:t>
              </a:r>
            </a:p>
          </p:txBody>
        </p:sp>
        <p:sp>
          <p:nvSpPr>
            <p:cNvPr id="11" name="Freeform: Shape 63">
              <a:extLst>
                <a:ext uri="{FF2B5EF4-FFF2-40B4-BE49-F238E27FC236}">
                  <a16:creationId xmlns:a16="http://schemas.microsoft.com/office/drawing/2014/main" id="{A980D023-A803-7542-B175-7D506C9E3A03}"/>
                </a:ext>
              </a:extLst>
            </p:cNvPr>
            <p:cNvSpPr/>
            <p:nvPr/>
          </p:nvSpPr>
          <p:spPr>
            <a:xfrm>
              <a:off x="2950519" y="2470146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Finland</a:t>
              </a:r>
            </a:p>
          </p:txBody>
        </p:sp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15167A9-DA7E-F64A-A3FA-BBC04AF0A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179" y="2103324"/>
              <a:ext cx="365760" cy="365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306ABA00-8483-864B-8A0C-56DAD41B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2610" y="2103324"/>
              <a:ext cx="365760" cy="365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D700985-6E1C-A04B-8789-4A8E74C39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730" b="16448"/>
            <a:stretch/>
          </p:blipFill>
          <p:spPr>
            <a:xfrm>
              <a:off x="3254108" y="2165830"/>
              <a:ext cx="365760" cy="24074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6" name="Freeform: Shape 67">
              <a:extLst>
                <a:ext uri="{FF2B5EF4-FFF2-40B4-BE49-F238E27FC236}">
                  <a16:creationId xmlns:a16="http://schemas.microsoft.com/office/drawing/2014/main" id="{F032FC89-F220-CD4C-9211-CBC718C2F349}"/>
                </a:ext>
              </a:extLst>
            </p:cNvPr>
            <p:cNvSpPr/>
            <p:nvPr/>
          </p:nvSpPr>
          <p:spPr>
            <a:xfrm>
              <a:off x="1758590" y="3289849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Great Britain </a:t>
              </a:r>
            </a:p>
          </p:txBody>
        </p:sp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8A277F7-ACFC-6744-8A69-9BE7B924D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2179" y="2953489"/>
              <a:ext cx="365760" cy="365760"/>
            </a:xfrm>
            <a:prstGeom prst="rect">
              <a:avLst/>
            </a:prstGeom>
          </p:spPr>
        </p:pic>
        <p:sp>
          <p:nvSpPr>
            <p:cNvPr id="18" name="Freeform: Shape 69">
              <a:extLst>
                <a:ext uri="{FF2B5EF4-FFF2-40B4-BE49-F238E27FC236}">
                  <a16:creationId xmlns:a16="http://schemas.microsoft.com/office/drawing/2014/main" id="{8A827338-DD69-BB42-B22C-1EDA52EC690F}"/>
                </a:ext>
              </a:extLst>
            </p:cNvPr>
            <p:cNvSpPr/>
            <p:nvPr/>
          </p:nvSpPr>
          <p:spPr>
            <a:xfrm>
              <a:off x="2950519" y="3289849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Iceland </a:t>
              </a:r>
            </a:p>
          </p:txBody>
        </p:sp>
        <p:pic>
          <p:nvPicPr>
            <p:cNvPr id="19" name="Picture 18" descr="A drawing of a person&#10;&#10;Description automatically generated">
              <a:extLst>
                <a:ext uri="{FF2B5EF4-FFF2-40B4-BE49-F238E27FC236}">
                  <a16:creationId xmlns:a16="http://schemas.microsoft.com/office/drawing/2014/main" id="{51723416-405B-6542-86E2-E848F064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54108" y="2953489"/>
              <a:ext cx="365760" cy="365760"/>
            </a:xfrm>
            <a:prstGeom prst="rect">
              <a:avLst/>
            </a:prstGeom>
          </p:spPr>
        </p:pic>
        <p:sp>
          <p:nvSpPr>
            <p:cNvPr id="20" name="Freeform: Shape 71">
              <a:extLst>
                <a:ext uri="{FF2B5EF4-FFF2-40B4-BE49-F238E27FC236}">
                  <a16:creationId xmlns:a16="http://schemas.microsoft.com/office/drawing/2014/main" id="{4E7A1EF5-67BB-C646-86C9-A22E2751FA04}"/>
                </a:ext>
              </a:extLst>
            </p:cNvPr>
            <p:cNvSpPr/>
            <p:nvPr/>
          </p:nvSpPr>
          <p:spPr>
            <a:xfrm>
              <a:off x="4066187" y="3289849"/>
              <a:ext cx="1218607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The Netherlands </a:t>
              </a:r>
            </a:p>
          </p:txBody>
        </p:sp>
        <p:pic>
          <p:nvPicPr>
            <p:cNvPr id="21" name="Picture 6" descr="Flag of Netherlands">
              <a:extLst>
                <a:ext uri="{FF2B5EF4-FFF2-40B4-BE49-F238E27FC236}">
                  <a16:creationId xmlns:a16="http://schemas.microsoft.com/office/drawing/2014/main" id="{F68A3BA5-60CB-2C4E-997D-CD799BCA2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10" y="3006539"/>
              <a:ext cx="365760" cy="259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Freeform: Shape 73">
              <a:extLst>
                <a:ext uri="{FF2B5EF4-FFF2-40B4-BE49-F238E27FC236}">
                  <a16:creationId xmlns:a16="http://schemas.microsoft.com/office/drawing/2014/main" id="{2C752B5A-2032-AC48-8FCC-53F773B9A57C}"/>
                </a:ext>
              </a:extLst>
            </p:cNvPr>
            <p:cNvSpPr/>
            <p:nvPr/>
          </p:nvSpPr>
          <p:spPr>
            <a:xfrm>
              <a:off x="5425400" y="4145346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Singapore </a:t>
              </a:r>
            </a:p>
          </p:txBody>
        </p:sp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1F5F110-23F2-B24F-9A45-69B50C6AE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33600"/>
            <a:stretch/>
          </p:blipFill>
          <p:spPr>
            <a:xfrm>
              <a:off x="5728989" y="3835053"/>
              <a:ext cx="365760" cy="242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4" name="Freeform: Shape 75">
              <a:extLst>
                <a:ext uri="{FF2B5EF4-FFF2-40B4-BE49-F238E27FC236}">
                  <a16:creationId xmlns:a16="http://schemas.microsoft.com/office/drawing/2014/main" id="{94A282CF-8482-3C4D-A6B3-C3C6CACF18C1}"/>
                </a:ext>
              </a:extLst>
            </p:cNvPr>
            <p:cNvSpPr/>
            <p:nvPr/>
          </p:nvSpPr>
          <p:spPr>
            <a:xfrm>
              <a:off x="5425400" y="2470146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Australia </a:t>
              </a:r>
            </a:p>
          </p:txBody>
        </p:sp>
        <p:sp>
          <p:nvSpPr>
            <p:cNvPr id="25" name="Freeform: Shape 76">
              <a:extLst>
                <a:ext uri="{FF2B5EF4-FFF2-40B4-BE49-F238E27FC236}">
                  <a16:creationId xmlns:a16="http://schemas.microsoft.com/office/drawing/2014/main" id="{D6589844-3EE2-0B42-9415-07E7AC126586}"/>
                </a:ext>
              </a:extLst>
            </p:cNvPr>
            <p:cNvSpPr/>
            <p:nvPr/>
          </p:nvSpPr>
          <p:spPr>
            <a:xfrm>
              <a:off x="8467381" y="2470146"/>
              <a:ext cx="1094482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New Zealand </a:t>
              </a:r>
            </a:p>
          </p:txBody>
        </p:sp>
        <p:pic>
          <p:nvPicPr>
            <p:cNvPr id="28" name="Picture 2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F00C55F-5AE9-FE43-BED4-E9BC98E2A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28989" y="2103324"/>
              <a:ext cx="365760" cy="365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DB0EF6B-600F-D24A-AC6A-2E752F0C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31742" y="2103324"/>
              <a:ext cx="365760" cy="365760"/>
            </a:xfrm>
            <a:prstGeom prst="rect">
              <a:avLst/>
            </a:prstGeom>
          </p:spPr>
        </p:pic>
        <p:sp>
          <p:nvSpPr>
            <p:cNvPr id="38" name="Freeform: Shape 89">
              <a:extLst>
                <a:ext uri="{FF2B5EF4-FFF2-40B4-BE49-F238E27FC236}">
                  <a16:creationId xmlns:a16="http://schemas.microsoft.com/office/drawing/2014/main" id="{8DB1EBD1-0502-C741-9E39-F97134B9971F}"/>
                </a:ext>
              </a:extLst>
            </p:cNvPr>
            <p:cNvSpPr/>
            <p:nvPr/>
          </p:nvSpPr>
          <p:spPr>
            <a:xfrm>
              <a:off x="8462207" y="3289849"/>
              <a:ext cx="1164710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United States </a:t>
              </a:r>
            </a:p>
          </p:txBody>
        </p:sp>
        <p:sp>
          <p:nvSpPr>
            <p:cNvPr id="39" name="Freeform: Shape 90">
              <a:extLst>
                <a:ext uri="{FF2B5EF4-FFF2-40B4-BE49-F238E27FC236}">
                  <a16:creationId xmlns:a16="http://schemas.microsoft.com/office/drawing/2014/main" id="{A22A7882-9C9D-0741-9078-F6DD1E302561}"/>
                </a:ext>
              </a:extLst>
            </p:cNvPr>
            <p:cNvSpPr/>
            <p:nvPr/>
          </p:nvSpPr>
          <p:spPr>
            <a:xfrm>
              <a:off x="7712290" y="4145346"/>
              <a:ext cx="649106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Canada </a:t>
              </a:r>
            </a:p>
          </p:txBody>
        </p:sp>
        <p:sp>
          <p:nvSpPr>
            <p:cNvPr id="40" name="Freeform: Shape 91">
              <a:extLst>
                <a:ext uri="{FF2B5EF4-FFF2-40B4-BE49-F238E27FC236}">
                  <a16:creationId xmlns:a16="http://schemas.microsoft.com/office/drawing/2014/main" id="{A48E6E0C-177E-BD48-939E-290B5EC2A284}"/>
                </a:ext>
              </a:extLst>
            </p:cNvPr>
            <p:cNvSpPr/>
            <p:nvPr/>
          </p:nvSpPr>
          <p:spPr>
            <a:xfrm>
              <a:off x="6711422" y="3289849"/>
              <a:ext cx="67282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Mexico* </a:t>
              </a:r>
            </a:p>
          </p:txBody>
        </p:sp>
        <p:pic>
          <p:nvPicPr>
            <p:cNvPr id="41" name="Picture 4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835FF2E-758A-0B4A-93B1-F6E17C91D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61682" y="2953489"/>
              <a:ext cx="365760" cy="365760"/>
            </a:xfrm>
            <a:prstGeom prst="rect">
              <a:avLst/>
            </a:prstGeom>
          </p:spPr>
        </p:pic>
        <p:pic>
          <p:nvPicPr>
            <p:cNvPr id="42" name="Picture 4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0DEA82C-7F80-AA4F-8DC2-B4EEDF246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53963" y="3773605"/>
              <a:ext cx="365760" cy="365760"/>
            </a:xfrm>
            <a:prstGeom prst="rect">
              <a:avLst/>
            </a:prstGeom>
          </p:spPr>
        </p:pic>
        <p:pic>
          <p:nvPicPr>
            <p:cNvPr id="43" name="Picture 4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B402173-3424-0C43-851F-E0BC60435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4956" y="2953489"/>
              <a:ext cx="365760" cy="365760"/>
            </a:xfrm>
            <a:prstGeom prst="rect">
              <a:avLst/>
            </a:prstGeom>
          </p:spPr>
        </p:pic>
        <p:sp>
          <p:nvSpPr>
            <p:cNvPr id="44" name="Freeform: Shape 95">
              <a:extLst>
                <a:ext uri="{FF2B5EF4-FFF2-40B4-BE49-F238E27FC236}">
                  <a16:creationId xmlns:a16="http://schemas.microsoft.com/office/drawing/2014/main" id="{EAA9C94A-85AC-C54E-B6B8-B56CC4E11995}"/>
                </a:ext>
              </a:extLst>
            </p:cNvPr>
            <p:cNvSpPr/>
            <p:nvPr/>
          </p:nvSpPr>
          <p:spPr>
            <a:xfrm>
              <a:off x="5425400" y="3289849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UAE </a:t>
              </a:r>
            </a:p>
          </p:txBody>
        </p:sp>
        <p:sp>
          <p:nvSpPr>
            <p:cNvPr id="45" name="Freeform: Shape 96">
              <a:extLst>
                <a:ext uri="{FF2B5EF4-FFF2-40B4-BE49-F238E27FC236}">
                  <a16:creationId xmlns:a16="http://schemas.microsoft.com/office/drawing/2014/main" id="{C80BF875-5C6F-294E-89CF-54C14AA4A79A}"/>
                </a:ext>
              </a:extLst>
            </p:cNvPr>
            <p:cNvSpPr/>
            <p:nvPr/>
          </p:nvSpPr>
          <p:spPr>
            <a:xfrm>
              <a:off x="1770881" y="4145346"/>
              <a:ext cx="948357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South Africa </a:t>
              </a:r>
            </a:p>
          </p:txBody>
        </p:sp>
        <p:pic>
          <p:nvPicPr>
            <p:cNvPr id="46" name="Picture 45" descr="A close up of a logo&#10;&#10;Description automatically generated">
              <a:extLst>
                <a:ext uri="{FF2B5EF4-FFF2-40B4-BE49-F238E27FC236}">
                  <a16:creationId xmlns:a16="http://schemas.microsoft.com/office/drawing/2014/main" id="{6FC66778-BCD9-7942-A39F-9B00C4A71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728989" y="2953489"/>
              <a:ext cx="365760" cy="365760"/>
            </a:xfrm>
            <a:prstGeom prst="rect">
              <a:avLst/>
            </a:prstGeom>
          </p:spPr>
        </p:pic>
        <p:pic>
          <p:nvPicPr>
            <p:cNvPr id="47" name="Picture 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8B069D6-2B0F-CE48-A925-CE0CDA83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62179" y="3773605"/>
              <a:ext cx="365760" cy="365760"/>
            </a:xfrm>
            <a:prstGeom prst="rect">
              <a:avLst/>
            </a:prstGeom>
          </p:spPr>
        </p:pic>
        <p:sp>
          <p:nvSpPr>
            <p:cNvPr id="48" name="Freeform: Shape 99">
              <a:extLst>
                <a:ext uri="{FF2B5EF4-FFF2-40B4-BE49-F238E27FC236}">
                  <a16:creationId xmlns:a16="http://schemas.microsoft.com/office/drawing/2014/main" id="{246CC7CB-361B-994D-B97F-1B6BA0D4B0C1}"/>
                </a:ext>
              </a:extLst>
            </p:cNvPr>
            <p:cNvSpPr/>
            <p:nvPr/>
          </p:nvSpPr>
          <p:spPr>
            <a:xfrm>
              <a:off x="7579860" y="2470146"/>
              <a:ext cx="972939" cy="365760"/>
            </a:xfrm>
            <a:custGeom>
              <a:avLst/>
              <a:gdLst>
                <a:gd name="connsiteX0" fmla="*/ 0 w 2063749"/>
                <a:gd name="connsiteY0" fmla="*/ 106455 h 1064551"/>
                <a:gd name="connsiteX1" fmla="*/ 106455 w 2063749"/>
                <a:gd name="connsiteY1" fmla="*/ 0 h 1064551"/>
                <a:gd name="connsiteX2" fmla="*/ 1957294 w 2063749"/>
                <a:gd name="connsiteY2" fmla="*/ 0 h 1064551"/>
                <a:gd name="connsiteX3" fmla="*/ 2063749 w 2063749"/>
                <a:gd name="connsiteY3" fmla="*/ 106455 h 1064551"/>
                <a:gd name="connsiteX4" fmla="*/ 2063749 w 2063749"/>
                <a:gd name="connsiteY4" fmla="*/ 958096 h 1064551"/>
                <a:gd name="connsiteX5" fmla="*/ 1957294 w 2063749"/>
                <a:gd name="connsiteY5" fmla="*/ 1064551 h 1064551"/>
                <a:gd name="connsiteX6" fmla="*/ 106455 w 2063749"/>
                <a:gd name="connsiteY6" fmla="*/ 1064551 h 1064551"/>
                <a:gd name="connsiteX7" fmla="*/ 0 w 2063749"/>
                <a:gd name="connsiteY7" fmla="*/ 958096 h 1064551"/>
                <a:gd name="connsiteX8" fmla="*/ 0 w 2063749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1957294" y="0"/>
                  </a:lnTo>
                  <a:cubicBezTo>
                    <a:pt x="2016087" y="0"/>
                    <a:pt x="2063749" y="47662"/>
                    <a:pt x="2063749" y="106455"/>
                  </a:cubicBezTo>
                  <a:lnTo>
                    <a:pt x="2063749" y="958096"/>
                  </a:lnTo>
                  <a:cubicBezTo>
                    <a:pt x="2063749" y="1016889"/>
                    <a:pt x="2016087" y="1064551"/>
                    <a:pt x="1957294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Spain </a:t>
              </a:r>
            </a:p>
          </p:txBody>
        </p:sp>
        <p:pic>
          <p:nvPicPr>
            <p:cNvPr id="49" name="Picture 48" descr="A picture containing screenshot, drawing&#10;&#10;Description automatically generated">
              <a:extLst>
                <a:ext uri="{FF2B5EF4-FFF2-40B4-BE49-F238E27FC236}">
                  <a16:creationId xmlns:a16="http://schemas.microsoft.com/office/drawing/2014/main" id="{39A6ACEE-0F37-554C-8F29-09AE809F6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83449" y="2103324"/>
              <a:ext cx="365760" cy="365760"/>
            </a:xfrm>
            <a:prstGeom prst="rect">
              <a:avLst/>
            </a:prstGeom>
          </p:spPr>
        </p:pic>
        <p:sp>
          <p:nvSpPr>
            <p:cNvPr id="54" name="Freeform: Shape 105">
              <a:extLst>
                <a:ext uri="{FF2B5EF4-FFF2-40B4-BE49-F238E27FC236}">
                  <a16:creationId xmlns:a16="http://schemas.microsoft.com/office/drawing/2014/main" id="{D520CB6D-B40B-494C-9137-47E30274013F}"/>
                </a:ext>
              </a:extLst>
            </p:cNvPr>
            <p:cNvSpPr/>
            <p:nvPr/>
          </p:nvSpPr>
          <p:spPr>
            <a:xfrm>
              <a:off x="4189021" y="4145346"/>
              <a:ext cx="972939" cy="365760"/>
            </a:xfrm>
            <a:custGeom>
              <a:avLst/>
              <a:gdLst>
                <a:gd name="connsiteX0" fmla="*/ 0 w 2063749"/>
                <a:gd name="connsiteY0" fmla="*/ 106455 h 1064551"/>
                <a:gd name="connsiteX1" fmla="*/ 106455 w 2063749"/>
                <a:gd name="connsiteY1" fmla="*/ 0 h 1064551"/>
                <a:gd name="connsiteX2" fmla="*/ 1957294 w 2063749"/>
                <a:gd name="connsiteY2" fmla="*/ 0 h 1064551"/>
                <a:gd name="connsiteX3" fmla="*/ 2063749 w 2063749"/>
                <a:gd name="connsiteY3" fmla="*/ 106455 h 1064551"/>
                <a:gd name="connsiteX4" fmla="*/ 2063749 w 2063749"/>
                <a:gd name="connsiteY4" fmla="*/ 958096 h 1064551"/>
                <a:gd name="connsiteX5" fmla="*/ 1957294 w 2063749"/>
                <a:gd name="connsiteY5" fmla="*/ 1064551 h 1064551"/>
                <a:gd name="connsiteX6" fmla="*/ 106455 w 2063749"/>
                <a:gd name="connsiteY6" fmla="*/ 1064551 h 1064551"/>
                <a:gd name="connsiteX7" fmla="*/ 0 w 2063749"/>
                <a:gd name="connsiteY7" fmla="*/ 958096 h 1064551"/>
                <a:gd name="connsiteX8" fmla="*/ 0 w 2063749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1957294" y="0"/>
                  </a:lnTo>
                  <a:cubicBezTo>
                    <a:pt x="2016087" y="0"/>
                    <a:pt x="2063749" y="47662"/>
                    <a:pt x="2063749" y="106455"/>
                  </a:cubicBezTo>
                  <a:lnTo>
                    <a:pt x="2063749" y="958096"/>
                  </a:lnTo>
                  <a:cubicBezTo>
                    <a:pt x="2063749" y="1016889"/>
                    <a:pt x="2016087" y="1064551"/>
                    <a:pt x="1957294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Switzerland </a:t>
              </a:r>
            </a:p>
          </p:txBody>
        </p:sp>
        <p:pic>
          <p:nvPicPr>
            <p:cNvPr id="55" name="Picture 14" descr="Flag of Switzerland">
              <a:extLst>
                <a:ext uri="{FF2B5EF4-FFF2-40B4-BE49-F238E27FC236}">
                  <a16:creationId xmlns:a16="http://schemas.microsoft.com/office/drawing/2014/main" id="{EEC1DFA8-FB75-0042-AEE9-5A92075AB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431" y="3829426"/>
              <a:ext cx="254118" cy="25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Freeform: Shape 89">
              <a:extLst>
                <a:ext uri="{FF2B5EF4-FFF2-40B4-BE49-F238E27FC236}">
                  <a16:creationId xmlns:a16="http://schemas.microsoft.com/office/drawing/2014/main" id="{5D62417C-A20C-124C-A809-5ABC8AFB179C}"/>
                </a:ext>
              </a:extLst>
            </p:cNvPr>
            <p:cNvSpPr/>
            <p:nvPr/>
          </p:nvSpPr>
          <p:spPr>
            <a:xfrm>
              <a:off x="2868171" y="4145346"/>
              <a:ext cx="1164710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Sweden*</a:t>
              </a:r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9977F350-8923-BB4D-973F-94FEE80B45BE}"/>
                </a:ext>
              </a:extLst>
            </p:cNvPr>
            <p:cNvSpPr/>
            <p:nvPr/>
          </p:nvSpPr>
          <p:spPr>
            <a:xfrm>
              <a:off x="7559729" y="3289849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Austria*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9BE1FD-33CB-D841-B5AC-3D26B53C0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254108" y="3840527"/>
              <a:ext cx="392837" cy="231916"/>
            </a:xfrm>
            <a:prstGeom prst="rect">
              <a:avLst/>
            </a:prstGeom>
          </p:spPr>
        </p:pic>
        <p:sp>
          <p:nvSpPr>
            <p:cNvPr id="65" name="Freeform: Shape 73">
              <a:extLst>
                <a:ext uri="{FF2B5EF4-FFF2-40B4-BE49-F238E27FC236}">
                  <a16:creationId xmlns:a16="http://schemas.microsoft.com/office/drawing/2014/main" id="{E8C04F5C-486D-45C7-B49A-FCB060506F72}"/>
                </a:ext>
              </a:extLst>
            </p:cNvPr>
            <p:cNvSpPr/>
            <p:nvPr/>
          </p:nvSpPr>
          <p:spPr>
            <a:xfrm>
              <a:off x="6561367" y="4145346"/>
              <a:ext cx="972939" cy="365760"/>
            </a:xfrm>
            <a:custGeom>
              <a:avLst/>
              <a:gdLst>
                <a:gd name="connsiteX0" fmla="*/ 0 w 2063749"/>
                <a:gd name="connsiteY0" fmla="*/ 52024 h 520237"/>
                <a:gd name="connsiteX1" fmla="*/ 52024 w 2063749"/>
                <a:gd name="connsiteY1" fmla="*/ 0 h 520237"/>
                <a:gd name="connsiteX2" fmla="*/ 2011725 w 2063749"/>
                <a:gd name="connsiteY2" fmla="*/ 0 h 520237"/>
                <a:gd name="connsiteX3" fmla="*/ 2063749 w 2063749"/>
                <a:gd name="connsiteY3" fmla="*/ 52024 h 520237"/>
                <a:gd name="connsiteX4" fmla="*/ 2063749 w 2063749"/>
                <a:gd name="connsiteY4" fmla="*/ 468213 h 520237"/>
                <a:gd name="connsiteX5" fmla="*/ 2011725 w 2063749"/>
                <a:gd name="connsiteY5" fmla="*/ 520237 h 520237"/>
                <a:gd name="connsiteX6" fmla="*/ 52024 w 2063749"/>
                <a:gd name="connsiteY6" fmla="*/ 520237 h 520237"/>
                <a:gd name="connsiteX7" fmla="*/ 0 w 2063749"/>
                <a:gd name="connsiteY7" fmla="*/ 468213 h 520237"/>
                <a:gd name="connsiteX8" fmla="*/ 0 w 2063749"/>
                <a:gd name="connsiteY8" fmla="*/ 52024 h 52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520237">
                  <a:moveTo>
                    <a:pt x="0" y="52024"/>
                  </a:moveTo>
                  <a:cubicBezTo>
                    <a:pt x="0" y="23292"/>
                    <a:pt x="23292" y="0"/>
                    <a:pt x="52024" y="0"/>
                  </a:cubicBezTo>
                  <a:lnTo>
                    <a:pt x="2011725" y="0"/>
                  </a:lnTo>
                  <a:cubicBezTo>
                    <a:pt x="2040457" y="0"/>
                    <a:pt x="2063749" y="23292"/>
                    <a:pt x="2063749" y="52024"/>
                  </a:cubicBezTo>
                  <a:lnTo>
                    <a:pt x="2063749" y="468213"/>
                  </a:lnTo>
                  <a:cubicBezTo>
                    <a:pt x="2063749" y="496945"/>
                    <a:pt x="2040457" y="520237"/>
                    <a:pt x="2011725" y="520237"/>
                  </a:cubicBezTo>
                  <a:lnTo>
                    <a:pt x="52024" y="520237"/>
                  </a:lnTo>
                  <a:cubicBezTo>
                    <a:pt x="23292" y="520237"/>
                    <a:pt x="0" y="496945"/>
                    <a:pt x="0" y="468213"/>
                  </a:cubicBezTo>
                  <a:lnTo>
                    <a:pt x="0" y="52024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Belgium</a:t>
              </a:r>
            </a:p>
          </p:txBody>
        </p:sp>
        <p:sp>
          <p:nvSpPr>
            <p:cNvPr id="66" name="Freeform: Shape 99">
              <a:extLst>
                <a:ext uri="{FF2B5EF4-FFF2-40B4-BE49-F238E27FC236}">
                  <a16:creationId xmlns:a16="http://schemas.microsoft.com/office/drawing/2014/main" id="{13BAE869-9D26-4EA6-A6BA-A5CFF54A9668}"/>
                </a:ext>
              </a:extLst>
            </p:cNvPr>
            <p:cNvSpPr/>
            <p:nvPr/>
          </p:nvSpPr>
          <p:spPr>
            <a:xfrm>
              <a:off x="6556557" y="2470146"/>
              <a:ext cx="972939" cy="365760"/>
            </a:xfrm>
            <a:custGeom>
              <a:avLst/>
              <a:gdLst>
                <a:gd name="connsiteX0" fmla="*/ 0 w 2063749"/>
                <a:gd name="connsiteY0" fmla="*/ 106455 h 1064551"/>
                <a:gd name="connsiteX1" fmla="*/ 106455 w 2063749"/>
                <a:gd name="connsiteY1" fmla="*/ 0 h 1064551"/>
                <a:gd name="connsiteX2" fmla="*/ 1957294 w 2063749"/>
                <a:gd name="connsiteY2" fmla="*/ 0 h 1064551"/>
                <a:gd name="connsiteX3" fmla="*/ 2063749 w 2063749"/>
                <a:gd name="connsiteY3" fmla="*/ 106455 h 1064551"/>
                <a:gd name="connsiteX4" fmla="*/ 2063749 w 2063749"/>
                <a:gd name="connsiteY4" fmla="*/ 958096 h 1064551"/>
                <a:gd name="connsiteX5" fmla="*/ 1957294 w 2063749"/>
                <a:gd name="connsiteY5" fmla="*/ 1064551 h 1064551"/>
                <a:gd name="connsiteX6" fmla="*/ 106455 w 2063749"/>
                <a:gd name="connsiteY6" fmla="*/ 1064551 h 1064551"/>
                <a:gd name="connsiteX7" fmla="*/ 0 w 2063749"/>
                <a:gd name="connsiteY7" fmla="*/ 958096 h 1064551"/>
                <a:gd name="connsiteX8" fmla="*/ 0 w 2063749"/>
                <a:gd name="connsiteY8" fmla="*/ 106455 h 106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3749" h="1064551">
                  <a:moveTo>
                    <a:pt x="0" y="106455"/>
                  </a:moveTo>
                  <a:cubicBezTo>
                    <a:pt x="0" y="47662"/>
                    <a:pt x="47662" y="0"/>
                    <a:pt x="106455" y="0"/>
                  </a:cubicBezTo>
                  <a:lnTo>
                    <a:pt x="1957294" y="0"/>
                  </a:lnTo>
                  <a:cubicBezTo>
                    <a:pt x="2016087" y="0"/>
                    <a:pt x="2063749" y="47662"/>
                    <a:pt x="2063749" y="106455"/>
                  </a:cubicBezTo>
                  <a:lnTo>
                    <a:pt x="2063749" y="958096"/>
                  </a:lnTo>
                  <a:cubicBezTo>
                    <a:pt x="2063749" y="1016889"/>
                    <a:pt x="2016087" y="1064551"/>
                    <a:pt x="1957294" y="1064551"/>
                  </a:cubicBezTo>
                  <a:lnTo>
                    <a:pt x="106455" y="1064551"/>
                  </a:lnTo>
                  <a:cubicBezTo>
                    <a:pt x="47662" y="1064551"/>
                    <a:pt x="0" y="1016889"/>
                    <a:pt x="0" y="958096"/>
                  </a:cubicBezTo>
                  <a:lnTo>
                    <a:pt x="0" y="1064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497" tIns="51432" rIns="63497" bIns="51432" numCol="1" spcCol="1270" anchor="ctr" anchorCtr="0">
              <a:noAutofit/>
            </a:bodyPr>
            <a:lstStyle/>
            <a:p>
              <a:pPr marL="0" marR="0" lvl="0" indent="0" algn="ctr" defTabSz="84457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France </a:t>
              </a:r>
            </a:p>
          </p:txBody>
        </p:sp>
        <p:pic>
          <p:nvPicPr>
            <p:cNvPr id="1026" name="Picture 2" descr="Flag of France - Wikipedia">
              <a:extLst>
                <a:ext uri="{FF2B5EF4-FFF2-40B4-BE49-F238E27FC236}">
                  <a16:creationId xmlns:a16="http://schemas.microsoft.com/office/drawing/2014/main" id="{DAFBE710-B823-42B4-B79F-F6AB8E7DF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0146" y="2164284"/>
              <a:ext cx="365760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Belgium Flag, National Flags, And Free Printable International Maps">
              <a:extLst>
                <a:ext uri="{FF2B5EF4-FFF2-40B4-BE49-F238E27FC236}">
                  <a16:creationId xmlns:a16="http://schemas.microsoft.com/office/drawing/2014/main" id="{BBC72A8F-183B-4FD9-A231-1E0B13B31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956" y="3834787"/>
              <a:ext cx="365760" cy="243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of Austria - Wikipedia">
              <a:extLst>
                <a:ext uri="{FF2B5EF4-FFF2-40B4-BE49-F238E27FC236}">
                  <a16:creationId xmlns:a16="http://schemas.microsoft.com/office/drawing/2014/main" id="{3E0D839B-26D3-4F19-B73A-6F49C4241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319" y="3014449"/>
              <a:ext cx="365760" cy="24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7420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B51E2C-6D3A-4B55-8627-E85EA5330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74090-BF6B-4027-955C-416A3D249E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24197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Logo, company name&#10;&#10;Description automatically generated">
            <a:extLst>
              <a:ext uri="{FF2B5EF4-FFF2-40B4-BE49-F238E27FC236}">
                <a16:creationId xmlns:a16="http://schemas.microsoft.com/office/drawing/2014/main" id="{7E77D075-64A1-4AEC-BECD-500011D96A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l="6750" r="5391" b="-5"/>
          <a:stretch/>
        </p:blipFill>
        <p:spPr>
          <a:xfrm>
            <a:off x="5735637" y="1268414"/>
            <a:ext cx="6103937" cy="4933603"/>
          </a:xfrm>
          <a:noFill/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0CB31-1A4B-C64F-AA95-4FBDB81383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6" y="1268414"/>
            <a:ext cx="5022850" cy="493360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DF5BA8-1DCA-4D70-9925-877C42437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198" y="527754"/>
            <a:ext cx="10165523" cy="585429"/>
          </a:xfrm>
        </p:spPr>
        <p:txBody>
          <a:bodyPr>
            <a:normAutofit/>
          </a:bodyPr>
          <a:lstStyle/>
          <a:p>
            <a:r>
              <a:rPr lang="en-US" dirty="0"/>
              <a:t>Shopify store showing</a:t>
            </a:r>
          </a:p>
        </p:txBody>
      </p:sp>
      <p:pic>
        <p:nvPicPr>
          <p:cNvPr id="2" name="simple sale">
            <a:hlinkClick r:id="" action="ppaction://media"/>
            <a:extLst>
              <a:ext uri="{FF2B5EF4-FFF2-40B4-BE49-F238E27FC236}">
                <a16:creationId xmlns:a16="http://schemas.microsoft.com/office/drawing/2014/main" id="{FFE35730-C4BB-4DED-865B-CF2E0DCA0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1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01EFC33-E215-4B74-8AE6-9EF800C20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093CD-65D0-4585-91E0-277FDCCEB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6C65EE-2536-4F11-9A2B-103259692C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opifySetupLSExpress2">
            <a:hlinkClick r:id="" action="ppaction://media"/>
            <a:extLst>
              <a:ext uri="{FF2B5EF4-FFF2-40B4-BE49-F238E27FC236}">
                <a16:creationId xmlns:a16="http://schemas.microsoft.com/office/drawing/2014/main" id="{A0F488AC-BD67-413F-872B-C4CC43D5B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2357779-EF8D-42A3-96B3-CF1F052473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01F15-E417-4480-9CE4-AAF7478C9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6F05F-0167-4F2B-8F97-38E833015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ewOrderInshopify">
            <a:hlinkClick r:id="" action="ppaction://media"/>
            <a:extLst>
              <a:ext uri="{FF2B5EF4-FFF2-40B4-BE49-F238E27FC236}">
                <a16:creationId xmlns:a16="http://schemas.microsoft.com/office/drawing/2014/main" id="{5E1F2348-BA75-4B7D-934D-99293DD63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822420-3F9D-4D45-B421-38399B0DD5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Free trial for 30days!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69DB7-9D1D-4F0E-94E8-D6844C3F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90" y="2148047"/>
            <a:ext cx="8847619" cy="2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5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B166A-5CA9-4E68-B4C3-59B9DCFE6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AE2D1B9-E29F-4098-8B41-E2B344FCF03C}"/>
              </a:ext>
            </a:extLst>
          </p:cNvPr>
          <p:cNvSpPr txBox="1">
            <a:spLocks/>
          </p:cNvSpPr>
          <p:nvPr/>
        </p:nvSpPr>
        <p:spPr>
          <a:xfrm>
            <a:off x="1028472" y="977141"/>
            <a:ext cx="5473928" cy="4903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Discover how LS Express can open up new opportunities in a changing world 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F3DBF2D9-544F-4F3A-9C37-884050EA1E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24897" r="15020" b="9875"/>
          <a:stretch/>
        </p:blipFill>
        <p:spPr>
          <a:xfrm>
            <a:off x="10236491" y="4516372"/>
            <a:ext cx="1193736" cy="1193736"/>
          </a:xfr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60EF04-3B3B-4240-A8BB-E0C1B5282B0D}"/>
              </a:ext>
            </a:extLst>
          </p:cNvPr>
          <p:cNvSpPr txBox="1">
            <a:spLocks/>
          </p:cNvSpPr>
          <p:nvPr/>
        </p:nvSpPr>
        <p:spPr>
          <a:xfrm>
            <a:off x="8006893" y="5867486"/>
            <a:ext cx="3524935" cy="369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Sigrun </a:t>
            </a:r>
            <a:r>
              <a:rPr lang="en-US" sz="200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Marta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Sigmarsdottir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4F9F6B-7E34-4154-BA54-DF176ED41F79}"/>
              </a:ext>
            </a:extLst>
          </p:cNvPr>
          <p:cNvSpPr txBox="1">
            <a:spLocks/>
          </p:cNvSpPr>
          <p:nvPr/>
        </p:nvSpPr>
        <p:spPr>
          <a:xfrm>
            <a:off x="8006892" y="6209604"/>
            <a:ext cx="3524935" cy="2738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>
                <a:solidFill>
                  <a:srgbClr val="E59A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Owner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C2DC0-9DA7-48BF-8FDD-7E361805949D}"/>
              </a:ext>
            </a:extLst>
          </p:cNvPr>
          <p:cNvSpPr txBox="1"/>
          <p:nvPr/>
        </p:nvSpPr>
        <p:spPr>
          <a:xfrm rot="16200000">
            <a:off x="9578586" y="-257077"/>
            <a:ext cx="4857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 mbl.is/Kristinn </a:t>
            </a:r>
            <a:r>
              <a:rPr lang="en-US" sz="1100" dirty="0" err="1">
                <a:solidFill>
                  <a:schemeClr val="bg1"/>
                </a:solidFill>
              </a:rPr>
              <a:t>Magnússon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D95141A-008B-1845-8A2E-4CF36DF0A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49744" y="6025294"/>
            <a:ext cx="1492512" cy="4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B89E8E-066A-44CC-A9AD-1A80A3D9B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93D61-B98E-467F-BCA8-95A1430E28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70185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12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sign on a building&#10;&#10;Description automatically generated with medium confidence">
            <a:extLst>
              <a:ext uri="{FF2B5EF4-FFF2-40B4-BE49-F238E27FC236}">
                <a16:creationId xmlns:a16="http://schemas.microsoft.com/office/drawing/2014/main" id="{5360BE80-831F-405D-8114-35B7A9FA0D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813" b="7813"/>
          <a:stretch/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009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B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alking in a building&#10;&#10;Description automatically generated with low confidence">
            <a:extLst>
              <a:ext uri="{FF2B5EF4-FFF2-40B4-BE49-F238E27FC236}">
                <a16:creationId xmlns:a16="http://schemas.microsoft.com/office/drawing/2014/main" id="{8CDD82E1-4BC5-437E-B9CB-ED90769C2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593" y="0"/>
            <a:ext cx="10324407" cy="6858000"/>
          </a:xfrm>
          <a:prstGeom prst="rect">
            <a:avLst/>
          </a:prstGeom>
        </p:spPr>
      </p:pic>
      <p:pic>
        <p:nvPicPr>
          <p:cNvPr id="3" name="Picture 2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810E7D93-B7CE-454E-879D-4CAD3720F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6" t="10271" r="2488" b="9121"/>
          <a:stretch/>
        </p:blipFill>
        <p:spPr>
          <a:xfrm>
            <a:off x="847725" y="76200"/>
            <a:ext cx="5143499" cy="2466975"/>
          </a:xfrm>
          <a:prstGeom prst="ellipse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39058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able, small, bag, sitting&#10;&#10;Description automatically generated">
            <a:extLst>
              <a:ext uri="{FF2B5EF4-FFF2-40B4-BE49-F238E27FC236}">
                <a16:creationId xmlns:a16="http://schemas.microsoft.com/office/drawing/2014/main" id="{20A27C9D-1210-4090-8815-5E968DEA76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2337" b="2337"/>
          <a:stretch/>
        </p:blipFill>
        <p:spPr>
          <a:xfrm>
            <a:off x="6143625" y="1073150"/>
            <a:ext cx="5637213" cy="5373688"/>
          </a:xfrm>
          <a:prstGeom prst="rect">
            <a:avLst/>
          </a:prstGeom>
          <a:noFill/>
        </p:spPr>
      </p:pic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46C40132-9EC4-48B2-B45C-0ED415DE5216}"/>
              </a:ext>
            </a:extLst>
          </p:cNvPr>
          <p:cNvSpPr txBox="1">
            <a:spLocks/>
          </p:cNvSpPr>
          <p:nvPr/>
        </p:nvSpPr>
        <p:spPr>
          <a:xfrm>
            <a:off x="638226" y="2734397"/>
            <a:ext cx="5505399" cy="1232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The smallest member</a:t>
            </a:r>
          </a:p>
          <a:p>
            <a:pPr algn="ctr"/>
            <a:r>
              <a:rPr lang="en-US" sz="3200" dirty="0"/>
              <a:t>of the LS Retail family</a:t>
            </a:r>
          </a:p>
          <a:p>
            <a:pPr algn="ctr"/>
            <a:endParaRPr lang="en-US" sz="3200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22E8A58D-EF26-4D13-8C75-853BE67FD934}"/>
              </a:ext>
            </a:extLst>
          </p:cNvPr>
          <p:cNvSpPr txBox="1">
            <a:spLocks/>
          </p:cNvSpPr>
          <p:nvPr/>
        </p:nvSpPr>
        <p:spPr>
          <a:xfrm>
            <a:off x="776662" y="4540380"/>
            <a:ext cx="5154237" cy="20490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Extension to MSFT D365 Business Central </a:t>
            </a: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Purely a SaaS solution </a:t>
            </a: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(no offline functionality)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7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8CB8EB4-AF08-CD49-BA87-09D13E3A8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840" y="1157969"/>
            <a:ext cx="5084281" cy="426266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BC12A-3F89-9541-BD1C-467E984B5D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IS" dirty="0"/>
              <a:t>Use it on any device</a:t>
            </a:r>
          </a:p>
        </p:txBody>
      </p:sp>
      <p:pic>
        <p:nvPicPr>
          <p:cNvPr id="4" name="Picture 3" descr="A picture containing text, cellphone, screenshot&#10;&#10;Description automatically generated">
            <a:extLst>
              <a:ext uri="{FF2B5EF4-FFF2-40B4-BE49-F238E27FC236}">
                <a16:creationId xmlns:a16="http://schemas.microsoft.com/office/drawing/2014/main" id="{3E6429D4-A9FC-4744-8F9B-E1DEA6E8D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249" y="3966809"/>
            <a:ext cx="1397015" cy="2404823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BC5426-4CB9-F149-933B-056D5F39E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172" y="3497534"/>
            <a:ext cx="3116709" cy="23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31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E162F-8E97-EE4A-BA5F-435B64045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S" dirty="0"/>
              <a:t>Wholesaler/warehouse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AF0E2E-9F64-444A-BB8C-F0D729D13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7"/>
            <a:ext cx="7609279" cy="22670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Already have Business Central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physical store?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Need the added functionality of a 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Occasional sales over the counter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Want to be able to accept credit cards</a:t>
            </a:r>
          </a:p>
        </p:txBody>
      </p:sp>
      <p:pic>
        <p:nvPicPr>
          <p:cNvPr id="12" name="Picture Placeholder 11" descr="A picture containing outdoor, vegetable, pile, fresh&#10;&#10;Description automatically generated">
            <a:extLst>
              <a:ext uri="{FF2B5EF4-FFF2-40B4-BE49-F238E27FC236}">
                <a16:creationId xmlns:a16="http://schemas.microsoft.com/office/drawing/2014/main" id="{1DEDEAB5-E6D8-4B46-AA62-7386C1619C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412" r="134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8A482-88E3-8744-8B13-43A3D029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00" y="3143120"/>
            <a:ext cx="4252293" cy="33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0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185AB3-CB89-8848-916D-F4357B4A0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060316"/>
            <a:ext cx="5051060" cy="4990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retailer - up to 5 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a simple POS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Kitchen Printing functionality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Connects directly to your BC ERP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Access your data from anywhere on any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Plug and Play - No complex hardware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LS Pay connects LS Express to the Card terminal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IS" dirty="0"/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A9DFB-94F2-124A-9E40-DD2855820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S" dirty="0"/>
              <a:t>Small retailer – Coffee shop</a:t>
            </a:r>
          </a:p>
        </p:txBody>
      </p:sp>
      <p:pic>
        <p:nvPicPr>
          <p:cNvPr id="5" name="Picture Placeholder 4" descr="A picture containing indoor, wooden, wood, furniture&#10;&#10;Description automatically generated">
            <a:extLst>
              <a:ext uri="{FF2B5EF4-FFF2-40B4-BE49-F238E27FC236}">
                <a16:creationId xmlns:a16="http://schemas.microsoft.com/office/drawing/2014/main" id="{9F9362D6-9B1C-8B48-9423-7B45BE8F2B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3994" r="5374"/>
          <a:stretch/>
        </p:blipFill>
        <p:spPr>
          <a:xfrm>
            <a:off x="6272784" y="1060315"/>
            <a:ext cx="5919216" cy="57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4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64FBD-C9EC-2D49-BDF9-007F04117A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S" dirty="0"/>
              <a:t>Small retailer – Car service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325EF-FB34-964B-B47C-C2D4B4B1E5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Selling services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Selling parts from stock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Finances managed in Business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One Point of Sale per garage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LS Pay connects LS Express to the Card terminal</a:t>
            </a:r>
          </a:p>
        </p:txBody>
      </p:sp>
      <p:pic>
        <p:nvPicPr>
          <p:cNvPr id="5" name="Picture Placeholder 4" descr="A person standing next to a red car&#10;&#10;Description automatically generated with low confidence">
            <a:extLst>
              <a:ext uri="{FF2B5EF4-FFF2-40B4-BE49-F238E27FC236}">
                <a16:creationId xmlns:a16="http://schemas.microsoft.com/office/drawing/2014/main" id="{B8C285D0-4D2D-A34A-B984-8919BD4BB1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63" r="656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298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1" id="{8B1C2EF0-9D1A-4353-90DD-4BF362FCB5D3}" vid="{5F5B1999-0D80-4775-A731-6CD4A14B002B}"/>
    </a:ext>
  </a:extLst>
</a:theme>
</file>

<file path=ppt/theme/theme2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1" id="{8B1C2EF0-9D1A-4353-90DD-4BF362FCB5D3}" vid="{A9A4280A-DA86-444A-B7CD-7738B1C08613}"/>
    </a:ext>
  </a:extLst>
</a:theme>
</file>

<file path=ppt/theme/theme3.xml><?xml version="1.0" encoding="utf-8"?>
<a:theme xmlns:a="http://schemas.openxmlformats.org/drawingml/2006/main" name="LS Expr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1" id="{8B1C2EF0-9D1A-4353-90DD-4BF362FCB5D3}" vid="{56902E6B-E293-4D12-8369-DB20BAE7807F}"/>
    </a:ext>
  </a:extLst>
</a:theme>
</file>

<file path=ppt/theme/theme4.xml><?xml version="1.0" encoding="utf-8"?>
<a:theme xmlns:a="http://schemas.openxmlformats.org/drawingml/2006/main" name="LS Expr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1" id="{8B1C2EF0-9D1A-4353-90DD-4BF362FCB5D3}" vid="{F2EC1B79-A728-492B-95CD-BAAE413E1A6E}"/>
    </a:ext>
  </a:extLst>
</a:theme>
</file>

<file path=ppt/theme/theme5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S isv program presentation" id="{AE24BACB-94B2-409E-B95C-DCFDD4724E1E}" vid="{F5B1CB07-33D3-4760-AAFC-DFA9F5B0FC28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001CD7E5-D985-544F-A418-A713C50D131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001CD7E5-D985-544F-A418-A713C50D131A}"/>
    </a:ext>
  </a:extLst>
</a:theme>
</file>

<file path=ppt/theme/theme8.xml><?xml version="1.0" encoding="utf-8"?>
<a:theme xmlns:a="http://schemas.openxmlformats.org/drawingml/2006/main" name="LS Expr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1658C033-DBBC-4444-8EB9-F9FC1F9E149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52F7B8C3E0894B899CDD506A16461A" ma:contentTypeVersion="0" ma:contentTypeDescription="Create a new document." ma:contentTypeScope="" ma:versionID="03791a0eeebb822a79297ec81bf3a17d">
  <xsd:schema xmlns:xsd="http://www.w3.org/2001/XMLSchema" xmlns:xs="http://www.w3.org/2001/XMLSchema" xmlns:p="http://schemas.microsoft.com/office/2006/metadata/properties" xmlns:ns2="acf25cb7-9084-42fe-9524-b43709e95519" targetNamespace="http://schemas.microsoft.com/office/2006/metadata/properties" ma:root="true" ma:fieldsID="7989cbfacc121860a9e06dbbb2982d76" ns2:_="">
    <xsd:import namespace="acf25cb7-9084-42fe-9524-b43709e955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ject_x0020_Manager" minOccurs="0"/>
                <xsd:element ref="ns2:LS_x0020_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f25cb7-9084-42fe-9524-b43709e955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ct_x0020_Manager" ma:index="11" nillable="true" ma:displayName="LS Project Manager" ma:list="UserInfo" ma:SharePointGroup="0" ma:internalName="Project_x0020_Manag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S_x0020_Status" ma:index="12" nillable="true" ma:displayName="LS Status" ma:default="Not Started" ma:description="Displays document status" ma:format="Dropdown" ma:internalName="LS_x0020_Status" ma:readOnly="false">
      <xsd:simpleType>
        <xsd:restriction base="dms:Choice">
          <xsd:enumeration value="Not Started"/>
          <xsd:enumeration value="In Process"/>
          <xsd:enumeration value="In Review"/>
          <xsd:enumeration value="Finish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S_x0020_Status xmlns="acf25cb7-9084-42fe-9524-b43709e95519">Not Started</LS_x0020_Status>
    <Project_x0020_Manager xmlns="acf25cb7-9084-42fe-9524-b43709e95519">
      <UserInfo>
        <DisplayName/>
        <AccountId xsi:nil="true"/>
        <AccountType/>
      </UserInfo>
    </Project_x0020_Manager>
    <_dlc_DocId xmlns="acf25cb7-9084-42fe-9524-b43709e95519">LSR0-1532532349-1</_dlc_DocId>
    <_dlc_DocIdUrl xmlns="acf25cb7-9084-42fe-9524-b43709e95519">
      <Url>https://mosfell.lsretail.com/sm/presentations/_layouts/15/DocIdRedir.aspx?ID=LSR0-1532532349-1</Url>
      <Description>LSR0-1532532349-1</Description>
    </_dlc_DocIdUrl>
  </documentManagement>
</p:properties>
</file>

<file path=customXml/itemProps1.xml><?xml version="1.0" encoding="utf-8"?>
<ds:datastoreItem xmlns:ds="http://schemas.openxmlformats.org/officeDocument/2006/customXml" ds:itemID="{E42E3D32-365B-4FF2-90D1-177DF310BE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4BEC43-BBFC-4CEE-BEF2-1D471C39175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56C25F6-750D-40C0-8358-F5B1C9409B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f25cb7-9084-42fe-9524-b43709e955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805C782-DAE8-45C8-8C98-0703247976D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cf25cb7-9084-42fe-9524-b43709e9551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2021</Template>
  <TotalTime>2855</TotalTime>
  <Words>378</Words>
  <Application>Microsoft Office PowerPoint</Application>
  <PresentationFormat>Widescreen</PresentationFormat>
  <Paragraphs>105</Paragraphs>
  <Slides>21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Calibri Light</vt:lpstr>
      <vt:lpstr>Segoe UI</vt:lpstr>
      <vt:lpstr>Segoe UI Bold</vt:lpstr>
      <vt:lpstr>Gradient slides</vt:lpstr>
      <vt:lpstr>White slides</vt:lpstr>
      <vt:lpstr>LS Express</vt:lpstr>
      <vt:lpstr>LS Express</vt:lpstr>
      <vt:lpstr>White slides</vt:lpstr>
      <vt:lpstr>3_Custom Design</vt:lpstr>
      <vt:lpstr>7_Custom Design</vt:lpstr>
      <vt:lpstr>LS Express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Sigrun Marta Sigmarsdottir</dc:creator>
  <cp:lastModifiedBy>Bjorn Jonsson</cp:lastModifiedBy>
  <cp:revision>18</cp:revision>
  <dcterms:created xsi:type="dcterms:W3CDTF">2021-03-16T11:38:18Z</dcterms:created>
  <dcterms:modified xsi:type="dcterms:W3CDTF">2021-03-31T15:44:15Z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0x0101005A52F7B8C3E0894B899CDD506A16461A</vt:lpwstr>
  </property>
  <property fmtid="{D5CDD505-2E9C-101B-9397-08002B2CF9AE}" pid="3" name="_dlc_DocIdItemGuid">
    <vt:lpwstr>3854d1ef-6f12-4214-82fc-cf1a7712d323</vt:lpwstr>
  </property>
</Properties>
</file>