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14" r:id="rId5"/>
    <p:sldMasterId id="2147483681" r:id="rId6"/>
    <p:sldMasterId id="2147483668" r:id="rId7"/>
    <p:sldMasterId id="2147483692" r:id="rId8"/>
  </p:sldMasterIdLst>
  <p:notesMasterIdLst>
    <p:notesMasterId r:id="rId32"/>
  </p:notesMasterIdLst>
  <p:sldIdLst>
    <p:sldId id="280" r:id="rId9"/>
    <p:sldId id="283" r:id="rId10"/>
    <p:sldId id="2146845807" r:id="rId11"/>
    <p:sldId id="2146845805" r:id="rId12"/>
    <p:sldId id="2146845803" r:id="rId13"/>
    <p:sldId id="2146845806" r:id="rId14"/>
    <p:sldId id="2146845759" r:id="rId15"/>
    <p:sldId id="2146845762" r:id="rId16"/>
    <p:sldId id="2146845793" r:id="rId17"/>
    <p:sldId id="2146845792" r:id="rId18"/>
    <p:sldId id="2146845748" r:id="rId19"/>
    <p:sldId id="2146845746" r:id="rId20"/>
    <p:sldId id="2146845760" r:id="rId21"/>
    <p:sldId id="2146845747" r:id="rId22"/>
    <p:sldId id="2146845758" r:id="rId23"/>
    <p:sldId id="2146845753" r:id="rId24"/>
    <p:sldId id="2146845804" r:id="rId25"/>
    <p:sldId id="2146845752" r:id="rId26"/>
    <p:sldId id="2146845801" r:id="rId27"/>
    <p:sldId id="2146845799" r:id="rId28"/>
    <p:sldId id="2146845751" r:id="rId29"/>
    <p:sldId id="257" r:id="rId30"/>
    <p:sldId id="256" r:id="rId31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Xion APAC" id="{14A6AC8A-1EFD-D846-9112-80B3CB1086BC}">
          <p14:sldIdLst>
            <p14:sldId id="280"/>
            <p14:sldId id="283"/>
          </p14:sldIdLst>
        </p14:section>
        <p14:section name="Default" id="{1717138E-E308-C940-A345-391241ED4264}">
          <p14:sldIdLst>
            <p14:sldId id="2146845807"/>
            <p14:sldId id="2146845805"/>
            <p14:sldId id="2146845803"/>
            <p14:sldId id="2146845806"/>
            <p14:sldId id="2146845759"/>
            <p14:sldId id="2146845762"/>
            <p14:sldId id="2146845793"/>
            <p14:sldId id="2146845792"/>
            <p14:sldId id="2146845748"/>
            <p14:sldId id="2146845746"/>
            <p14:sldId id="2146845760"/>
            <p14:sldId id="2146845747"/>
            <p14:sldId id="2146845758"/>
            <p14:sldId id="2146845753"/>
            <p14:sldId id="2146845804"/>
            <p14:sldId id="2146845752"/>
            <p14:sldId id="2146845801"/>
            <p14:sldId id="2146845799"/>
            <p14:sldId id="2146845751"/>
            <p14:sldId id="257"/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C36F"/>
    <a:srgbClr val="361D5C"/>
    <a:srgbClr val="FDD89E"/>
    <a:srgbClr val="29B4A9"/>
    <a:srgbClr val="524664"/>
    <a:srgbClr val="138890"/>
    <a:srgbClr val="28F83C"/>
    <a:srgbClr val="323133"/>
    <a:srgbClr val="943267"/>
    <a:srgbClr val="F6C3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24"/>
    <p:restoredTop sz="94286" autoAdjust="0"/>
  </p:normalViewPr>
  <p:slideViewPr>
    <p:cSldViewPr snapToGrid="0">
      <p:cViewPr varScale="1">
        <p:scale>
          <a:sx n="107" d="100"/>
          <a:sy n="107" d="100"/>
        </p:scale>
        <p:origin x="10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n Jonsson" userId="0ba677ab-dff8-4d69-911d-adef4ed2de49" providerId="ADAL" clId="{D3E05F0B-B819-46B8-9854-7124FF7EE5AE}"/>
    <pc:docChg chg="custSel modSld">
      <pc:chgData name="Bjorn Jonsson" userId="0ba677ab-dff8-4d69-911d-adef4ed2de49" providerId="ADAL" clId="{D3E05F0B-B819-46B8-9854-7124FF7EE5AE}" dt="2023-03-14T10:16:27.336" v="27" actId="368"/>
      <pc:docMkLst>
        <pc:docMk/>
      </pc:docMkLst>
      <pc:sldChg chg="modNotes">
        <pc:chgData name="Bjorn Jonsson" userId="0ba677ab-dff8-4d69-911d-adef4ed2de49" providerId="ADAL" clId="{D3E05F0B-B819-46B8-9854-7124FF7EE5AE}" dt="2023-03-14T10:16:27.265" v="1" actId="368"/>
        <pc:sldMkLst>
          <pc:docMk/>
          <pc:sldMk cId="154315528" sldId="283"/>
        </pc:sldMkLst>
      </pc:sldChg>
      <pc:sldChg chg="modNotes">
        <pc:chgData name="Bjorn Jonsson" userId="0ba677ab-dff8-4d69-911d-adef4ed2de49" providerId="ADAL" clId="{D3E05F0B-B819-46B8-9854-7124FF7EE5AE}" dt="2023-03-14T10:16:27.316" v="19" actId="368"/>
        <pc:sldMkLst>
          <pc:docMk/>
          <pc:sldMk cId="2118835840" sldId="2146845746"/>
        </pc:sldMkLst>
      </pc:sldChg>
      <pc:sldChg chg="modNotes">
        <pc:chgData name="Bjorn Jonsson" userId="0ba677ab-dff8-4d69-911d-adef4ed2de49" providerId="ADAL" clId="{D3E05F0B-B819-46B8-9854-7124FF7EE5AE}" dt="2023-03-14T10:16:27.325" v="23" actId="368"/>
        <pc:sldMkLst>
          <pc:docMk/>
          <pc:sldMk cId="4003383457" sldId="2146845747"/>
        </pc:sldMkLst>
      </pc:sldChg>
      <pc:sldChg chg="modNotes">
        <pc:chgData name="Bjorn Jonsson" userId="0ba677ab-dff8-4d69-911d-adef4ed2de49" providerId="ADAL" clId="{D3E05F0B-B819-46B8-9854-7124FF7EE5AE}" dt="2023-03-14T10:16:27.336" v="27" actId="368"/>
        <pc:sldMkLst>
          <pc:docMk/>
          <pc:sldMk cId="2558265128" sldId="2146845753"/>
        </pc:sldMkLst>
      </pc:sldChg>
      <pc:sldChg chg="modNotes">
        <pc:chgData name="Bjorn Jonsson" userId="0ba677ab-dff8-4d69-911d-adef4ed2de49" providerId="ADAL" clId="{D3E05F0B-B819-46B8-9854-7124FF7EE5AE}" dt="2023-03-14T10:16:27.329" v="25" actId="368"/>
        <pc:sldMkLst>
          <pc:docMk/>
          <pc:sldMk cId="1551470486" sldId="2146845758"/>
        </pc:sldMkLst>
      </pc:sldChg>
      <pc:sldChg chg="modNotes">
        <pc:chgData name="Bjorn Jonsson" userId="0ba677ab-dff8-4d69-911d-adef4ed2de49" providerId="ADAL" clId="{D3E05F0B-B819-46B8-9854-7124FF7EE5AE}" dt="2023-03-14T10:16:27.293" v="11" actId="368"/>
        <pc:sldMkLst>
          <pc:docMk/>
          <pc:sldMk cId="771648824" sldId="2146845759"/>
        </pc:sldMkLst>
      </pc:sldChg>
      <pc:sldChg chg="modNotes">
        <pc:chgData name="Bjorn Jonsson" userId="0ba677ab-dff8-4d69-911d-adef4ed2de49" providerId="ADAL" clId="{D3E05F0B-B819-46B8-9854-7124FF7EE5AE}" dt="2023-03-14T10:16:27.320" v="21" actId="368"/>
        <pc:sldMkLst>
          <pc:docMk/>
          <pc:sldMk cId="3920775199" sldId="2146845760"/>
        </pc:sldMkLst>
      </pc:sldChg>
      <pc:sldChg chg="modNotes">
        <pc:chgData name="Bjorn Jonsson" userId="0ba677ab-dff8-4d69-911d-adef4ed2de49" providerId="ADAL" clId="{D3E05F0B-B819-46B8-9854-7124FF7EE5AE}" dt="2023-03-14T10:16:27.297" v="13" actId="368"/>
        <pc:sldMkLst>
          <pc:docMk/>
          <pc:sldMk cId="2811501739" sldId="2146845762"/>
        </pc:sldMkLst>
      </pc:sldChg>
      <pc:sldChg chg="modNotes">
        <pc:chgData name="Bjorn Jonsson" userId="0ba677ab-dff8-4d69-911d-adef4ed2de49" providerId="ADAL" clId="{D3E05F0B-B819-46B8-9854-7124FF7EE5AE}" dt="2023-03-14T10:16:27.308" v="17" actId="368"/>
        <pc:sldMkLst>
          <pc:docMk/>
          <pc:sldMk cId="2365867116" sldId="2146845792"/>
        </pc:sldMkLst>
      </pc:sldChg>
      <pc:sldChg chg="modNotes">
        <pc:chgData name="Bjorn Jonsson" userId="0ba677ab-dff8-4d69-911d-adef4ed2de49" providerId="ADAL" clId="{D3E05F0B-B819-46B8-9854-7124FF7EE5AE}" dt="2023-03-14T10:16:27.302" v="15" actId="368"/>
        <pc:sldMkLst>
          <pc:docMk/>
          <pc:sldMk cId="1071280696" sldId="2146845793"/>
        </pc:sldMkLst>
      </pc:sldChg>
      <pc:sldChg chg="modNotes">
        <pc:chgData name="Bjorn Jonsson" userId="0ba677ab-dff8-4d69-911d-adef4ed2de49" providerId="ADAL" clId="{D3E05F0B-B819-46B8-9854-7124FF7EE5AE}" dt="2023-03-14T10:16:27.282" v="7" actId="368"/>
        <pc:sldMkLst>
          <pc:docMk/>
          <pc:sldMk cId="1863474735" sldId="2146845803"/>
        </pc:sldMkLst>
      </pc:sldChg>
      <pc:sldChg chg="modNotes">
        <pc:chgData name="Bjorn Jonsson" userId="0ba677ab-dff8-4d69-911d-adef4ed2de49" providerId="ADAL" clId="{D3E05F0B-B819-46B8-9854-7124FF7EE5AE}" dt="2023-03-14T10:16:27.278" v="5" actId="368"/>
        <pc:sldMkLst>
          <pc:docMk/>
          <pc:sldMk cId="3418003436" sldId="2146845805"/>
        </pc:sldMkLst>
      </pc:sldChg>
      <pc:sldChg chg="modNotes">
        <pc:chgData name="Bjorn Jonsson" userId="0ba677ab-dff8-4d69-911d-adef4ed2de49" providerId="ADAL" clId="{D3E05F0B-B819-46B8-9854-7124FF7EE5AE}" dt="2023-03-14T10:16:27.288" v="9" actId="368"/>
        <pc:sldMkLst>
          <pc:docMk/>
          <pc:sldMk cId="3427471074" sldId="2146845806"/>
        </pc:sldMkLst>
      </pc:sldChg>
      <pc:sldChg chg="modNotes">
        <pc:chgData name="Bjorn Jonsson" userId="0ba677ab-dff8-4d69-911d-adef4ed2de49" providerId="ADAL" clId="{D3E05F0B-B819-46B8-9854-7124FF7EE5AE}" dt="2023-03-14T10:16:27.272" v="3" actId="368"/>
        <pc:sldMkLst>
          <pc:docMk/>
          <pc:sldMk cId="1904508137" sldId="2146845807"/>
        </pc:sldMkLst>
      </pc:sldChg>
    </pc:docChg>
  </pc:docChgLst>
  <pc:docChgLst>
    <pc:chgData name="Elias Johann Jonsson" userId="b5c5b07b-0736-4128-9608-921222621f08" providerId="ADAL" clId="{5FB0B848-7014-6C49-8B94-E778F00107C6}"/>
    <pc:docChg chg="modSld">
      <pc:chgData name="Elias Johann Jonsson" userId="b5c5b07b-0736-4128-9608-921222621f08" providerId="ADAL" clId="{5FB0B848-7014-6C49-8B94-E778F00107C6}" dt="2023-03-02T11:52:56.616" v="5" actId="962"/>
      <pc:docMkLst>
        <pc:docMk/>
      </pc:docMkLst>
      <pc:sldChg chg="addSp modSp mod">
        <pc:chgData name="Elias Johann Jonsson" userId="b5c5b07b-0736-4128-9608-921222621f08" providerId="ADAL" clId="{5FB0B848-7014-6C49-8B94-E778F00107C6}" dt="2023-03-02T11:52:56.616" v="5" actId="962"/>
        <pc:sldMkLst>
          <pc:docMk/>
          <pc:sldMk cId="2558265128" sldId="2146845753"/>
        </pc:sldMkLst>
        <pc:picChg chg="add mod">
          <ac:chgData name="Elias Johann Jonsson" userId="b5c5b07b-0736-4128-9608-921222621f08" providerId="ADAL" clId="{5FB0B848-7014-6C49-8B94-E778F00107C6}" dt="2023-03-02T11:52:56.616" v="5" actId="962"/>
          <ac:picMkLst>
            <pc:docMk/>
            <pc:sldMk cId="2558265128" sldId="2146845753"/>
            <ac:picMk id="5" creationId="{D702D1BC-E45D-85AC-D63E-4CB02AB01C7D}"/>
          </ac:picMkLst>
        </pc:picChg>
      </pc:sldChg>
    </pc:docChg>
  </pc:docChgLst>
  <pc:docChgLst>
    <pc:chgData name="Della Chew" userId="58559d10-f5d3-4464-8665-61fa8a2c40d0" providerId="ADAL" clId="{F8224476-2AF9-480A-91AB-613FD8B54F91}"/>
    <pc:docChg chg="undo custSel delSld modSld modSection">
      <pc:chgData name="Della Chew" userId="58559d10-f5d3-4464-8665-61fa8a2c40d0" providerId="ADAL" clId="{F8224476-2AF9-480A-91AB-613FD8B54F91}" dt="2023-03-03T05:52:07.926" v="562" actId="478"/>
      <pc:docMkLst>
        <pc:docMk/>
      </pc:docMkLst>
      <pc:sldChg chg="del mod modShow">
        <pc:chgData name="Della Chew" userId="58559d10-f5d3-4464-8665-61fa8a2c40d0" providerId="ADAL" clId="{F8224476-2AF9-480A-91AB-613FD8B54F91}" dt="2023-03-01T05:42:48.762" v="4" actId="47"/>
        <pc:sldMkLst>
          <pc:docMk/>
          <pc:sldMk cId="3756252380" sldId="2146845732"/>
        </pc:sldMkLst>
      </pc:sldChg>
      <pc:sldChg chg="del mod modShow">
        <pc:chgData name="Della Chew" userId="58559d10-f5d3-4464-8665-61fa8a2c40d0" providerId="ADAL" clId="{F8224476-2AF9-480A-91AB-613FD8B54F91}" dt="2023-03-01T05:42:48.762" v="4" actId="47"/>
        <pc:sldMkLst>
          <pc:docMk/>
          <pc:sldMk cId="1910056765" sldId="2146845734"/>
        </pc:sldMkLst>
      </pc:sldChg>
      <pc:sldChg chg="addSp delSp modSp mod">
        <pc:chgData name="Della Chew" userId="58559d10-f5d3-4464-8665-61fa8a2c40d0" providerId="ADAL" clId="{F8224476-2AF9-480A-91AB-613FD8B54F91}" dt="2023-03-03T05:41:06.738" v="553" actId="113"/>
        <pc:sldMkLst>
          <pc:docMk/>
          <pc:sldMk cId="2118835840" sldId="2146845746"/>
        </pc:sldMkLst>
        <pc:graphicFrameChg chg="add mod modGraphic">
          <ac:chgData name="Della Chew" userId="58559d10-f5d3-4464-8665-61fa8a2c40d0" providerId="ADAL" clId="{F8224476-2AF9-480A-91AB-613FD8B54F91}" dt="2023-03-03T05:41:06.738" v="553" actId="113"/>
          <ac:graphicFrameMkLst>
            <pc:docMk/>
            <pc:sldMk cId="2118835840" sldId="2146845746"/>
            <ac:graphicFrameMk id="3" creationId="{CA4DD898-CB62-2AD0-D3DB-8A2FA79AB95E}"/>
          </ac:graphicFrameMkLst>
        </pc:graphicFrameChg>
        <pc:picChg chg="del">
          <ac:chgData name="Della Chew" userId="58559d10-f5d3-4464-8665-61fa8a2c40d0" providerId="ADAL" clId="{F8224476-2AF9-480A-91AB-613FD8B54F91}" dt="2023-03-03T05:39:48.331" v="543" actId="478"/>
          <ac:picMkLst>
            <pc:docMk/>
            <pc:sldMk cId="2118835840" sldId="2146845746"/>
            <ac:picMk id="8" creationId="{86903C6C-E34F-49BD-8B1B-5315E358586A}"/>
          </ac:picMkLst>
        </pc:picChg>
      </pc:sldChg>
      <pc:sldChg chg="delSp modSp mod modClrScheme chgLayout">
        <pc:chgData name="Della Chew" userId="58559d10-f5d3-4464-8665-61fa8a2c40d0" providerId="ADAL" clId="{F8224476-2AF9-480A-91AB-613FD8B54F91}" dt="2023-03-01T05:56:28.114" v="13" actId="1076"/>
        <pc:sldMkLst>
          <pc:docMk/>
          <pc:sldMk cId="81652346" sldId="2146845748"/>
        </pc:sldMkLst>
        <pc:spChg chg="mod ord">
          <ac:chgData name="Della Chew" userId="58559d10-f5d3-4464-8665-61fa8a2c40d0" providerId="ADAL" clId="{F8224476-2AF9-480A-91AB-613FD8B54F91}" dt="2023-03-01T05:56:01.017" v="9" actId="207"/>
          <ac:spMkLst>
            <pc:docMk/>
            <pc:sldMk cId="81652346" sldId="2146845748"/>
            <ac:spMk id="2" creationId="{36756712-CFAD-D8B7-091E-B21EBDA9F699}"/>
          </ac:spMkLst>
        </pc:spChg>
        <pc:spChg chg="mod ord">
          <ac:chgData name="Della Chew" userId="58559d10-f5d3-4464-8665-61fa8a2c40d0" providerId="ADAL" clId="{F8224476-2AF9-480A-91AB-613FD8B54F91}" dt="2023-03-01T05:56:28.114" v="13" actId="1076"/>
          <ac:spMkLst>
            <pc:docMk/>
            <pc:sldMk cId="81652346" sldId="2146845748"/>
            <ac:spMk id="3" creationId="{7C1EACC5-0564-5C0F-7DDE-1ADB50BE4D9B}"/>
          </ac:spMkLst>
        </pc:spChg>
        <pc:picChg chg="del">
          <ac:chgData name="Della Chew" userId="58559d10-f5d3-4464-8665-61fa8a2c40d0" providerId="ADAL" clId="{F8224476-2AF9-480A-91AB-613FD8B54F91}" dt="2023-03-01T05:55:26.190" v="6" actId="478"/>
          <ac:picMkLst>
            <pc:docMk/>
            <pc:sldMk cId="81652346" sldId="2146845748"/>
            <ac:picMk id="5" creationId="{8CB1CE48-491A-9B8D-41AE-AC98141ACE69}"/>
          </ac:picMkLst>
        </pc:picChg>
      </pc:sldChg>
      <pc:sldChg chg="del">
        <pc:chgData name="Della Chew" userId="58559d10-f5d3-4464-8665-61fa8a2c40d0" providerId="ADAL" clId="{F8224476-2AF9-480A-91AB-613FD8B54F91}" dt="2023-03-01T05:41:14.128" v="0" actId="47"/>
        <pc:sldMkLst>
          <pc:docMk/>
          <pc:sldMk cId="3928391124" sldId="2146845755"/>
        </pc:sldMkLst>
      </pc:sldChg>
      <pc:sldChg chg="addSp delSp modSp mod">
        <pc:chgData name="Della Chew" userId="58559d10-f5d3-4464-8665-61fa8a2c40d0" providerId="ADAL" clId="{F8224476-2AF9-480A-91AB-613FD8B54F91}" dt="2023-03-03T05:52:07.926" v="562" actId="478"/>
        <pc:sldMkLst>
          <pc:docMk/>
          <pc:sldMk cId="2365867116" sldId="2146845792"/>
        </pc:sldMkLst>
        <pc:graphicFrameChg chg="add del mod modGraphic">
          <ac:chgData name="Della Chew" userId="58559d10-f5d3-4464-8665-61fa8a2c40d0" providerId="ADAL" clId="{F8224476-2AF9-480A-91AB-613FD8B54F91}" dt="2023-03-03T05:52:07.926" v="562" actId="478"/>
          <ac:graphicFrameMkLst>
            <pc:docMk/>
            <pc:sldMk cId="2365867116" sldId="2146845792"/>
            <ac:graphicFrameMk id="2" creationId="{908AD24C-FC48-E974-B683-19B1CB640BF6}"/>
          </ac:graphicFrameMkLst>
        </pc:graphicFrameChg>
        <pc:graphicFrameChg chg="mod modGraphic">
          <ac:chgData name="Della Chew" userId="58559d10-f5d3-4464-8665-61fa8a2c40d0" providerId="ADAL" clId="{F8224476-2AF9-480A-91AB-613FD8B54F91}" dt="2023-03-03T05:31:36.123" v="22" actId="1076"/>
          <ac:graphicFrameMkLst>
            <pc:docMk/>
            <pc:sldMk cId="2365867116" sldId="2146845792"/>
            <ac:graphicFrameMk id="8" creationId="{2183A7FA-2AC6-CF25-61A9-93E561C41307}"/>
          </ac:graphicFrameMkLst>
        </pc:graphicFrameChg>
      </pc:sldChg>
      <pc:sldChg chg="del">
        <pc:chgData name="Della Chew" userId="58559d10-f5d3-4464-8665-61fa8a2c40d0" providerId="ADAL" clId="{F8224476-2AF9-480A-91AB-613FD8B54F91}" dt="2023-03-01T05:41:17.704" v="1" actId="47"/>
        <pc:sldMkLst>
          <pc:docMk/>
          <pc:sldMk cId="238904199" sldId="2146845796"/>
        </pc:sldMkLst>
      </pc:sldChg>
      <pc:sldChg chg="modSp mod">
        <pc:chgData name="Della Chew" userId="58559d10-f5d3-4464-8665-61fa8a2c40d0" providerId="ADAL" clId="{F8224476-2AF9-480A-91AB-613FD8B54F91}" dt="2023-03-01T05:41:44.754" v="2"/>
        <pc:sldMkLst>
          <pc:docMk/>
          <pc:sldMk cId="962167468" sldId="2146845799"/>
        </pc:sldMkLst>
        <pc:spChg chg="mod">
          <ac:chgData name="Della Chew" userId="58559d10-f5d3-4464-8665-61fa8a2c40d0" providerId="ADAL" clId="{F8224476-2AF9-480A-91AB-613FD8B54F91}" dt="2023-03-01T05:41:44.754" v="2"/>
          <ac:spMkLst>
            <pc:docMk/>
            <pc:sldMk cId="962167468" sldId="2146845799"/>
            <ac:spMk id="3" creationId="{95E437DF-87E5-BE0C-7508-712A411B0A07}"/>
          </ac:spMkLst>
        </pc:spChg>
      </pc:sldChg>
      <pc:sldChg chg="del">
        <pc:chgData name="Della Chew" userId="58559d10-f5d3-4464-8665-61fa8a2c40d0" providerId="ADAL" clId="{F8224476-2AF9-480A-91AB-613FD8B54F91}" dt="2023-03-01T05:41:14.128" v="0" actId="47"/>
        <pc:sldMkLst>
          <pc:docMk/>
          <pc:sldMk cId="4038724914" sldId="214684580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317B7-64D4-466E-9BD4-68A9F163237E}" type="datetimeFigureOut">
              <a:rPr lang="en-MY" smtClean="0"/>
              <a:t>14/3/2023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FFDD6-8563-4D71-9357-0345EB7F05A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29926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FFDD6-8563-4D71-9357-0345EB7F05AE}" type="slidenum">
              <a:rPr lang="en-MY" smtClean="0"/>
              <a:t>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37700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FFDD6-8563-4D71-9357-0345EB7F05AE}" type="slidenum">
              <a:rPr lang="en-MY" smtClean="0"/>
              <a:t>10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49513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FFDD6-8563-4D71-9357-0345EB7F05AE}" type="slidenum">
              <a:rPr lang="en-MY" smtClean="0"/>
              <a:t>11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11599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71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FFDD6-8563-4D71-9357-0345EB7F05AE}" type="slidenum">
              <a:rPr lang="en-MY" smtClean="0"/>
              <a:t>13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14159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FFDD6-8563-4D71-9357-0345EB7F05AE}" type="slidenum">
              <a:rPr lang="en-MY" smtClean="0"/>
              <a:t>14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69704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FFDD6-8563-4D71-9357-0345EB7F05AE}" type="slidenum">
              <a:rPr lang="en-MY" smtClean="0"/>
              <a:t>15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24271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857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FFDD6-8563-4D71-9357-0345EB7F05AE}" type="slidenum">
              <a:rPr lang="en-MY" smtClean="0"/>
              <a:t>18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36303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FFDD6-8563-4D71-9357-0345EB7F05AE}" type="slidenum">
              <a:rPr lang="en-MY" smtClean="0"/>
              <a:t>19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05804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FFDD6-8563-4D71-9357-0345EB7F05AE}" type="slidenum">
              <a:rPr lang="en-MY" smtClean="0"/>
              <a:t>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65676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FFDD6-8563-4D71-9357-0345EB7F05AE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696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FFDD6-8563-4D71-9357-0345EB7F05AE}" type="slidenum">
              <a:rPr lang="en-MY" smtClean="0"/>
              <a:t>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39856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FFDD6-8563-4D71-9357-0345EB7F05AE}" type="slidenum">
              <a:rPr lang="en-MY" smtClean="0"/>
              <a:t>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96607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FFDD6-8563-4D71-9357-0345EB7F05AE}" type="slidenum">
              <a:rPr lang="en-MY" smtClean="0"/>
              <a:t>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79314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FFDD6-8563-4D71-9357-0345EB7F05AE}" type="slidenum">
              <a:rPr lang="en-MY" smtClean="0"/>
              <a:t>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82980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FFDD6-8563-4D71-9357-0345EB7F05AE}" type="slidenum">
              <a:rPr lang="en-MY" smtClean="0"/>
              <a:t>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34665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395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A9DAFF-2B80-F7AA-21A3-B0D0DC6840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19572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4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31010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9538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195725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C122C-B9E5-986E-7105-099F2B7C7C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70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575B31-9E75-A83C-6EB4-25CAF84133B4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2DA49E-7933-7288-7BBB-2AC6F2F12F5A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5EBC29-2849-BF38-716F-1A4D6C6CDD06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F1AFDE-0C57-4504-B917-A67928CA7185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620597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4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310106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95389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195725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704DF-215B-729F-F582-4A518B6A9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421B74-AD8B-C825-4749-F6C1A8A929A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2FBE8F-B45D-135E-E25E-0A44BECB3A07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E18AA-26AA-CE8A-2A5F-DB1E31AB64C0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7EF9E8-DE02-6691-4582-C5F1F3FE5726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150170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47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67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5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02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81228-DEE2-41A5-2DC1-F9F234C9B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1785"/>
            <a:ext cx="12180721" cy="68544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9D16A6-9387-FFFC-6C1B-E3E930CCEACC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E7BBE-B147-CC6A-B153-36DDBEFF43FB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79D6A5-7947-910A-FC3F-70B23EFAEF17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483BD-FC6C-1670-B5D9-77EF994ECB68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02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5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02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38833139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gradient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406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68F7FD1-E709-9A4B-B2CF-1244E36195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0198" y="1268413"/>
            <a:ext cx="11531603" cy="4852988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DAB6E4D-A274-4C4C-8C65-D05E1C5C6C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8B755EF-5F49-994A-AB57-29D1B5659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00845F1-4196-4EC3-9611-E0EF73AD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93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CF5B02-A261-4D59-EE5B-0CA9B788C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10" y="1785"/>
            <a:ext cx="12174378" cy="6854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65F63E-1359-545C-8F7D-BD9734045E2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B1A35C-0409-C8F5-BE7D-62394360C83D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A46079-5AC6-BD2B-7171-83F62C7F4635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D3D7B-7B84-2FB6-0652-532A1676BAE3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241739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gradient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406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68F7FD1-E709-9A4B-B2CF-1244E36195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0198" y="1268413"/>
            <a:ext cx="11531603" cy="4852988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DAB6E4D-A274-4C4C-8C65-D05E1C5C6C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8B755EF-5F49-994A-AB57-29D1B5659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00845F1-4196-4EC3-9611-E0EF73AD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932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gradient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406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3143026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sic titl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422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310106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95389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45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34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53.xml"/><Relationship Id="rId50" Type="http://schemas.openxmlformats.org/officeDocument/2006/relationships/image" Target="../media/image1.png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52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47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37.xml"/><Relationship Id="rId44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54.xml"/><Relationship Id="rId8" Type="http://schemas.openxmlformats.org/officeDocument/2006/relationships/slideLayout" Target="../slideLayouts/slideLayout14.xml"/><Relationship Id="rId51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image" Target="../media/image11.sv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image" Target="../media/image21.sv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77.xml"/><Relationship Id="rId16" Type="http://schemas.openxmlformats.org/officeDocument/2006/relationships/theme" Target="../theme/theme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30" r:id="rId3"/>
    <p:sldLayoutId id="2147483666" r:id="rId4"/>
    <p:sldLayoutId id="2147483731" r:id="rId5"/>
    <p:sldLayoutId id="21474836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5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59" r:id="rId26"/>
    <p:sldLayoutId id="2147483760" r:id="rId27"/>
    <p:sldLayoutId id="2147483761" r:id="rId28"/>
    <p:sldLayoutId id="2147483762" r:id="rId29"/>
    <p:sldLayoutId id="2147483763" r:id="rId30"/>
    <p:sldLayoutId id="2147483744" r:id="rId31"/>
    <p:sldLayoutId id="2147483745" r:id="rId32"/>
    <p:sldLayoutId id="2147483746" r:id="rId33"/>
    <p:sldLayoutId id="2147483747" r:id="rId34"/>
    <p:sldLayoutId id="2147483748" r:id="rId35"/>
    <p:sldLayoutId id="2147483724" r:id="rId36"/>
    <p:sldLayoutId id="2147483725" r:id="rId37"/>
    <p:sldLayoutId id="2147483726" r:id="rId38"/>
    <p:sldLayoutId id="2147483727" r:id="rId39"/>
    <p:sldLayoutId id="2147483728" r:id="rId40"/>
    <p:sldLayoutId id="2147483729" r:id="rId41"/>
    <p:sldLayoutId id="2147483764" r:id="rId42"/>
    <p:sldLayoutId id="2147483765" r:id="rId43"/>
    <p:sldLayoutId id="2147483749" r:id="rId44"/>
    <p:sldLayoutId id="2147483750" r:id="rId45"/>
    <p:sldLayoutId id="2147483732" r:id="rId46"/>
    <p:sldLayoutId id="2147483733" r:id="rId47"/>
    <p:sldLayoutId id="2147483735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11577-B682-143A-BE5A-411A21CE4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01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B74905-4045-E87B-465A-779ACE2F8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MY" dirty="0"/>
              <a:t>SaaS vs Perpetual license for Customer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183A7FA-2AC6-CF25-61A9-93E561C413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195743"/>
              </p:ext>
            </p:extLst>
          </p:nvPr>
        </p:nvGraphicFramePr>
        <p:xfrm>
          <a:off x="340292" y="1575088"/>
          <a:ext cx="11511417" cy="185391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432588">
                  <a:extLst>
                    <a:ext uri="{9D8B030D-6E8A-4147-A177-3AD203B41FA5}">
                      <a16:colId xmlns:a16="http://schemas.microsoft.com/office/drawing/2014/main" val="1216446623"/>
                    </a:ext>
                  </a:extLst>
                </a:gridCol>
                <a:gridCol w="1293133">
                  <a:extLst>
                    <a:ext uri="{9D8B030D-6E8A-4147-A177-3AD203B41FA5}">
                      <a16:colId xmlns:a16="http://schemas.microsoft.com/office/drawing/2014/main" val="1743658198"/>
                    </a:ext>
                  </a:extLst>
                </a:gridCol>
                <a:gridCol w="1071379">
                  <a:extLst>
                    <a:ext uri="{9D8B030D-6E8A-4147-A177-3AD203B41FA5}">
                      <a16:colId xmlns:a16="http://schemas.microsoft.com/office/drawing/2014/main" val="4184349188"/>
                    </a:ext>
                  </a:extLst>
                </a:gridCol>
                <a:gridCol w="1181172">
                  <a:extLst>
                    <a:ext uri="{9D8B030D-6E8A-4147-A177-3AD203B41FA5}">
                      <a16:colId xmlns:a16="http://schemas.microsoft.com/office/drawing/2014/main" val="3848678250"/>
                    </a:ext>
                  </a:extLst>
                </a:gridCol>
                <a:gridCol w="930923">
                  <a:extLst>
                    <a:ext uri="{9D8B030D-6E8A-4147-A177-3AD203B41FA5}">
                      <a16:colId xmlns:a16="http://schemas.microsoft.com/office/drawing/2014/main" val="2842463088"/>
                    </a:ext>
                  </a:extLst>
                </a:gridCol>
                <a:gridCol w="990983">
                  <a:extLst>
                    <a:ext uri="{9D8B030D-6E8A-4147-A177-3AD203B41FA5}">
                      <a16:colId xmlns:a16="http://schemas.microsoft.com/office/drawing/2014/main" val="3391632709"/>
                    </a:ext>
                  </a:extLst>
                </a:gridCol>
                <a:gridCol w="1766326">
                  <a:extLst>
                    <a:ext uri="{9D8B030D-6E8A-4147-A177-3AD203B41FA5}">
                      <a16:colId xmlns:a16="http://schemas.microsoft.com/office/drawing/2014/main" val="4010099465"/>
                    </a:ext>
                  </a:extLst>
                </a:gridCol>
                <a:gridCol w="1421756">
                  <a:extLst>
                    <a:ext uri="{9D8B030D-6E8A-4147-A177-3AD203B41FA5}">
                      <a16:colId xmlns:a16="http://schemas.microsoft.com/office/drawing/2014/main" val="2708856580"/>
                    </a:ext>
                  </a:extLst>
                </a:gridCol>
                <a:gridCol w="473919">
                  <a:extLst>
                    <a:ext uri="{9D8B030D-6E8A-4147-A177-3AD203B41FA5}">
                      <a16:colId xmlns:a16="http://schemas.microsoft.com/office/drawing/2014/main" val="3414105555"/>
                    </a:ext>
                  </a:extLst>
                </a:gridCol>
                <a:gridCol w="949238">
                  <a:extLst>
                    <a:ext uri="{9D8B030D-6E8A-4147-A177-3AD203B41FA5}">
                      <a16:colId xmlns:a16="http://schemas.microsoft.com/office/drawing/2014/main" val="3578601403"/>
                    </a:ext>
                  </a:extLst>
                </a:gridCol>
              </a:tblGrid>
              <a:tr h="124949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MY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Customer</a:t>
                      </a:r>
                      <a:endParaRPr lang="en-MY" sz="1600" b="1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MY" sz="16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MY" sz="16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MY" sz="16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MY" sz="16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MY" sz="16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MY" sz="16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MY" sz="16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MY" sz="16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MY" sz="16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extLst>
                  <a:ext uri="{0D108BD9-81ED-4DB2-BD59-A6C34878D82A}">
                    <a16:rowId xmlns:a16="http://schemas.microsoft.com/office/drawing/2014/main" val="4021234162"/>
                  </a:ext>
                </a:extLst>
              </a:tr>
              <a:tr h="166767"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MY" sz="1100" b="0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Cost components</a:t>
                      </a:r>
                      <a:endParaRPr lang="en-MY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Year 1</a:t>
                      </a:r>
                      <a:endParaRPr lang="en-MY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Year 2</a:t>
                      </a:r>
                      <a:endParaRPr lang="en-MY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Year 3</a:t>
                      </a:r>
                      <a:endParaRPr lang="en-MY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Year 4</a:t>
                      </a:r>
                      <a:endParaRPr lang="en-MY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Year 5</a:t>
                      </a:r>
                      <a:endParaRPr lang="en-MY" sz="1400" b="1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Total 5 Years</a:t>
                      </a:r>
                      <a:endParaRPr lang="en-MY" sz="1400" b="1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extLst>
                  <a:ext uri="{0D108BD9-81ED-4DB2-BD59-A6C34878D82A}">
                    <a16:rowId xmlns:a16="http://schemas.microsoft.com/office/drawing/2014/main" val="952917256"/>
                  </a:ext>
                </a:extLst>
              </a:tr>
              <a:tr h="166767">
                <a:tc rowSpan="2">
                  <a:txBody>
                    <a:bodyPr/>
                    <a:lstStyle/>
                    <a:p>
                      <a:pPr algn="l" fontAlgn="t"/>
                      <a:r>
                        <a:rPr lang="en-MY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Licensing &amp; maintenance</a:t>
                      </a:r>
                      <a:endParaRPr lang="en-MY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SaaS</a:t>
                      </a:r>
                      <a:endParaRPr lang="en-MY" sz="1100" b="0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solidFill>
                            <a:schemeClr val="tx1"/>
                          </a:solidFill>
                          <a:effectLst/>
                        </a:rPr>
                        <a:t> $       57,912.00 </a:t>
                      </a:r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solidFill>
                            <a:schemeClr val="tx1"/>
                          </a:solidFill>
                          <a:effectLst/>
                        </a:rPr>
                        <a:t> $       57,912.00 </a:t>
                      </a:r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solidFill>
                            <a:schemeClr val="tx1"/>
                          </a:solidFill>
                          <a:effectLst/>
                        </a:rPr>
                        <a:t> $     57,912.00 </a:t>
                      </a:r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solidFill>
                            <a:schemeClr val="tx1"/>
                          </a:solidFill>
                          <a:effectLst/>
                        </a:rPr>
                        <a:t> $      57,912.00 </a:t>
                      </a:r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$                             57,912.00 </a:t>
                      </a:r>
                      <a:endParaRPr lang="en-MY" sz="1100" b="0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MY" sz="1100" b="1" u="none" strike="noStrike">
                          <a:solidFill>
                            <a:schemeClr val="tx1"/>
                          </a:solidFill>
                          <a:effectLst/>
                        </a:rPr>
                        <a:t>$                289,560.00 </a:t>
                      </a:r>
                      <a:endParaRPr lang="en-MY" sz="11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extLst>
                  <a:ext uri="{0D108BD9-81ED-4DB2-BD59-A6C34878D82A}">
                    <a16:rowId xmlns:a16="http://schemas.microsoft.com/office/drawing/2014/main" val="3672311760"/>
                  </a:ext>
                </a:extLst>
              </a:tr>
              <a:tr h="166767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Perpetual</a:t>
                      </a:r>
                      <a:endParaRPr lang="en-MY" sz="1100" b="0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solidFill>
                            <a:schemeClr val="tx1"/>
                          </a:solidFill>
                          <a:effectLst/>
                        </a:rPr>
                        <a:t> $       84,764.12 </a:t>
                      </a:r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solidFill>
                            <a:schemeClr val="tx1"/>
                          </a:solidFill>
                          <a:effectLst/>
                        </a:rPr>
                        <a:t> $       12,930.12 </a:t>
                      </a:r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solidFill>
                            <a:schemeClr val="tx1"/>
                          </a:solidFill>
                          <a:effectLst/>
                        </a:rPr>
                        <a:t> $     12,930.12 </a:t>
                      </a:r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solidFill>
                            <a:schemeClr val="tx1"/>
                          </a:solidFill>
                          <a:effectLst/>
                        </a:rPr>
                        <a:t> $      12,930.12 </a:t>
                      </a:r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$                             12,930.12 </a:t>
                      </a:r>
                      <a:endParaRPr lang="en-MY" sz="1100" b="0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u="none" strike="noStrike">
                          <a:solidFill>
                            <a:schemeClr val="tx1"/>
                          </a:solidFill>
                          <a:effectLst/>
                        </a:rPr>
                        <a:t> $                136,484.60 </a:t>
                      </a:r>
                      <a:endParaRPr lang="en-MY" sz="11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b="1" u="none" strike="noStrike">
                          <a:solidFill>
                            <a:schemeClr val="tx1"/>
                          </a:solidFill>
                          <a:effectLst/>
                        </a:rPr>
                        <a:t>47%</a:t>
                      </a:r>
                      <a:endParaRPr lang="en-MY" sz="11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of SaaS subscription</a:t>
                      </a:r>
                      <a:endParaRPr lang="en-MY" sz="1100" b="1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extLst>
                  <a:ext uri="{0D108BD9-81ED-4DB2-BD59-A6C34878D82A}">
                    <a16:rowId xmlns:a16="http://schemas.microsoft.com/office/drawing/2014/main" val="1945450049"/>
                  </a:ext>
                </a:extLst>
              </a:tr>
              <a:tr h="166767">
                <a:tc rowSpan="3">
                  <a:txBody>
                    <a:bodyPr/>
                    <a:lstStyle/>
                    <a:p>
                      <a:pPr algn="l" fontAlgn="t"/>
                      <a:r>
                        <a:rPr lang="en-MY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Other cost</a:t>
                      </a:r>
                      <a:endParaRPr lang="en-MY" sz="1400" b="1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Infra/ hosting cost</a:t>
                      </a:r>
                      <a:endParaRPr lang="en-MY" sz="1100" b="0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MY" sz="1100" b="0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$ 1000 per month </a:t>
                      </a:r>
                      <a:endParaRPr lang="en-MY" sz="1100" b="0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solidFill>
                            <a:schemeClr val="tx1"/>
                          </a:solidFill>
                          <a:effectLst/>
                        </a:rPr>
                        <a:t> $                   60,000.00 </a:t>
                      </a:r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extLst>
                  <a:ext uri="{0D108BD9-81ED-4DB2-BD59-A6C34878D82A}">
                    <a16:rowId xmlns:a16="http://schemas.microsoft.com/office/drawing/2014/main" val="2501726614"/>
                  </a:ext>
                </a:extLst>
              </a:tr>
              <a:tr h="166767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IT manpower</a:t>
                      </a:r>
                      <a:endParaRPr lang="en-MY" sz="1100" b="0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MY" sz="1100" b="0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MY" sz="1100" b="0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$ 1000 per month </a:t>
                      </a:r>
                      <a:endParaRPr lang="en-MY" sz="1100" b="0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solidFill>
                            <a:schemeClr val="tx1"/>
                          </a:solidFill>
                          <a:effectLst/>
                        </a:rPr>
                        <a:t> $                   60,000.00 </a:t>
                      </a:r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extLst>
                  <a:ext uri="{0D108BD9-81ED-4DB2-BD59-A6C34878D82A}">
                    <a16:rowId xmlns:a16="http://schemas.microsoft.com/office/drawing/2014/main" val="4282395816"/>
                  </a:ext>
                </a:extLst>
              </a:tr>
              <a:tr h="166767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solidFill>
                            <a:schemeClr val="tx1"/>
                          </a:solidFill>
                          <a:effectLst/>
                        </a:rPr>
                        <a:t>Upgrade</a:t>
                      </a:r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MY" sz="1100" b="0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MY" sz="1100" b="0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33% of 5 years total 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solidFill>
                            <a:schemeClr val="tx1"/>
                          </a:solidFill>
                          <a:effectLst/>
                        </a:rPr>
                        <a:t> $                   45,039.92 </a:t>
                      </a:r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extLst>
                  <a:ext uri="{0D108BD9-81ED-4DB2-BD59-A6C34878D82A}">
                    <a16:rowId xmlns:a16="http://schemas.microsoft.com/office/drawing/2014/main" val="2397178290"/>
                  </a:ext>
                </a:extLst>
              </a:tr>
              <a:tr h="70487"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Total cost with Perpetual </a:t>
                      </a:r>
                      <a:endParaRPr lang="en-MY" sz="1100" b="0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$                301,524.52 </a:t>
                      </a:r>
                      <a:endParaRPr lang="en-MY" sz="1100" b="1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104%</a:t>
                      </a:r>
                      <a:endParaRPr lang="en-MY" sz="1100" b="1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of SaaS subscription</a:t>
                      </a:r>
                      <a:endParaRPr lang="en-MY" sz="1100" b="1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949" marR="6949" marT="6949" marB="0" anchor="b"/>
                </a:tc>
                <a:extLst>
                  <a:ext uri="{0D108BD9-81ED-4DB2-BD59-A6C34878D82A}">
                    <a16:rowId xmlns:a16="http://schemas.microsoft.com/office/drawing/2014/main" val="92483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5867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56712-CFAD-D8B7-091E-B21EBDA9F699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MY" dirty="0">
                <a:solidFill>
                  <a:srgbClr val="F6C36F"/>
                </a:solidFill>
                <a:latin typeface="Segoe UI"/>
                <a:cs typeface="Segoe UI"/>
              </a:rPr>
              <a:t>LS Central SaaS Licensing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1EACC5-0564-5C0F-7DDE-1ADB50BE4D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4179" y="1513494"/>
            <a:ext cx="7667118" cy="467360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MY" sz="3200" b="1" dirty="0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Types of setup:</a:t>
            </a:r>
          </a:p>
          <a:p>
            <a:pPr lvl="1">
              <a:buClr>
                <a:srgbClr val="943267"/>
              </a:buClr>
              <a:buFont typeface="System Font Regular"/>
              <a:buChar char="▸"/>
            </a:pPr>
            <a:r>
              <a:rPr lang="en-MY" dirty="0">
                <a:latin typeface="Segoe UI" panose="020B0502040204020203" pitchFamily="34" charset="0"/>
                <a:cs typeface="Segoe UI" panose="020B0502040204020203" pitchFamily="34" charset="0"/>
              </a:rPr>
              <a:t>Full Cloud</a:t>
            </a:r>
          </a:p>
          <a:p>
            <a:pPr lvl="1">
              <a:buClr>
                <a:srgbClr val="943267"/>
              </a:buClr>
              <a:buFont typeface="System Font Regular"/>
              <a:buChar char="▸"/>
            </a:pPr>
            <a:r>
              <a:rPr lang="en-MY" dirty="0">
                <a:latin typeface="Segoe UI" panose="020B0502040204020203" pitchFamily="34" charset="0"/>
                <a:cs typeface="Segoe UI" panose="020B0502040204020203" pitchFamily="34" charset="0"/>
              </a:rPr>
              <a:t>Hybrid with offline POS</a:t>
            </a:r>
          </a:p>
          <a:p>
            <a:pPr lvl="1">
              <a:buClr>
                <a:srgbClr val="943267"/>
              </a:buClr>
              <a:buFont typeface="System Font Regular"/>
              <a:buChar char="▸"/>
            </a:pPr>
            <a:r>
              <a:rPr lang="en-MY" dirty="0">
                <a:latin typeface="Segoe UI" panose="020B0502040204020203" pitchFamily="34" charset="0"/>
                <a:cs typeface="Segoe UI" panose="020B0502040204020203" pitchFamily="34" charset="0"/>
              </a:rPr>
              <a:t>Dual use rights for full on-premise implementation</a:t>
            </a:r>
          </a:p>
          <a:p>
            <a:pPr marL="0" indent="0">
              <a:buNone/>
            </a:pPr>
            <a:endParaRPr lang="en-MY" sz="3200" dirty="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MY" sz="3200" b="1" dirty="0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Subscription terms:</a:t>
            </a:r>
          </a:p>
          <a:p>
            <a:pPr lvl="1">
              <a:buClr>
                <a:srgbClr val="943267"/>
              </a:buClr>
              <a:buFont typeface="System Font Regular"/>
              <a:buChar char="▸"/>
            </a:pPr>
            <a:r>
              <a:rPr lang="en-MY" dirty="0">
                <a:latin typeface="Segoe UI" panose="020B0502040204020203" pitchFamily="34" charset="0"/>
                <a:cs typeface="Segoe UI" panose="020B0502040204020203" pitchFamily="34" charset="0"/>
              </a:rPr>
              <a:t>Monthly</a:t>
            </a:r>
          </a:p>
          <a:p>
            <a:pPr lvl="1">
              <a:buClr>
                <a:srgbClr val="943267"/>
              </a:buClr>
              <a:buFont typeface="System Font Regular"/>
              <a:buChar char="▸"/>
            </a:pPr>
            <a:r>
              <a:rPr lang="en-MY" dirty="0">
                <a:latin typeface="Segoe UI" panose="020B0502040204020203" pitchFamily="34" charset="0"/>
                <a:cs typeface="Segoe UI" panose="020B0502040204020203" pitchFamily="34" charset="0"/>
              </a:rPr>
              <a:t>Annual (12 months)</a:t>
            </a:r>
          </a:p>
          <a:p>
            <a:pPr lvl="1">
              <a:buClr>
                <a:srgbClr val="943267"/>
              </a:buClr>
              <a:buFont typeface="System Font Regular"/>
              <a:buChar char="▸"/>
            </a:pPr>
            <a:r>
              <a:rPr lang="en-MY" dirty="0">
                <a:latin typeface="Segoe UI" panose="020B0502040204020203" pitchFamily="34" charset="0"/>
                <a:cs typeface="Segoe UI" panose="020B0502040204020203" pitchFamily="34" charset="0"/>
              </a:rPr>
              <a:t>Triennial (36 months)</a:t>
            </a:r>
          </a:p>
        </p:txBody>
      </p:sp>
    </p:spTree>
    <p:extLst>
      <p:ext uri="{BB962C8B-B14F-4D97-AF65-F5344CB8AC3E}">
        <p14:creationId xmlns:p14="http://schemas.microsoft.com/office/powerpoint/2010/main" val="81652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678DF91-C3D9-8F89-8AB4-EBB773C2F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700366"/>
            <a:ext cx="11511418" cy="588637"/>
          </a:xfrm>
        </p:spPr>
        <p:txBody>
          <a:bodyPr>
            <a:normAutofit fontScale="90000"/>
          </a:bodyPr>
          <a:lstStyle/>
          <a:p>
            <a:r>
              <a:rPr lang="en-MY" dirty="0"/>
              <a:t>Differences between </a:t>
            </a:r>
            <a:br>
              <a:rPr lang="en-MY" dirty="0"/>
            </a:br>
            <a:r>
              <a:rPr lang="en-MY" dirty="0"/>
              <a:t>Subscription Terms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3D5563-618B-49CA-8E42-95FCE169642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46100" y="2090057"/>
            <a:ext cx="4363997" cy="4067577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Customers can have different terms</a:t>
            </a:r>
          </a:p>
          <a:p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Annual and Triennial can have Monthly or Yearly payment terms</a:t>
            </a:r>
          </a:p>
          <a:p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Monthly is 20% higher than Annual/Triennial subscriptions</a:t>
            </a:r>
          </a:p>
          <a:p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Consistent cancellation policies 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Segoe UI"/>
                <a:cs typeface="Segoe UI"/>
              </a:rPr>
              <a:t>Limited to the End of Term Renewal, and no cancellation fees</a:t>
            </a:r>
          </a:p>
          <a:p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Deactivations can be done on annual basis for Annual and Triennial Terms</a:t>
            </a:r>
          </a:p>
          <a:p>
            <a:endParaRPr 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8D8C01-C0C7-48BF-956E-D6E0B594035A}"/>
              </a:ext>
            </a:extLst>
          </p:cNvPr>
          <p:cNvSpPr txBox="1"/>
          <p:nvPr/>
        </p:nvSpPr>
        <p:spPr>
          <a:xfrm>
            <a:off x="5581650" y="348615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A4DD898-CB62-2AD0-D3DB-8A2FA79AB9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647232"/>
              </p:ext>
            </p:extLst>
          </p:nvPr>
        </p:nvGraphicFramePr>
        <p:xfrm>
          <a:off x="5196467" y="2192270"/>
          <a:ext cx="6705445" cy="3326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134">
                  <a:extLst>
                    <a:ext uri="{9D8B030D-6E8A-4147-A177-3AD203B41FA5}">
                      <a16:colId xmlns:a16="http://schemas.microsoft.com/office/drawing/2014/main" val="3546762450"/>
                    </a:ext>
                  </a:extLst>
                </a:gridCol>
                <a:gridCol w="1749551">
                  <a:extLst>
                    <a:ext uri="{9D8B030D-6E8A-4147-A177-3AD203B41FA5}">
                      <a16:colId xmlns:a16="http://schemas.microsoft.com/office/drawing/2014/main" val="609754612"/>
                    </a:ext>
                  </a:extLst>
                </a:gridCol>
                <a:gridCol w="1817880">
                  <a:extLst>
                    <a:ext uri="{9D8B030D-6E8A-4147-A177-3AD203B41FA5}">
                      <a16:colId xmlns:a16="http://schemas.microsoft.com/office/drawing/2014/main" val="767796215"/>
                    </a:ext>
                  </a:extLst>
                </a:gridCol>
                <a:gridCol w="1817880">
                  <a:extLst>
                    <a:ext uri="{9D8B030D-6E8A-4147-A177-3AD203B41FA5}">
                      <a16:colId xmlns:a16="http://schemas.microsoft.com/office/drawing/2014/main" val="1362703615"/>
                    </a:ext>
                  </a:extLst>
                </a:gridCol>
              </a:tblGrid>
              <a:tr h="300924">
                <a:tc>
                  <a:txBody>
                    <a:bodyPr/>
                    <a:lstStyle/>
                    <a:p>
                      <a:endParaRPr lang="en-MY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200" dirty="0">
                          <a:solidFill>
                            <a:schemeClr val="tx1"/>
                          </a:solidFill>
                        </a:rPr>
                        <a:t>Monthly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200" dirty="0">
                          <a:solidFill>
                            <a:schemeClr val="tx1"/>
                          </a:solidFill>
                        </a:rPr>
                        <a:t>Annual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200" dirty="0">
                          <a:solidFill>
                            <a:schemeClr val="tx1"/>
                          </a:solidFill>
                        </a:rPr>
                        <a:t>Triennial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2198724"/>
                  </a:ext>
                </a:extLst>
              </a:tr>
              <a:tr h="401488">
                <a:tc>
                  <a:txBody>
                    <a:bodyPr/>
                    <a:lstStyle/>
                    <a:p>
                      <a:r>
                        <a:rPr lang="en-MY" sz="1200" b="1" dirty="0"/>
                        <a:t>Term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200" dirty="0"/>
                        <a:t>One full 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200" dirty="0"/>
                        <a:t>12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200" dirty="0"/>
                        <a:t>36 months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765083"/>
                  </a:ext>
                </a:extLst>
              </a:tr>
              <a:tr h="742004">
                <a:tc>
                  <a:txBody>
                    <a:bodyPr/>
                    <a:lstStyle/>
                    <a:p>
                      <a:r>
                        <a:rPr lang="en-MY" sz="1200" b="1" dirty="0"/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200" dirty="0"/>
                        <a:t>20% Premium (20% higher than annual subscription)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200" dirty="0"/>
                        <a:t>Same as 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200" dirty="0"/>
                        <a:t>Same as annual offer with 3-year fixed price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344797"/>
                  </a:ext>
                </a:extLst>
              </a:tr>
              <a:tr h="300924">
                <a:tc>
                  <a:txBody>
                    <a:bodyPr/>
                    <a:lstStyle/>
                    <a:p>
                      <a:r>
                        <a:rPr lang="en-MY" sz="1200" b="1" dirty="0"/>
                        <a:t>Payment Option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200" dirty="0"/>
                        <a:t>Monthly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200" dirty="0"/>
                        <a:t>Monthly / Annual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200" dirty="0"/>
                        <a:t>Monthly / Annual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067584"/>
                  </a:ext>
                </a:extLst>
              </a:tr>
              <a:tr h="300924">
                <a:tc>
                  <a:txBody>
                    <a:bodyPr/>
                    <a:lstStyle/>
                    <a:p>
                      <a:r>
                        <a:rPr lang="en-MY" sz="1200" b="1" dirty="0"/>
                        <a:t>Price Lock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200" dirty="0"/>
                        <a:t>1 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200" dirty="0"/>
                        <a:t>12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200" dirty="0"/>
                        <a:t>36 months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489799"/>
                  </a:ext>
                </a:extLst>
              </a:tr>
              <a:tr h="300924">
                <a:tc>
                  <a:txBody>
                    <a:bodyPr/>
                    <a:lstStyle/>
                    <a:p>
                      <a:r>
                        <a:rPr lang="en-MY" sz="1200" b="1" dirty="0"/>
                        <a:t>Cancellations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200" dirty="0"/>
                        <a:t>At the end of each Monthly 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200" dirty="0"/>
                        <a:t>At the end of each Annual 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200" dirty="0"/>
                        <a:t>At the end of 36-month term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221234"/>
                  </a:ext>
                </a:extLst>
              </a:tr>
              <a:tr h="519403">
                <a:tc>
                  <a:txBody>
                    <a:bodyPr/>
                    <a:lstStyle/>
                    <a:p>
                      <a:r>
                        <a:rPr lang="en-MY" sz="1200" b="1" dirty="0"/>
                        <a:t>Flexibility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MY" sz="1200" dirty="0"/>
                        <a:t>Decrease quantity monthly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MY" sz="1200" dirty="0"/>
                        <a:t>Increase daily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MY" sz="1200" dirty="0"/>
                        <a:t>Decrease quantity on an annual basis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MY" sz="1200" dirty="0"/>
                        <a:t>Increase daily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MY" sz="1200" dirty="0"/>
                        <a:t>Decrease quantity on an annual basis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MY" sz="1200" dirty="0"/>
                        <a:t>Increase daily</a:t>
                      </a:r>
                    </a:p>
                    <a:p>
                      <a:endParaRPr lang="en-MY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1732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8835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C42EB8-522A-CA2E-93E7-DACE68014E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MY"/>
              <a:t>Cloud Promotions &amp; Programs</a:t>
            </a:r>
          </a:p>
        </p:txBody>
      </p:sp>
    </p:spTree>
    <p:extLst>
      <p:ext uri="{BB962C8B-B14F-4D97-AF65-F5344CB8AC3E}">
        <p14:creationId xmlns:p14="http://schemas.microsoft.com/office/powerpoint/2010/main" val="3920775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313248A-8F4A-0891-B6A8-AEC16CAD2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5F24805-D57B-4894-A34B-E7AF1147F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893" y="788278"/>
            <a:ext cx="11511418" cy="588637"/>
          </a:xfrm>
        </p:spPr>
        <p:txBody>
          <a:bodyPr>
            <a:normAutofit fontScale="90000"/>
          </a:bodyPr>
          <a:lstStyle/>
          <a:p>
            <a:r>
              <a:rPr lang="en-MY" dirty="0"/>
              <a:t>Ongoing Cloud </a:t>
            </a:r>
            <a:br>
              <a:rPr lang="en-MY" dirty="0"/>
            </a:br>
            <a:r>
              <a:rPr lang="en-MY" dirty="0"/>
              <a:t>Promotions &amp; Programs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75456E-62D3-FEC7-DBF5-F777E8FF5D5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28893" y="2355744"/>
            <a:ext cx="5126663" cy="2945461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514350" indent="-514350">
              <a:buFont typeface="+mj-lt"/>
              <a:buAutoNum type="arabicPeriod"/>
            </a:pPr>
            <a:r>
              <a:rPr lang="en-MY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Bridge to the Cloud 2 (BTC2)</a:t>
            </a:r>
          </a:p>
          <a:p>
            <a:pPr marL="514350" indent="-514350">
              <a:buFont typeface="+mj-lt"/>
              <a:buAutoNum type="arabicPeriod"/>
            </a:pPr>
            <a:r>
              <a:rPr lang="en-MY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Cloud Migration</a:t>
            </a:r>
          </a:p>
          <a:p>
            <a:pPr marL="514350" indent="-514350">
              <a:buAutoNum type="arabicPeriod"/>
            </a:pPr>
            <a:r>
              <a:rPr lang="en-MY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Move from on-Prem Subscription to SaaS</a:t>
            </a:r>
          </a:p>
        </p:txBody>
      </p:sp>
    </p:spTree>
    <p:extLst>
      <p:ext uri="{BB962C8B-B14F-4D97-AF65-F5344CB8AC3E}">
        <p14:creationId xmlns:p14="http://schemas.microsoft.com/office/powerpoint/2010/main" val="4003383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D6DC2-5E37-8ACD-E32F-3E8F33BFF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795963"/>
            <a:ext cx="11511418" cy="588637"/>
          </a:xfrm>
        </p:spPr>
        <p:txBody>
          <a:bodyPr>
            <a:normAutofit fontScale="90000"/>
          </a:bodyPr>
          <a:lstStyle/>
          <a:p>
            <a:pPr algn="ctr"/>
            <a:r>
              <a:rPr lang="en-MY" dirty="0"/>
              <a:t>Quick comparison of </a:t>
            </a:r>
            <a:br>
              <a:rPr lang="en-MY" dirty="0"/>
            </a:br>
            <a:r>
              <a:rPr lang="en-MY" dirty="0"/>
              <a:t>BTC2 vs Cloud Migration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2C1DA5F-C76D-EEE9-C6EF-0945902938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632965"/>
              </p:ext>
            </p:extLst>
          </p:nvPr>
        </p:nvGraphicFramePr>
        <p:xfrm>
          <a:off x="1240536" y="2245609"/>
          <a:ext cx="9710928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5224">
                  <a:extLst>
                    <a:ext uri="{9D8B030D-6E8A-4147-A177-3AD203B41FA5}">
                      <a16:colId xmlns:a16="http://schemas.microsoft.com/office/drawing/2014/main" val="2072332891"/>
                    </a:ext>
                  </a:extLst>
                </a:gridCol>
                <a:gridCol w="3163824">
                  <a:extLst>
                    <a:ext uri="{9D8B030D-6E8A-4147-A177-3AD203B41FA5}">
                      <a16:colId xmlns:a16="http://schemas.microsoft.com/office/drawing/2014/main" val="1524083154"/>
                    </a:ext>
                  </a:extLst>
                </a:gridCol>
                <a:gridCol w="3611880">
                  <a:extLst>
                    <a:ext uri="{9D8B030D-6E8A-4147-A177-3AD203B41FA5}">
                      <a16:colId xmlns:a16="http://schemas.microsoft.com/office/drawing/2014/main" val="23910463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>
                          <a:solidFill>
                            <a:schemeClr val="tx1"/>
                          </a:solidFill>
                        </a:rPr>
                        <a:t>BTC2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>
                          <a:solidFill>
                            <a:schemeClr val="tx1"/>
                          </a:solidFill>
                        </a:rPr>
                        <a:t>Cloud Migration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161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MY" dirty="0"/>
                        <a:t>Minimum monthly subscription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/>
                        <a:t>At least annual BREP divide by 12 and covering Microsoft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/>
                        <a:t>LS Central minimum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026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MY"/>
                        <a:t>BREP benefit for existing Perpetual license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167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MY"/>
                        <a:t>Extra discount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/>
                        <a:t>40%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/>
                        <a:t>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778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MY"/>
                        <a:t>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/>
                        <a:t>3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/>
                        <a:t>3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8923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MY"/>
                        <a:t>Program availability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/>
                        <a:t>Dec 30,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/>
                        <a:t>June 30,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620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MY" dirty="0"/>
                        <a:t>Revert back to Perpetual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/>
                        <a:t>Pay back BREP + penalty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/>
                        <a:t>No penalty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809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MY"/>
                        <a:t>Partner discount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/>
                        <a:t>Fixed 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/>
                        <a:t>As per Partner 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3453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FA0DEE5-065A-47C5-C9CE-D86D183A8A49}"/>
              </a:ext>
            </a:extLst>
          </p:cNvPr>
          <p:cNvSpPr txBox="1"/>
          <p:nvPr/>
        </p:nvSpPr>
        <p:spPr>
          <a:xfrm>
            <a:off x="1145943" y="5861982"/>
            <a:ext cx="10538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For the full program information, please refer to the LS Retail Partner Portal.</a:t>
            </a:r>
            <a:endParaRPr lang="en-MY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470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C6E832-72EF-D01B-7157-5C89CC787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70" y="519337"/>
            <a:ext cx="11511418" cy="588637"/>
          </a:xfrm>
        </p:spPr>
        <p:txBody>
          <a:bodyPr>
            <a:normAutofit fontScale="90000"/>
          </a:bodyPr>
          <a:lstStyle/>
          <a:p>
            <a:r>
              <a:rPr lang="en-MY" dirty="0"/>
              <a:t>Move from On-Prem </a:t>
            </a:r>
            <a:br>
              <a:rPr lang="en-MY" dirty="0"/>
            </a:br>
            <a:r>
              <a:rPr lang="en-MY" dirty="0"/>
              <a:t>Subscription to SaaS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729C73-EEDD-4677-8098-BDF842FF745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6070" y="1707853"/>
            <a:ext cx="5818733" cy="472122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Segoe UI"/>
                <a:cs typeface="Segoe UI"/>
              </a:rPr>
              <a:t>For existing On-Prem Subscription customers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Segoe UI"/>
                <a:cs typeface="Segoe UI"/>
              </a:rPr>
              <a:t>Valid to accept until June 29, 2023 </a:t>
            </a:r>
            <a:endParaRPr lang="en-US" sz="1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Segoe UI"/>
                <a:cs typeface="Segoe UI"/>
              </a:rPr>
              <a:t>Fixed 3-year Commitment Term, non-renewable/non-cancellable from enrollment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Segoe UI"/>
                <a:cs typeface="Segoe UI"/>
              </a:rPr>
              <a:t>Customer must have an active LS Central/LS Nav on-Prem subscription license</a:t>
            </a:r>
            <a:endParaRPr lang="en-US" sz="1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Segoe UI"/>
                <a:cs typeface="Segoe UI"/>
              </a:rPr>
              <a:t>Options:</a:t>
            </a:r>
            <a:endParaRPr lang="en-US" sz="1800" dirty="0">
              <a:solidFill>
                <a:schemeClr val="bg1"/>
              </a:solidFill>
            </a:endParaRP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Segoe UI"/>
                <a:cs typeface="Segoe UI"/>
              </a:rPr>
              <a:t>35% extra discount for 3 years, move to 100% cloud, no Dual Use Right *(DUR) license included 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Segoe UI"/>
                <a:cs typeface="Segoe UI"/>
              </a:rPr>
              <a:t>15% extra discount for 3 years, new Dual Use Right *(DUR) license included.</a:t>
            </a:r>
            <a:endParaRPr lang="en-US" sz="1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Segoe UI"/>
                <a:cs typeface="Segoe UI"/>
              </a:rPr>
              <a:t>*In order to run the POS in offline mode (hybrid setup) or on-premise, the Dual Use Right license is required. </a:t>
            </a:r>
            <a:endParaRPr lang="en-US" sz="2000" dirty="0"/>
          </a:p>
        </p:txBody>
      </p:sp>
      <p:pic>
        <p:nvPicPr>
          <p:cNvPr id="5" name="Picture 4" descr="A picture containing text, helmet&#10;&#10;Description automatically generated">
            <a:extLst>
              <a:ext uri="{FF2B5EF4-FFF2-40B4-BE49-F238E27FC236}">
                <a16:creationId xmlns:a16="http://schemas.microsoft.com/office/drawing/2014/main" id="{D702D1BC-E45D-85AC-D63E-4CB02AB01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1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65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02036D-FDF9-C303-8E99-F798FC818D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MY" dirty="0"/>
              <a:t>SaaS Support for Partners</a:t>
            </a:r>
          </a:p>
        </p:txBody>
      </p:sp>
    </p:spTree>
    <p:extLst>
      <p:ext uri="{BB962C8B-B14F-4D97-AF65-F5344CB8AC3E}">
        <p14:creationId xmlns:p14="http://schemas.microsoft.com/office/powerpoint/2010/main" val="2977383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AB9AC-1B09-FBD3-28A0-C6141E6D9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569844"/>
            <a:ext cx="11511418" cy="588637"/>
          </a:xfrm>
        </p:spPr>
        <p:txBody>
          <a:bodyPr>
            <a:noAutofit/>
          </a:bodyPr>
          <a:lstStyle/>
          <a:p>
            <a:r>
              <a:rPr lang="en-MY" sz="3200" dirty="0"/>
              <a:t>Getting started </a:t>
            </a:r>
            <a:br>
              <a:rPr lang="en-MY" sz="3200" dirty="0"/>
            </a:br>
            <a:r>
              <a:rPr lang="en-MY" sz="3200" dirty="0"/>
              <a:t>with LS Central SaaS…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585986-386D-01E9-2A1A-945EE675EB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610521"/>
            <a:ext cx="4988341" cy="914400"/>
          </a:xfrm>
        </p:spPr>
        <p:txBody>
          <a:bodyPr lIns="0" tIns="45720" rIns="91440" bIns="45720" anchor="t"/>
          <a:lstStyle/>
          <a:p>
            <a:r>
              <a:rPr lang="en-MY" sz="2400" dirty="0">
                <a:cs typeface="Calibri"/>
              </a:rPr>
              <a:t>SaaS Onboarding</a:t>
            </a:r>
          </a:p>
          <a:p>
            <a:r>
              <a:rPr lang="en-MY" sz="2400" dirty="0">
                <a:latin typeface="Segoe UI"/>
                <a:cs typeface="Calibri"/>
              </a:rPr>
              <a:t>Cloud Acceleration Program (CAP) – Prerequisite: Certified in CF-900 LS Central SaaS</a:t>
            </a:r>
          </a:p>
          <a:p>
            <a:pPr marL="0" indent="0">
              <a:buNone/>
            </a:pPr>
            <a:endParaRPr lang="en-MY" sz="2400" dirty="0">
              <a:cs typeface="Calibri"/>
            </a:endParaRPr>
          </a:p>
          <a:p>
            <a:pPr marL="0" indent="0">
              <a:buNone/>
            </a:pPr>
            <a:endParaRPr lang="en-MY" sz="2400" dirty="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DFC06D-5DAD-4BC6-3B14-DAD0C44FA05C}"/>
              </a:ext>
            </a:extLst>
          </p:cNvPr>
          <p:cNvSpPr txBox="1"/>
          <p:nvPr/>
        </p:nvSpPr>
        <p:spPr>
          <a:xfrm>
            <a:off x="313152" y="3429000"/>
            <a:ext cx="5618542" cy="1631216"/>
          </a:xfrm>
          <a:prstGeom prst="rect">
            <a:avLst/>
          </a:prstGeom>
          <a:solidFill>
            <a:srgbClr val="138890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Microsoft Concierge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Microsoft’s support for large SaaS implementation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  <a:latin typeface="Segoe UI"/>
                <a:cs typeface="Segoe UI"/>
              </a:rPr>
              <a:t>To ensure a successful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Subject to nomination by LS Retail *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D31CE64-6B08-868A-F439-B2498F5D4A0D}"/>
              </a:ext>
            </a:extLst>
          </p:cNvPr>
          <p:cNvGrpSpPr/>
          <p:nvPr/>
        </p:nvGrpSpPr>
        <p:grpSpPr>
          <a:xfrm>
            <a:off x="6142588" y="2299130"/>
            <a:ext cx="5709121" cy="4242400"/>
            <a:chOff x="4206604" y="112880"/>
            <a:chExt cx="7105650" cy="603885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39FBF89-278F-B6C2-8486-B3B16E4487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604" y="112880"/>
              <a:ext cx="7105650" cy="6038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F3A26E3-F2CC-0367-10D6-E734029F8A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604" y="112880"/>
              <a:ext cx="2981325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D7EA521-4C4B-0E7F-7316-CA291AAA0420}"/>
              </a:ext>
            </a:extLst>
          </p:cNvPr>
          <p:cNvSpPr txBox="1"/>
          <p:nvPr/>
        </p:nvSpPr>
        <p:spPr>
          <a:xfrm>
            <a:off x="340291" y="5196874"/>
            <a:ext cx="5618542" cy="1323439"/>
          </a:xfrm>
          <a:prstGeom prst="rect">
            <a:avLst/>
          </a:prstGeom>
          <a:solidFill>
            <a:srgbClr val="FDD89E"/>
          </a:solidFill>
        </p:spPr>
        <p:txBody>
          <a:bodyPr wrap="square">
            <a:spAutoFit/>
          </a:bodyPr>
          <a:lstStyle/>
          <a:p>
            <a:r>
              <a:rPr lang="en-MY" sz="2000" b="1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 yet taken LS Central SaaS training?</a:t>
            </a:r>
          </a:p>
          <a:p>
            <a:r>
              <a:rPr lang="en-MY" sz="2000" b="1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On-demand Starter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EUR 750 for 3 months access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EUR 250 for certification test</a:t>
            </a:r>
          </a:p>
        </p:txBody>
      </p:sp>
    </p:spTree>
    <p:extLst>
      <p:ext uri="{BB962C8B-B14F-4D97-AF65-F5344CB8AC3E}">
        <p14:creationId xmlns:p14="http://schemas.microsoft.com/office/powerpoint/2010/main" val="7120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B371C-F413-FDB2-75EF-2C74EFB64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2" y="619230"/>
            <a:ext cx="11511418" cy="588637"/>
          </a:xfrm>
        </p:spPr>
        <p:txBody>
          <a:bodyPr>
            <a:normAutofit fontScale="90000"/>
          </a:bodyPr>
          <a:lstStyle/>
          <a:p>
            <a:r>
              <a:rPr lang="en-MY" dirty="0"/>
              <a:t>Key Takeaways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437DF-87E5-BE0C-7508-712A411B0A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352550"/>
            <a:ext cx="5391997" cy="5073650"/>
          </a:xfrm>
        </p:spPr>
        <p:txBody>
          <a:bodyPr/>
          <a:lstStyle/>
          <a:p>
            <a:r>
              <a:rPr lang="en-MY" sz="2000" dirty="0"/>
              <a:t>LS Central SaaS is the best fit for SMB, companies who want flexibility and the latest innovation.</a:t>
            </a:r>
          </a:p>
          <a:p>
            <a:r>
              <a:rPr lang="en-MY" sz="2000" dirty="0"/>
              <a:t>Factor in hidden cost when comparing SaaS vs Perpetual license.</a:t>
            </a:r>
          </a:p>
          <a:p>
            <a:r>
              <a:rPr lang="en-MY" sz="2000" dirty="0"/>
              <a:t>Position the long term benefits of LS Central SaaS – technology and cost factor.</a:t>
            </a:r>
          </a:p>
          <a:p>
            <a:r>
              <a:rPr lang="en-MY" sz="2000" dirty="0"/>
              <a:t>Migrate your existing customers to Cloud through promotions and programs.</a:t>
            </a:r>
          </a:p>
          <a:p>
            <a:r>
              <a:rPr lang="en-MY" sz="2000" dirty="0"/>
              <a:t>Leverage on the support available to kick-start your LS Central SaaS journey.</a:t>
            </a: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0CE25F4B-761D-A8E0-0D83-935AC1CD41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05" t="1077" r="19370" b="1955"/>
          <a:stretch/>
        </p:blipFill>
        <p:spPr>
          <a:xfrm>
            <a:off x="6095999" y="746974"/>
            <a:ext cx="5781321" cy="567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56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11577-B682-143A-BE5A-411A21CE4D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39" y="1785"/>
            <a:ext cx="12180721" cy="68544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46B35D-7604-117F-8180-D04266155556}"/>
              </a:ext>
            </a:extLst>
          </p:cNvPr>
          <p:cNvSpPr txBox="1"/>
          <p:nvPr/>
        </p:nvSpPr>
        <p:spPr>
          <a:xfrm>
            <a:off x="6838122" y="2721114"/>
            <a:ext cx="45123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28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Reselling LS Central SaaS – value proposition</a:t>
            </a:r>
            <a:endParaRPr lang="en-IS" sz="2800" b="1">
              <a:solidFill>
                <a:srgbClr val="361D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590C04-90B6-E587-E54C-0786D5073703}"/>
              </a:ext>
            </a:extLst>
          </p:cNvPr>
          <p:cNvSpPr txBox="1"/>
          <p:nvPr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2400" b="1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Della Chew</a:t>
            </a:r>
            <a:endParaRPr lang="en-IS" sz="2400" b="1">
              <a:solidFill>
                <a:srgbClr val="361D5C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E20C55-2CD3-AF74-8AD1-225882DD1765}"/>
              </a:ext>
            </a:extLst>
          </p:cNvPr>
          <p:cNvSpPr txBox="1"/>
          <p:nvPr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Regional Sales Manager APAC</a:t>
            </a:r>
            <a:endParaRPr lang="en-IS" sz="2400">
              <a:solidFill>
                <a:srgbClr val="29B4A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15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B371C-F413-FDB2-75EF-2C74EFB64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047" y="895067"/>
            <a:ext cx="5684960" cy="588637"/>
          </a:xfrm>
        </p:spPr>
        <p:txBody>
          <a:bodyPr>
            <a:normAutofit fontScale="90000"/>
          </a:bodyPr>
          <a:lstStyle/>
          <a:p>
            <a:r>
              <a:rPr lang="en-MY" dirty="0"/>
              <a:t>First Challenge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437DF-87E5-BE0C-7508-712A411B0A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6047" y="1515343"/>
            <a:ext cx="5328450" cy="4301832"/>
          </a:xfrm>
        </p:spPr>
        <p:txBody>
          <a:bodyPr/>
          <a:lstStyle/>
          <a:p>
            <a:pPr marL="0" indent="0">
              <a:buNone/>
            </a:pPr>
            <a:r>
              <a:rPr lang="en-MY" sz="3200" dirty="0"/>
              <a:t>Complete the LS Central SaaS training + close at least 1 LS Central SaaS deal within the next 3 months (June 2023)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8C1579-2127-EF3E-EA28-FE76B6713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007" y="895067"/>
            <a:ext cx="5514946" cy="554238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C37CEA3-70E1-15C9-30A9-6DB5D9296E3D}"/>
              </a:ext>
            </a:extLst>
          </p:cNvPr>
          <p:cNvSpPr/>
          <p:nvPr/>
        </p:nvSpPr>
        <p:spPr>
          <a:xfrm>
            <a:off x="8785791" y="3510047"/>
            <a:ext cx="880724" cy="886000"/>
          </a:xfrm>
          <a:prstGeom prst="ellipse">
            <a:avLst/>
          </a:prstGeom>
          <a:noFill/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62167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B5C295-C66E-8FCE-BCA4-965E71244A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MY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155447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27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8CB1CE48-491A-9B8D-41AE-AC98141AC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756712-CFAD-D8B7-091E-B21EBDA9F6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4309" y="581278"/>
            <a:ext cx="11512550" cy="5873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MY" dirty="0">
                <a:solidFill>
                  <a:srgbClr val="361D5C"/>
                </a:solidFill>
                <a:latin typeface="Segoe UI"/>
                <a:cs typeface="Segoe UI"/>
              </a:rPr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1EACC5-0564-5C0F-7DDE-1ADB50BE4D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46471" y="1636459"/>
            <a:ext cx="6121053" cy="507365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>
              <a:buFont typeface="Wingdings" panose="05000000000000000000" pitchFamily="2" charset="2"/>
              <a:buChar char="Ø"/>
            </a:pPr>
            <a:r>
              <a:rPr lang="en-MY" sz="3200" dirty="0">
                <a:latin typeface="Segoe UI" panose="020B0502040204020203" pitchFamily="34" charset="0"/>
                <a:cs typeface="Segoe UI" panose="020B0502040204020203" pitchFamily="34" charset="0"/>
              </a:rPr>
              <a:t>Why LS Central SaaS?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MY" sz="3200" dirty="0">
                <a:latin typeface="Segoe UI" panose="020B0502040204020203" pitchFamily="34" charset="0"/>
                <a:cs typeface="Segoe UI" panose="020B0502040204020203" pitchFamily="34" charset="0"/>
              </a:rPr>
              <a:t>Prospects of LS Central SaaS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MY" sz="3200" dirty="0">
                <a:latin typeface="Segoe UI" panose="020B0502040204020203" pitchFamily="34" charset="0"/>
                <a:cs typeface="Segoe UI" panose="020B0502040204020203" pitchFamily="34" charset="0"/>
              </a:rPr>
              <a:t>SaaS Economics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MY" sz="3200" dirty="0">
                <a:latin typeface="Segoe UI" panose="020B0502040204020203" pitchFamily="34" charset="0"/>
                <a:cs typeface="Segoe UI" panose="020B0502040204020203" pitchFamily="34" charset="0"/>
              </a:rPr>
              <a:t>Cloud Promotions &amp; Programs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MY" sz="3200" dirty="0">
                <a:latin typeface="Segoe UI" panose="020B0502040204020203" pitchFamily="34" charset="0"/>
                <a:cs typeface="Segoe UI" panose="020B0502040204020203" pitchFamily="34" charset="0"/>
              </a:rPr>
              <a:t>SaaS Support for Partners</a:t>
            </a:r>
          </a:p>
          <a:p>
            <a:pPr marL="0" indent="0">
              <a:buNone/>
            </a:pPr>
            <a:endParaRPr lang="en-MY" dirty="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904508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BAA6CE4-BE89-7996-5A32-3B8F6A60AE2B}"/>
              </a:ext>
            </a:extLst>
          </p:cNvPr>
          <p:cNvSpPr txBox="1"/>
          <p:nvPr/>
        </p:nvSpPr>
        <p:spPr>
          <a:xfrm>
            <a:off x="340291" y="523941"/>
            <a:ext cx="9967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4000" b="1" dirty="0" err="1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Titano</a:t>
            </a:r>
            <a:endParaRPr lang="en-MY" sz="4000" b="1" dirty="0">
              <a:solidFill>
                <a:srgbClr val="FDD89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MY" sz="2400" dirty="0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fashion and apparel retailer in Malaysia</a:t>
            </a:r>
          </a:p>
        </p:txBody>
      </p:sp>
      <p:pic>
        <p:nvPicPr>
          <p:cNvPr id="10" name="Picture 9" descr="A picture containing computer, indoor, table, working&#10;&#10;Description automatically generated">
            <a:extLst>
              <a:ext uri="{FF2B5EF4-FFF2-40B4-BE49-F238E27FC236}">
                <a16:creationId xmlns:a16="http://schemas.microsoft.com/office/drawing/2014/main" id="{0AD244F8-B2B7-26F5-9361-5707C5D92B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15" t="3526" r="37434" b="1948"/>
          <a:stretch/>
        </p:blipFill>
        <p:spPr>
          <a:xfrm>
            <a:off x="423831" y="1798065"/>
            <a:ext cx="3594919" cy="42876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F4C100-DA2C-E9D7-8A66-44B241CD0F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30" r="6504" b="5474"/>
          <a:stretch/>
        </p:blipFill>
        <p:spPr>
          <a:xfrm>
            <a:off x="4219744" y="1798065"/>
            <a:ext cx="3594919" cy="42876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D5F263C-7878-24E8-F725-5BA5E21540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93" r="23593" b="5474"/>
          <a:stretch/>
        </p:blipFill>
        <p:spPr>
          <a:xfrm>
            <a:off x="8015657" y="1798065"/>
            <a:ext cx="3594919" cy="428769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75BE5F0-37E6-66D4-6E62-153CE1654FC2}"/>
              </a:ext>
            </a:extLst>
          </p:cNvPr>
          <p:cNvSpPr txBox="1"/>
          <p:nvPr/>
        </p:nvSpPr>
        <p:spPr>
          <a:xfrm>
            <a:off x="423831" y="6224067"/>
            <a:ext cx="3594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Before Covid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CDBD92-1A5F-B8F1-6E53-8E5BC6BB4187}"/>
              </a:ext>
            </a:extLst>
          </p:cNvPr>
          <p:cNvSpPr txBox="1"/>
          <p:nvPr/>
        </p:nvSpPr>
        <p:spPr>
          <a:xfrm>
            <a:off x="4219743" y="6224067"/>
            <a:ext cx="3594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During Covid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990790-6DFB-2F63-808E-6B0A3F03B147}"/>
              </a:ext>
            </a:extLst>
          </p:cNvPr>
          <p:cNvSpPr txBox="1"/>
          <p:nvPr/>
        </p:nvSpPr>
        <p:spPr>
          <a:xfrm>
            <a:off x="8015657" y="6224067"/>
            <a:ext cx="3594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Living with Covid</a:t>
            </a:r>
          </a:p>
        </p:txBody>
      </p:sp>
    </p:spTree>
    <p:extLst>
      <p:ext uri="{BB962C8B-B14F-4D97-AF65-F5344CB8AC3E}">
        <p14:creationId xmlns:p14="http://schemas.microsoft.com/office/powerpoint/2010/main" val="341800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D56EC1-D982-7B24-EAC0-3F37FD2B1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12" y="731009"/>
            <a:ext cx="11511418" cy="588637"/>
          </a:xfrm>
        </p:spPr>
        <p:txBody>
          <a:bodyPr>
            <a:normAutofit fontScale="90000"/>
          </a:bodyPr>
          <a:lstStyle/>
          <a:p>
            <a:r>
              <a:rPr lang="en-MY" dirty="0"/>
              <a:t>Why LS Central SaaS?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46F6598-7D4C-A1F3-84CA-765794B5B402}"/>
              </a:ext>
            </a:extLst>
          </p:cNvPr>
          <p:cNvGrpSpPr/>
          <p:nvPr/>
        </p:nvGrpSpPr>
        <p:grpSpPr>
          <a:xfrm>
            <a:off x="517712" y="1657862"/>
            <a:ext cx="11156556" cy="4112847"/>
            <a:chOff x="1951956" y="1266864"/>
            <a:chExt cx="9650503" cy="3557643"/>
          </a:xfrm>
          <a:solidFill>
            <a:srgbClr val="29B4A9"/>
          </a:solidFill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DABA0E9-E7EE-2515-E3B0-A8276AEE687A}"/>
                </a:ext>
              </a:extLst>
            </p:cNvPr>
            <p:cNvGrpSpPr/>
            <p:nvPr/>
          </p:nvGrpSpPr>
          <p:grpSpPr>
            <a:xfrm>
              <a:off x="1951956" y="3482527"/>
              <a:ext cx="1563408" cy="1341980"/>
              <a:chOff x="2270466" y="2229869"/>
              <a:chExt cx="1563408" cy="1341980"/>
            </a:xfrm>
            <a:grpFill/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id="{FC3C6749-44D2-2772-21F0-D12162189978}"/>
                  </a:ext>
                </a:extLst>
              </p:cNvPr>
              <p:cNvSpPr/>
              <p:nvPr/>
            </p:nvSpPr>
            <p:spPr>
              <a:xfrm>
                <a:off x="2270466" y="2229869"/>
                <a:ext cx="1563408" cy="1341980"/>
              </a:xfrm>
              <a:prstGeom prst="hexagon">
                <a:avLst>
                  <a:gd name="adj" fmla="val 2500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Hexagon 4">
                <a:extLst>
                  <a:ext uri="{FF2B5EF4-FFF2-40B4-BE49-F238E27FC236}">
                    <a16:creationId xmlns:a16="http://schemas.microsoft.com/office/drawing/2014/main" id="{79211BF8-5505-A9BA-786D-06C18D65092F}"/>
                  </a:ext>
                </a:extLst>
              </p:cNvPr>
              <p:cNvSpPr txBox="1"/>
              <p:nvPr/>
            </p:nvSpPr>
            <p:spPr>
              <a:xfrm>
                <a:off x="2512582" y="2437693"/>
                <a:ext cx="1079176" cy="9263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19050" rIns="0" bIns="19050" numCol="1" spcCol="1270" anchor="ctr" anchorCtr="0">
                <a:noAutofit/>
              </a:bodyPr>
              <a:lstStyle/>
              <a:p>
                <a:pPr marL="0" lvl="0" indent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MY" sz="1500" kern="1200" dirty="0"/>
                  <a:t>Hosting and infra by Microsoft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D5A2497-61D5-89E9-1A75-D32FED49D096}"/>
                </a:ext>
              </a:extLst>
            </p:cNvPr>
            <p:cNvGrpSpPr/>
            <p:nvPr/>
          </p:nvGrpSpPr>
          <p:grpSpPr>
            <a:xfrm>
              <a:off x="3297663" y="2736700"/>
              <a:ext cx="1563408" cy="1341980"/>
              <a:chOff x="3616173" y="1484042"/>
              <a:chExt cx="1563408" cy="1341980"/>
            </a:xfrm>
            <a:grpFill/>
          </p:grpSpPr>
          <p:sp>
            <p:nvSpPr>
              <p:cNvPr id="27" name="Hexagon 26">
                <a:extLst>
                  <a:ext uri="{FF2B5EF4-FFF2-40B4-BE49-F238E27FC236}">
                    <a16:creationId xmlns:a16="http://schemas.microsoft.com/office/drawing/2014/main" id="{858AF923-A222-8730-1049-B7452A69B96D}"/>
                  </a:ext>
                </a:extLst>
              </p:cNvPr>
              <p:cNvSpPr/>
              <p:nvPr/>
            </p:nvSpPr>
            <p:spPr>
              <a:xfrm>
                <a:off x="3616173" y="1484042"/>
                <a:ext cx="1563408" cy="1341980"/>
              </a:xfrm>
              <a:prstGeom prst="hexagon">
                <a:avLst>
                  <a:gd name="adj" fmla="val 2500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Hexagon 6">
                <a:extLst>
                  <a:ext uri="{FF2B5EF4-FFF2-40B4-BE49-F238E27FC236}">
                    <a16:creationId xmlns:a16="http://schemas.microsoft.com/office/drawing/2014/main" id="{85B123E1-BEB3-8857-E287-BB30C5C96BCC}"/>
                  </a:ext>
                </a:extLst>
              </p:cNvPr>
              <p:cNvSpPr txBox="1"/>
              <p:nvPr/>
            </p:nvSpPr>
            <p:spPr>
              <a:xfrm>
                <a:off x="3858289" y="1691866"/>
                <a:ext cx="1079176" cy="9263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19050" rIns="0" bIns="19050" numCol="1" spcCol="1270" anchor="ctr" anchorCtr="0">
                <a:noAutofit/>
              </a:bodyPr>
              <a:lstStyle/>
              <a:p>
                <a:pPr marL="0" lvl="0" indent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MY" sz="1500" kern="1200" dirty="0"/>
                  <a:t>Latest features and versions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643B25A-DF1B-AB07-4B55-09D752E9B819}"/>
                </a:ext>
              </a:extLst>
            </p:cNvPr>
            <p:cNvGrpSpPr/>
            <p:nvPr/>
          </p:nvGrpSpPr>
          <p:grpSpPr>
            <a:xfrm>
              <a:off x="1951956" y="1998991"/>
              <a:ext cx="1563408" cy="1341980"/>
              <a:chOff x="2270466" y="746333"/>
              <a:chExt cx="1563408" cy="1341980"/>
            </a:xfrm>
            <a:grpFill/>
          </p:grpSpPr>
          <p:sp>
            <p:nvSpPr>
              <p:cNvPr id="25" name="Hexagon 24">
                <a:extLst>
                  <a:ext uri="{FF2B5EF4-FFF2-40B4-BE49-F238E27FC236}">
                    <a16:creationId xmlns:a16="http://schemas.microsoft.com/office/drawing/2014/main" id="{D0583E37-249D-A6D3-661B-86E678FC508D}"/>
                  </a:ext>
                </a:extLst>
              </p:cNvPr>
              <p:cNvSpPr/>
              <p:nvPr/>
            </p:nvSpPr>
            <p:spPr>
              <a:xfrm>
                <a:off x="2270466" y="746333"/>
                <a:ext cx="1563408" cy="1341980"/>
              </a:xfrm>
              <a:prstGeom prst="hexagon">
                <a:avLst>
                  <a:gd name="adj" fmla="val 2500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Hexagon 8">
                <a:extLst>
                  <a:ext uri="{FF2B5EF4-FFF2-40B4-BE49-F238E27FC236}">
                    <a16:creationId xmlns:a16="http://schemas.microsoft.com/office/drawing/2014/main" id="{3E262942-F95A-F084-6FE4-9AC505BC593D}"/>
                  </a:ext>
                </a:extLst>
              </p:cNvPr>
              <p:cNvSpPr txBox="1"/>
              <p:nvPr/>
            </p:nvSpPr>
            <p:spPr>
              <a:xfrm>
                <a:off x="2512582" y="954157"/>
                <a:ext cx="1079176" cy="9263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19050" rIns="0" bIns="19050" numCol="1" spcCol="1270" anchor="ctr" anchorCtr="0">
                <a:noAutofit/>
              </a:bodyPr>
              <a:lstStyle/>
              <a:p>
                <a:pPr marL="0" lvl="0" indent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MY" sz="1500" kern="1200" dirty="0"/>
                  <a:t>Lower capital expenses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1D46762-999B-B84B-1DAB-42892156895E}"/>
                </a:ext>
              </a:extLst>
            </p:cNvPr>
            <p:cNvGrpSpPr/>
            <p:nvPr/>
          </p:nvGrpSpPr>
          <p:grpSpPr>
            <a:xfrm>
              <a:off x="4642406" y="1995947"/>
              <a:ext cx="1563408" cy="1341980"/>
              <a:chOff x="4960916" y="743289"/>
              <a:chExt cx="1563408" cy="1341980"/>
            </a:xfrm>
            <a:grpFill/>
          </p:grpSpPr>
          <p:sp>
            <p:nvSpPr>
              <p:cNvPr id="23" name="Hexagon 22">
                <a:extLst>
                  <a:ext uri="{FF2B5EF4-FFF2-40B4-BE49-F238E27FC236}">
                    <a16:creationId xmlns:a16="http://schemas.microsoft.com/office/drawing/2014/main" id="{1890F6B1-2545-D837-A308-5DB22E04119C}"/>
                  </a:ext>
                </a:extLst>
              </p:cNvPr>
              <p:cNvSpPr/>
              <p:nvPr/>
            </p:nvSpPr>
            <p:spPr>
              <a:xfrm>
                <a:off x="4960916" y="743289"/>
                <a:ext cx="1563408" cy="1341980"/>
              </a:xfrm>
              <a:prstGeom prst="hexagon">
                <a:avLst>
                  <a:gd name="adj" fmla="val 2500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Hexagon 10">
                <a:extLst>
                  <a:ext uri="{FF2B5EF4-FFF2-40B4-BE49-F238E27FC236}">
                    <a16:creationId xmlns:a16="http://schemas.microsoft.com/office/drawing/2014/main" id="{152BE533-92C5-317A-C40A-BCD34D40257D}"/>
                  </a:ext>
                </a:extLst>
              </p:cNvPr>
              <p:cNvSpPr txBox="1"/>
              <p:nvPr/>
            </p:nvSpPr>
            <p:spPr>
              <a:xfrm>
                <a:off x="5210904" y="954157"/>
                <a:ext cx="1079176" cy="926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19050" rIns="0" bIns="19050" numCol="1" spcCol="127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MY" sz="1600" kern="1200" dirty="0"/>
                  <a:t>Respond to market conditions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A71E0F2-8124-D7BE-30A6-C0D72672AE10}"/>
                </a:ext>
              </a:extLst>
            </p:cNvPr>
            <p:cNvGrpSpPr/>
            <p:nvPr/>
          </p:nvGrpSpPr>
          <p:grpSpPr>
            <a:xfrm>
              <a:off x="5987150" y="1266864"/>
              <a:ext cx="1563408" cy="1341980"/>
              <a:chOff x="6305660" y="14206"/>
              <a:chExt cx="1563408" cy="1341980"/>
            </a:xfrm>
            <a:grpFill/>
          </p:grpSpPr>
          <p:sp>
            <p:nvSpPr>
              <p:cNvPr id="21" name="Hexagon 20">
                <a:extLst>
                  <a:ext uri="{FF2B5EF4-FFF2-40B4-BE49-F238E27FC236}">
                    <a16:creationId xmlns:a16="http://schemas.microsoft.com/office/drawing/2014/main" id="{F91ABA8C-C948-FCD9-1447-3B154DCA16B4}"/>
                  </a:ext>
                </a:extLst>
              </p:cNvPr>
              <p:cNvSpPr/>
              <p:nvPr/>
            </p:nvSpPr>
            <p:spPr>
              <a:xfrm>
                <a:off x="6305660" y="14206"/>
                <a:ext cx="1563408" cy="1341980"/>
              </a:xfrm>
              <a:prstGeom prst="hexagon">
                <a:avLst>
                  <a:gd name="adj" fmla="val 2500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Hexagon 12">
                <a:extLst>
                  <a:ext uri="{FF2B5EF4-FFF2-40B4-BE49-F238E27FC236}">
                    <a16:creationId xmlns:a16="http://schemas.microsoft.com/office/drawing/2014/main" id="{EAF8F039-AA93-1FAB-90AF-7D618F9516E5}"/>
                  </a:ext>
                </a:extLst>
              </p:cNvPr>
              <p:cNvSpPr txBox="1"/>
              <p:nvPr/>
            </p:nvSpPr>
            <p:spPr>
              <a:xfrm>
                <a:off x="6547776" y="222030"/>
                <a:ext cx="1079176" cy="9263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19050" rIns="0" bIns="19050" numCol="1" spcCol="1270" anchor="ctr" anchorCtr="0">
                <a:noAutofit/>
              </a:bodyPr>
              <a:lstStyle/>
              <a:p>
                <a:pPr marL="0" lvl="0" indent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MY" sz="1500" kern="1200" dirty="0"/>
                  <a:t>Scalability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CCE4B01-1FDB-658C-7B39-93B48A31DFD1}"/>
                </a:ext>
              </a:extLst>
            </p:cNvPr>
            <p:cNvGrpSpPr/>
            <p:nvPr/>
          </p:nvGrpSpPr>
          <p:grpSpPr>
            <a:xfrm>
              <a:off x="7349565" y="1998991"/>
              <a:ext cx="1563408" cy="1341980"/>
              <a:chOff x="7651366" y="2244582"/>
              <a:chExt cx="1563408" cy="1341980"/>
            </a:xfrm>
            <a:grpFill/>
          </p:grpSpPr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3BBF1B90-35F8-C575-35AA-88B55224C1CF}"/>
                  </a:ext>
                </a:extLst>
              </p:cNvPr>
              <p:cNvSpPr/>
              <p:nvPr/>
            </p:nvSpPr>
            <p:spPr>
              <a:xfrm>
                <a:off x="7651366" y="2244582"/>
                <a:ext cx="1563408" cy="1341980"/>
              </a:xfrm>
              <a:prstGeom prst="hexagon">
                <a:avLst>
                  <a:gd name="adj" fmla="val 2500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Hexagon 14">
                <a:extLst>
                  <a:ext uri="{FF2B5EF4-FFF2-40B4-BE49-F238E27FC236}">
                    <a16:creationId xmlns:a16="http://schemas.microsoft.com/office/drawing/2014/main" id="{9324B77A-01D9-7F20-C8FF-D911E3306E56}"/>
                  </a:ext>
                </a:extLst>
              </p:cNvPr>
              <p:cNvSpPr txBox="1"/>
              <p:nvPr/>
            </p:nvSpPr>
            <p:spPr>
              <a:xfrm>
                <a:off x="7893482" y="2452406"/>
                <a:ext cx="1079176" cy="9263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19050" rIns="0" bIns="19050" numCol="1" spcCol="1270" anchor="ctr" anchorCtr="0">
                <a:noAutofit/>
              </a:bodyPr>
              <a:lstStyle/>
              <a:p>
                <a:pPr marL="0" lvl="0" indent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MY" sz="1500" kern="1200" dirty="0"/>
                  <a:t>Anytime, anywhere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A3E4677-7890-6E92-E419-681DE4AD5A2B}"/>
                </a:ext>
              </a:extLst>
            </p:cNvPr>
            <p:cNvGrpSpPr/>
            <p:nvPr/>
          </p:nvGrpSpPr>
          <p:grpSpPr>
            <a:xfrm>
              <a:off x="8694308" y="2716037"/>
              <a:ext cx="1563408" cy="1341980"/>
              <a:chOff x="3615210" y="2971129"/>
              <a:chExt cx="1563408" cy="1341980"/>
            </a:xfrm>
            <a:grpFill/>
          </p:grpSpPr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5B4EF998-58F4-4129-BE6F-2D0D9F74558A}"/>
                  </a:ext>
                </a:extLst>
              </p:cNvPr>
              <p:cNvSpPr/>
              <p:nvPr/>
            </p:nvSpPr>
            <p:spPr>
              <a:xfrm>
                <a:off x="3615210" y="2971129"/>
                <a:ext cx="1563408" cy="1341980"/>
              </a:xfrm>
              <a:prstGeom prst="hexagon">
                <a:avLst>
                  <a:gd name="adj" fmla="val 2500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Hexagon 16">
                <a:extLst>
                  <a:ext uri="{FF2B5EF4-FFF2-40B4-BE49-F238E27FC236}">
                    <a16:creationId xmlns:a16="http://schemas.microsoft.com/office/drawing/2014/main" id="{7974C2E3-F2F9-29AF-8C94-64E98959FC66}"/>
                  </a:ext>
                </a:extLst>
              </p:cNvPr>
              <p:cNvSpPr txBox="1"/>
              <p:nvPr/>
            </p:nvSpPr>
            <p:spPr>
              <a:xfrm>
                <a:off x="3857326" y="3178953"/>
                <a:ext cx="1079176" cy="9263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19050" rIns="0" bIns="19050" numCol="1" spcCol="1270" anchor="ctr" anchorCtr="0">
                <a:noAutofit/>
              </a:bodyPr>
              <a:lstStyle/>
              <a:p>
                <a:pPr marL="0" lvl="0" indent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MY" sz="1500" kern="1200" dirty="0"/>
                  <a:t>Centralized IT management 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08690F0-584F-F466-C321-0C392EC1B53D}"/>
                </a:ext>
              </a:extLst>
            </p:cNvPr>
            <p:cNvGrpSpPr/>
            <p:nvPr/>
          </p:nvGrpSpPr>
          <p:grpSpPr>
            <a:xfrm>
              <a:off x="10039051" y="3432122"/>
              <a:ext cx="1563408" cy="1341980"/>
              <a:chOff x="8989367" y="2996497"/>
              <a:chExt cx="1563408" cy="1341980"/>
            </a:xfrm>
            <a:grpFill/>
          </p:grpSpPr>
          <p:sp>
            <p:nvSpPr>
              <p:cNvPr id="15" name="Hexagon 14">
                <a:extLst>
                  <a:ext uri="{FF2B5EF4-FFF2-40B4-BE49-F238E27FC236}">
                    <a16:creationId xmlns:a16="http://schemas.microsoft.com/office/drawing/2014/main" id="{43E22764-AFC2-F4F4-5A20-58F5D33D26BA}"/>
                  </a:ext>
                </a:extLst>
              </p:cNvPr>
              <p:cNvSpPr/>
              <p:nvPr/>
            </p:nvSpPr>
            <p:spPr>
              <a:xfrm>
                <a:off x="8989367" y="2996497"/>
                <a:ext cx="1563408" cy="1341980"/>
              </a:xfrm>
              <a:prstGeom prst="hexagon">
                <a:avLst>
                  <a:gd name="adj" fmla="val 2500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Hexagon 18">
                <a:extLst>
                  <a:ext uri="{FF2B5EF4-FFF2-40B4-BE49-F238E27FC236}">
                    <a16:creationId xmlns:a16="http://schemas.microsoft.com/office/drawing/2014/main" id="{C686E6F2-41C7-4973-476E-249206FFD17C}"/>
                  </a:ext>
                </a:extLst>
              </p:cNvPr>
              <p:cNvSpPr txBox="1"/>
              <p:nvPr/>
            </p:nvSpPr>
            <p:spPr>
              <a:xfrm>
                <a:off x="9231483" y="3204321"/>
                <a:ext cx="1079176" cy="9263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19050" rIns="0" bIns="19050" numCol="1" spcCol="127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MY" sz="1600" kern="1200" dirty="0"/>
                  <a:t>Enhance productivity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E6ADB0E-A32C-C9CA-4027-5E76FCC63358}"/>
                </a:ext>
              </a:extLst>
            </p:cNvPr>
            <p:cNvGrpSpPr/>
            <p:nvPr/>
          </p:nvGrpSpPr>
          <p:grpSpPr>
            <a:xfrm>
              <a:off x="8676636" y="1281577"/>
              <a:ext cx="1563408" cy="1341980"/>
              <a:chOff x="8995146" y="28919"/>
              <a:chExt cx="1563408" cy="1341980"/>
            </a:xfrm>
            <a:grpFill/>
          </p:grpSpPr>
          <p:sp>
            <p:nvSpPr>
              <p:cNvPr id="13" name="Hexagon 12">
                <a:extLst>
                  <a:ext uri="{FF2B5EF4-FFF2-40B4-BE49-F238E27FC236}">
                    <a16:creationId xmlns:a16="http://schemas.microsoft.com/office/drawing/2014/main" id="{D9B09EF7-169B-9038-75A0-24ADB2A462AC}"/>
                  </a:ext>
                </a:extLst>
              </p:cNvPr>
              <p:cNvSpPr/>
              <p:nvPr/>
            </p:nvSpPr>
            <p:spPr>
              <a:xfrm>
                <a:off x="8995146" y="28919"/>
                <a:ext cx="1563408" cy="1341980"/>
              </a:xfrm>
              <a:prstGeom prst="hexagon">
                <a:avLst>
                  <a:gd name="adj" fmla="val 2500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IS" dirty="0"/>
              </a:p>
            </p:txBody>
          </p:sp>
          <p:sp>
            <p:nvSpPr>
              <p:cNvPr id="14" name="Hexagon 20">
                <a:extLst>
                  <a:ext uri="{FF2B5EF4-FFF2-40B4-BE49-F238E27FC236}">
                    <a16:creationId xmlns:a16="http://schemas.microsoft.com/office/drawing/2014/main" id="{2B27C43F-5C02-DB53-EDE6-A5D724E3F245}"/>
                  </a:ext>
                </a:extLst>
              </p:cNvPr>
              <p:cNvSpPr txBox="1"/>
              <p:nvPr/>
            </p:nvSpPr>
            <p:spPr>
              <a:xfrm>
                <a:off x="9213812" y="235864"/>
                <a:ext cx="1137972" cy="926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19050" rIns="0" bIns="19050" numCol="1" spcCol="127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MY" sz="1600" kern="1200" dirty="0"/>
                  <a:t>Increase collaboration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3474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2DF87CFD-D105-C4D3-549E-E8085C925C52}"/>
              </a:ext>
            </a:extLst>
          </p:cNvPr>
          <p:cNvSpPr/>
          <p:nvPr/>
        </p:nvSpPr>
        <p:spPr>
          <a:xfrm>
            <a:off x="3659521" y="1207674"/>
            <a:ext cx="4872958" cy="487295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B01887-CCBF-373B-0FE9-329B9B22C9C3}"/>
              </a:ext>
            </a:extLst>
          </p:cNvPr>
          <p:cNvSpPr txBox="1"/>
          <p:nvPr/>
        </p:nvSpPr>
        <p:spPr>
          <a:xfrm>
            <a:off x="4756734" y="2859323"/>
            <a:ext cx="28661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3200" b="1" dirty="0">
                <a:solidFill>
                  <a:srgbClr val="29B4A9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Prospects of LS Central SaaS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D2400D-7E13-E712-1FD1-B52788A3AD5D}"/>
              </a:ext>
            </a:extLst>
          </p:cNvPr>
          <p:cNvGrpSpPr/>
          <p:nvPr/>
        </p:nvGrpSpPr>
        <p:grpSpPr>
          <a:xfrm>
            <a:off x="5498244" y="777368"/>
            <a:ext cx="1383125" cy="1383125"/>
            <a:chOff x="5498244" y="777368"/>
            <a:chExt cx="1383125" cy="138312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7A0FD4A-AA16-E3F1-A92A-C62E8A6D0A8A}"/>
                </a:ext>
              </a:extLst>
            </p:cNvPr>
            <p:cNvSpPr/>
            <p:nvPr/>
          </p:nvSpPr>
          <p:spPr>
            <a:xfrm>
              <a:off x="5498244" y="777368"/>
              <a:ext cx="1383125" cy="1383125"/>
            </a:xfrm>
            <a:prstGeom prst="ellipse">
              <a:avLst/>
            </a:prstGeom>
            <a:solidFill>
              <a:srgbClr val="FDD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2B6BEB8-9A40-2802-256E-B7F0A834F79C}"/>
                </a:ext>
              </a:extLst>
            </p:cNvPr>
            <p:cNvSpPr txBox="1"/>
            <p:nvPr/>
          </p:nvSpPr>
          <p:spPr>
            <a:xfrm>
              <a:off x="5498244" y="1156336"/>
              <a:ext cx="1383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S" sz="1600" b="1" dirty="0">
                  <a:solidFill>
                    <a:srgbClr val="361D5C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Latest innovation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414AA0-CDEE-2D96-A40B-3CDC715A5D49}"/>
              </a:ext>
            </a:extLst>
          </p:cNvPr>
          <p:cNvGrpSpPr/>
          <p:nvPr/>
        </p:nvGrpSpPr>
        <p:grpSpPr>
          <a:xfrm>
            <a:off x="2706697" y="2737437"/>
            <a:ext cx="1389851" cy="1383125"/>
            <a:chOff x="2706697" y="2737437"/>
            <a:chExt cx="1389851" cy="138312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B2717F1-A3F1-1990-628C-86D016A3F16D}"/>
                </a:ext>
              </a:extLst>
            </p:cNvPr>
            <p:cNvSpPr/>
            <p:nvPr/>
          </p:nvSpPr>
          <p:spPr>
            <a:xfrm>
              <a:off x="2713423" y="2737437"/>
              <a:ext cx="1383125" cy="1383125"/>
            </a:xfrm>
            <a:prstGeom prst="ellipse">
              <a:avLst/>
            </a:prstGeom>
            <a:solidFill>
              <a:srgbClr val="FDD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CFAEEF-7CB8-8FC3-9D2A-2F906F369646}"/>
                </a:ext>
              </a:extLst>
            </p:cNvPr>
            <p:cNvSpPr txBox="1"/>
            <p:nvPr/>
          </p:nvSpPr>
          <p:spPr>
            <a:xfrm>
              <a:off x="2706697" y="3136611"/>
              <a:ext cx="1383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S" sz="1600" b="1" dirty="0">
                  <a:solidFill>
                    <a:srgbClr val="361D5C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Anytime,</a:t>
              </a:r>
            </a:p>
            <a:p>
              <a:pPr algn="ctr"/>
              <a:r>
                <a:rPr lang="en-IS" sz="1600" b="1" dirty="0">
                  <a:solidFill>
                    <a:srgbClr val="361D5C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Anywhere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1D4DE4E-A392-1C01-2075-EA16E632828B}"/>
              </a:ext>
            </a:extLst>
          </p:cNvPr>
          <p:cNvGrpSpPr/>
          <p:nvPr/>
        </p:nvGrpSpPr>
        <p:grpSpPr>
          <a:xfrm>
            <a:off x="8028529" y="2737437"/>
            <a:ext cx="1398338" cy="1383125"/>
            <a:chOff x="8028529" y="2737437"/>
            <a:chExt cx="1398338" cy="138312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8A0AA09-49D6-055F-FFC5-AB39D57012BD}"/>
                </a:ext>
              </a:extLst>
            </p:cNvPr>
            <p:cNvSpPr/>
            <p:nvPr/>
          </p:nvSpPr>
          <p:spPr>
            <a:xfrm>
              <a:off x="8028529" y="2737437"/>
              <a:ext cx="1383125" cy="1383125"/>
            </a:xfrm>
            <a:prstGeom prst="ellipse">
              <a:avLst/>
            </a:prstGeom>
            <a:solidFill>
              <a:srgbClr val="FDD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62C98CF-7A1C-3B08-16A3-53BE4E3C5146}"/>
                </a:ext>
              </a:extLst>
            </p:cNvPr>
            <p:cNvSpPr txBox="1"/>
            <p:nvPr/>
          </p:nvSpPr>
          <p:spPr>
            <a:xfrm>
              <a:off x="8043742" y="3136611"/>
              <a:ext cx="1383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S" sz="1600" b="1" dirty="0">
                  <a:solidFill>
                    <a:srgbClr val="361D5C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Low investment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FC128C4-9BA5-4E2B-710A-A3C8E4B7F218}"/>
              </a:ext>
            </a:extLst>
          </p:cNvPr>
          <p:cNvGrpSpPr/>
          <p:nvPr/>
        </p:nvGrpSpPr>
        <p:grpSpPr>
          <a:xfrm>
            <a:off x="3813842" y="4819391"/>
            <a:ext cx="1383126" cy="1383125"/>
            <a:chOff x="3813842" y="4819391"/>
            <a:chExt cx="1383126" cy="138312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AB12785-0DDF-7044-D49B-E242D1CE53E9}"/>
                </a:ext>
              </a:extLst>
            </p:cNvPr>
            <p:cNvSpPr/>
            <p:nvPr/>
          </p:nvSpPr>
          <p:spPr>
            <a:xfrm>
              <a:off x="3813843" y="4819391"/>
              <a:ext cx="1383125" cy="1383125"/>
            </a:xfrm>
            <a:prstGeom prst="ellipse">
              <a:avLst/>
            </a:prstGeom>
            <a:solidFill>
              <a:srgbClr val="FDD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BC352B6-7F9F-0D14-39F5-D53786DEF25B}"/>
                </a:ext>
              </a:extLst>
            </p:cNvPr>
            <p:cNvSpPr txBox="1"/>
            <p:nvPr/>
          </p:nvSpPr>
          <p:spPr>
            <a:xfrm>
              <a:off x="3813842" y="5341675"/>
              <a:ext cx="13831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S" sz="1600" b="1" dirty="0">
                  <a:solidFill>
                    <a:srgbClr val="361D5C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Flexible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25CFABE-2A18-C05F-7E57-0DB4920A3CE2}"/>
              </a:ext>
            </a:extLst>
          </p:cNvPr>
          <p:cNvGrpSpPr/>
          <p:nvPr/>
        </p:nvGrpSpPr>
        <p:grpSpPr>
          <a:xfrm>
            <a:off x="7047535" y="4819390"/>
            <a:ext cx="1383126" cy="1383125"/>
            <a:chOff x="7047535" y="4819390"/>
            <a:chExt cx="1383126" cy="138312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226863A-B7F1-3C7A-4AD5-73924AD1A89E}"/>
                </a:ext>
              </a:extLst>
            </p:cNvPr>
            <p:cNvSpPr/>
            <p:nvPr/>
          </p:nvSpPr>
          <p:spPr>
            <a:xfrm>
              <a:off x="7047536" y="4819390"/>
              <a:ext cx="1383125" cy="1383125"/>
            </a:xfrm>
            <a:prstGeom prst="ellipse">
              <a:avLst/>
            </a:prstGeom>
            <a:solidFill>
              <a:srgbClr val="FDD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EB1055-FFBC-46B1-99F5-27B25BA996C6}"/>
                </a:ext>
              </a:extLst>
            </p:cNvPr>
            <p:cNvSpPr txBox="1"/>
            <p:nvPr/>
          </p:nvSpPr>
          <p:spPr>
            <a:xfrm>
              <a:off x="7047535" y="5341675"/>
              <a:ext cx="13767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S" sz="1600" b="1" dirty="0">
                  <a:solidFill>
                    <a:srgbClr val="361D5C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Hassle free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747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02036D-FDF9-C303-8E99-F798FC818D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MY"/>
              <a:t>SaaS Economics</a:t>
            </a:r>
          </a:p>
        </p:txBody>
      </p:sp>
    </p:spTree>
    <p:extLst>
      <p:ext uri="{BB962C8B-B14F-4D97-AF65-F5344CB8AC3E}">
        <p14:creationId xmlns:p14="http://schemas.microsoft.com/office/powerpoint/2010/main" val="771648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C70F70-0BB9-33B7-5DFB-B7E55C7C6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35" t="2104" r="-1936" b="3948"/>
          <a:stretch/>
        </p:blipFill>
        <p:spPr>
          <a:xfrm>
            <a:off x="760719" y="722299"/>
            <a:ext cx="4219841" cy="548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9EE467-CD86-A228-AF25-4C4ADE031B91}"/>
              </a:ext>
            </a:extLst>
          </p:cNvPr>
          <p:cNvSpPr txBox="1"/>
          <p:nvPr/>
        </p:nvSpPr>
        <p:spPr>
          <a:xfrm>
            <a:off x="6619794" y="1322960"/>
            <a:ext cx="4299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License &amp; maintenance cost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027321-5A1D-083A-5A09-7BE272F91136}"/>
              </a:ext>
            </a:extLst>
          </p:cNvPr>
          <p:cNvSpPr txBox="1"/>
          <p:nvPr/>
        </p:nvSpPr>
        <p:spPr>
          <a:xfrm>
            <a:off x="6619794" y="3018943"/>
            <a:ext cx="4652683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 manpower</a:t>
            </a:r>
          </a:p>
          <a:p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Energy cost for servers</a:t>
            </a:r>
          </a:p>
          <a:p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 infrastructure (servers, database etc)</a:t>
            </a:r>
          </a:p>
          <a:p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Security costs</a:t>
            </a:r>
          </a:p>
          <a:p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Network costs</a:t>
            </a:r>
          </a:p>
          <a:p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Upgrade costs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56B5123-3FB1-C743-9541-30E9881CC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46782" y="3018943"/>
            <a:ext cx="692546" cy="69254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333E1EF-6CA6-7322-AF56-73C616B1D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46782" y="1207520"/>
            <a:ext cx="692546" cy="6925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5240CB-18AA-E30B-5B8A-55A45A3B6954}"/>
              </a:ext>
            </a:extLst>
          </p:cNvPr>
          <p:cNvSpPr txBox="1"/>
          <p:nvPr/>
        </p:nvSpPr>
        <p:spPr>
          <a:xfrm>
            <a:off x="760720" y="838188"/>
            <a:ext cx="408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 dirty="0">
                <a:solidFill>
                  <a:srgbClr val="361D5C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Visible factors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98590-B400-2CE6-4072-A3697088E032}"/>
              </a:ext>
            </a:extLst>
          </p:cNvPr>
          <p:cNvSpPr txBox="1"/>
          <p:nvPr/>
        </p:nvSpPr>
        <p:spPr>
          <a:xfrm>
            <a:off x="760720" y="5717549"/>
            <a:ext cx="408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Hidden factors</a:t>
            </a:r>
          </a:p>
        </p:txBody>
      </p:sp>
    </p:spTree>
    <p:extLst>
      <p:ext uri="{BB962C8B-B14F-4D97-AF65-F5344CB8AC3E}">
        <p14:creationId xmlns:p14="http://schemas.microsoft.com/office/powerpoint/2010/main" val="2811501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7AD7BE5-047D-C1AC-6C56-A4491BE60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982" y="411893"/>
            <a:ext cx="1924149" cy="1092256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9669EF9-41BF-58A6-6771-2F467948EF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42646"/>
              </p:ext>
            </p:extLst>
          </p:nvPr>
        </p:nvGraphicFramePr>
        <p:xfrm>
          <a:off x="619057" y="3979364"/>
          <a:ext cx="6756400" cy="1854200"/>
        </p:xfrm>
        <a:graphic>
          <a:graphicData uri="http://schemas.openxmlformats.org/drawingml/2006/table">
            <a:tbl>
              <a:tblPr/>
              <a:tblGrid>
                <a:gridCol w="469900">
                  <a:extLst>
                    <a:ext uri="{9D8B030D-6E8A-4147-A177-3AD203B41FA5}">
                      <a16:colId xmlns:a16="http://schemas.microsoft.com/office/drawing/2014/main" val="2334314683"/>
                    </a:ext>
                  </a:extLst>
                </a:gridCol>
                <a:gridCol w="2921000">
                  <a:extLst>
                    <a:ext uri="{9D8B030D-6E8A-4147-A177-3AD203B41FA5}">
                      <a16:colId xmlns:a16="http://schemas.microsoft.com/office/drawing/2014/main" val="1060671772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3696960188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68082367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818586550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Qty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Module description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Unit price (USD)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List price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Customer price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70197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Dyn365 Business Central Essentials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1,400.00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14,000.00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14,000.00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39251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LS Central Base - Per Full User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697.20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6,972.00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6,972.00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84870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Store/Commerce Pack incl 1 Retail Device CAL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1,411.20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42,336.00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42,336.00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03522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Retail Device CAL for Retail &amp; Hospitality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823.20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-  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-  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9209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LS Pay - per Device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134.40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4,032.00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4,032.00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92340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LS eCommerce Base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3,276.00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3,276.00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3,276.00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55682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LS eCommerce - per Device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40.60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1,218.00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1,218.00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6195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LICENSE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71,834.00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1440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BREP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12,930.12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49888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B84ADFE-F004-4D1D-B337-1EF39E998A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805823"/>
              </p:ext>
            </p:extLst>
          </p:nvPr>
        </p:nvGraphicFramePr>
        <p:xfrm>
          <a:off x="619057" y="1565939"/>
          <a:ext cx="6718300" cy="20469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2580">
                  <a:extLst>
                    <a:ext uri="{9D8B030D-6E8A-4147-A177-3AD203B41FA5}">
                      <a16:colId xmlns:a16="http://schemas.microsoft.com/office/drawing/2014/main" val="851530002"/>
                    </a:ext>
                  </a:extLst>
                </a:gridCol>
                <a:gridCol w="2682211">
                  <a:extLst>
                    <a:ext uri="{9D8B030D-6E8A-4147-A177-3AD203B41FA5}">
                      <a16:colId xmlns:a16="http://schemas.microsoft.com/office/drawing/2014/main" val="2101246501"/>
                    </a:ext>
                  </a:extLst>
                </a:gridCol>
                <a:gridCol w="1098429">
                  <a:extLst>
                    <a:ext uri="{9D8B030D-6E8A-4147-A177-3AD203B41FA5}">
                      <a16:colId xmlns:a16="http://schemas.microsoft.com/office/drawing/2014/main" val="2609150887"/>
                    </a:ext>
                  </a:extLst>
                </a:gridCol>
                <a:gridCol w="1290016">
                  <a:extLst>
                    <a:ext uri="{9D8B030D-6E8A-4147-A177-3AD203B41FA5}">
                      <a16:colId xmlns:a16="http://schemas.microsoft.com/office/drawing/2014/main" val="4061154557"/>
                    </a:ext>
                  </a:extLst>
                </a:gridCol>
                <a:gridCol w="1175064">
                  <a:extLst>
                    <a:ext uri="{9D8B030D-6E8A-4147-A177-3AD203B41FA5}">
                      <a16:colId xmlns:a16="http://schemas.microsoft.com/office/drawing/2014/main" val="1578766915"/>
                    </a:ext>
                  </a:extLst>
                </a:gridCol>
              </a:tblGrid>
              <a:tr h="175048"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u="none" strike="noStrike">
                          <a:effectLst/>
                        </a:rPr>
                        <a:t>Qty.</a:t>
                      </a:r>
                      <a:endParaRPr lang="en-MY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u="none" strike="noStrike">
                          <a:effectLst/>
                        </a:rPr>
                        <a:t>Module description</a:t>
                      </a:r>
                      <a:endParaRPr lang="en-MY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u="none" strike="noStrike">
                          <a:effectLst/>
                        </a:rPr>
                        <a:t>Unit price (USD)</a:t>
                      </a:r>
                      <a:endParaRPr lang="en-MY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u="none" strike="noStrike">
                          <a:effectLst/>
                        </a:rPr>
                        <a:t>List price</a:t>
                      </a:r>
                      <a:endParaRPr lang="en-MY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1" u="none" strike="noStrike">
                          <a:effectLst/>
                        </a:rPr>
                        <a:t>Customer price</a:t>
                      </a:r>
                      <a:endParaRPr lang="en-MY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704176"/>
                  </a:ext>
                </a:extLst>
              </a:tr>
              <a:tr h="185270"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>
                          <a:effectLst/>
                        </a:rPr>
                        <a:t>10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  Dyn365 Business Central Essentials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70.00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    700.00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700.00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10874846"/>
                  </a:ext>
                </a:extLst>
              </a:tr>
              <a:tr h="185270"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 dirty="0">
                          <a:effectLst/>
                        </a:rPr>
                        <a:t>10</a:t>
                      </a:r>
                      <a:endParaRPr lang="en-MY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  LS Central Base - Per Full User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30.00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 dirty="0">
                          <a:effectLst/>
                        </a:rPr>
                        <a:t> $                      300.00 </a:t>
                      </a:r>
                      <a:endParaRPr lang="en-MY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 dirty="0">
                          <a:effectLst/>
                        </a:rPr>
                        <a:t> $                  300.00 </a:t>
                      </a:r>
                      <a:endParaRPr lang="en-MY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88002827"/>
                  </a:ext>
                </a:extLst>
              </a:tr>
              <a:tr h="185270"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>
                          <a:effectLst/>
                        </a:rPr>
                        <a:t>30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  Offline Store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   5.00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    150.00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150.00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36456207"/>
                  </a:ext>
                </a:extLst>
              </a:tr>
              <a:tr h="185270"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>
                          <a:effectLst/>
                        </a:rPr>
                        <a:t>30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  Retail Device SAL for Retail &amp; Hospitality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85.00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 2,550.00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2,550.00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30310309"/>
                  </a:ext>
                </a:extLst>
              </a:tr>
              <a:tr h="185270"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  LS Pay - per Device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10.00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    300.00 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300.00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01528675"/>
                  </a:ext>
                </a:extLst>
              </a:tr>
              <a:tr h="185270"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>
                          <a:effectLst/>
                        </a:rPr>
                        <a:t>1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  LS eCommerce Base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136.00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    136.00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136.00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17533727"/>
                  </a:ext>
                </a:extLst>
              </a:tr>
              <a:tr h="185270"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>
                          <a:effectLst/>
                        </a:rPr>
                        <a:t>30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  LS eCommerce - per Device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   3.00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      90.00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 $                     90.00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44376601"/>
                  </a:ext>
                </a:extLst>
              </a:tr>
              <a:tr h="191659"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MRR</a:t>
                      </a:r>
                      <a:endParaRPr lang="en-MY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 dirty="0">
                          <a:effectLst/>
                        </a:rPr>
                        <a:t> $               4,226.00 </a:t>
                      </a:r>
                      <a:endParaRPr lang="en-MY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37707671"/>
                  </a:ext>
                </a:extLst>
              </a:tr>
              <a:tr h="191659"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235977"/>
                  </a:ext>
                </a:extLst>
              </a:tr>
              <a:tr h="191659"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</a:rPr>
                        <a:t>Annual</a:t>
                      </a:r>
                      <a:endParaRPr lang="en-MY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 dirty="0">
                          <a:effectLst/>
                        </a:rPr>
                        <a:t> $             50,712.00 </a:t>
                      </a:r>
                      <a:endParaRPr lang="en-MY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892354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EF47A620-1B3B-BCD7-F105-71D0B6A9F5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999396"/>
              </p:ext>
            </p:extLst>
          </p:nvPr>
        </p:nvGraphicFramePr>
        <p:xfrm>
          <a:off x="7553366" y="2918102"/>
          <a:ext cx="3807308" cy="556642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2701131">
                  <a:extLst>
                    <a:ext uri="{9D8B030D-6E8A-4147-A177-3AD203B41FA5}">
                      <a16:colId xmlns:a16="http://schemas.microsoft.com/office/drawing/2014/main" val="4096775509"/>
                    </a:ext>
                  </a:extLst>
                </a:gridCol>
                <a:gridCol w="1106177">
                  <a:extLst>
                    <a:ext uri="{9D8B030D-6E8A-4147-A177-3AD203B41FA5}">
                      <a16:colId xmlns:a16="http://schemas.microsoft.com/office/drawing/2014/main" val="3075758312"/>
                    </a:ext>
                  </a:extLst>
                </a:gridCol>
              </a:tblGrid>
              <a:tr h="11051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050" u="none" strike="noStrike">
                          <a:effectLst/>
                        </a:rPr>
                        <a:t> Partner margin: 20%</a:t>
                      </a:r>
                      <a:endParaRPr lang="en-MY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050" u="none" strike="noStrike">
                          <a:effectLst/>
                        </a:rPr>
                        <a:t>Partner Share</a:t>
                      </a:r>
                      <a:endParaRPr lang="en-MY" sz="105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233639"/>
                  </a:ext>
                </a:extLst>
              </a:tr>
              <a:tr h="195136">
                <a:tc>
                  <a:txBody>
                    <a:bodyPr/>
                    <a:lstStyle/>
                    <a:p>
                      <a:pPr algn="l" fontAlgn="b"/>
                      <a:r>
                        <a:rPr lang="en-MY" sz="1050" u="none" strike="noStrike">
                          <a:effectLst/>
                        </a:rPr>
                        <a:t>Monthly Recurring Revenue (MRR)</a:t>
                      </a:r>
                      <a:endParaRPr lang="en-MY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050" u="none" strike="noStrike" dirty="0">
                          <a:effectLst/>
                        </a:rPr>
                        <a:t> $                845.20 </a:t>
                      </a:r>
                      <a:endParaRPr lang="en-MY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350568"/>
                  </a:ext>
                </a:extLst>
              </a:tr>
              <a:tr h="195136">
                <a:tc>
                  <a:txBody>
                    <a:bodyPr/>
                    <a:lstStyle/>
                    <a:p>
                      <a:pPr algn="l" fontAlgn="b"/>
                      <a:r>
                        <a:rPr lang="en-MY" sz="1050" u="none" strike="noStrike">
                          <a:effectLst/>
                        </a:rPr>
                        <a:t>Annual Recurring Revenue (ARR)</a:t>
                      </a:r>
                      <a:endParaRPr lang="en-MY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050" u="none" strike="noStrike" dirty="0">
                          <a:effectLst/>
                        </a:rPr>
                        <a:t> $           10,142.40</a:t>
                      </a:r>
                      <a:endParaRPr lang="en-MY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656453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621BC49A-C5AD-7597-B515-FB7AB4FBF0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186989"/>
              </p:ext>
            </p:extLst>
          </p:nvPr>
        </p:nvGraphicFramePr>
        <p:xfrm>
          <a:off x="7553366" y="5266894"/>
          <a:ext cx="3807309" cy="548198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2797704">
                  <a:extLst>
                    <a:ext uri="{9D8B030D-6E8A-4147-A177-3AD203B41FA5}">
                      <a16:colId xmlns:a16="http://schemas.microsoft.com/office/drawing/2014/main" val="455749677"/>
                    </a:ext>
                  </a:extLst>
                </a:gridCol>
                <a:gridCol w="1009605">
                  <a:extLst>
                    <a:ext uri="{9D8B030D-6E8A-4147-A177-3AD203B41FA5}">
                      <a16:colId xmlns:a16="http://schemas.microsoft.com/office/drawing/2014/main" val="22998127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Partner margin: 15% for </a:t>
                      </a:r>
                      <a:r>
                        <a:rPr lang="en-MY" sz="11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lic</a:t>
                      </a:r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14% for BREP</a:t>
                      </a: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100" u="none" strike="noStrike">
                          <a:effectLst/>
                          <a:latin typeface="+mn-lt"/>
                        </a:rPr>
                        <a:t>Partner Share</a:t>
                      </a:r>
                      <a:endParaRPr lang="en-MY" sz="1100" b="0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608311"/>
                  </a:ext>
                </a:extLst>
              </a:tr>
              <a:tr h="187104"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u="none" strike="noStrike">
                          <a:effectLst/>
                          <a:latin typeface="+mn-lt"/>
                        </a:rPr>
                        <a:t>License </a:t>
                      </a:r>
                      <a:endParaRPr lang="en-MY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>
                          <a:effectLst/>
                          <a:latin typeface="+mn-lt"/>
                        </a:rPr>
                        <a:t> $         10,775.10 </a:t>
                      </a:r>
                      <a:endParaRPr lang="en-MY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635672"/>
                  </a:ext>
                </a:extLst>
              </a:tr>
              <a:tr h="187104">
                <a:tc>
                  <a:txBody>
                    <a:bodyPr/>
                    <a:lstStyle/>
                    <a:p>
                      <a:pPr algn="r" fontAlgn="b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BREP</a:t>
                      </a: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100" u="none" strike="noStrike" dirty="0">
                          <a:effectLst/>
                          <a:latin typeface="+mn-lt"/>
                        </a:rPr>
                        <a:t> $            1,810.22 </a:t>
                      </a:r>
                      <a:endParaRPr lang="en-MY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36212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90633BB-DB59-7C40-6669-776AB4A7E51E}"/>
              </a:ext>
            </a:extLst>
          </p:cNvPr>
          <p:cNvSpPr txBox="1"/>
          <p:nvPr/>
        </p:nvSpPr>
        <p:spPr>
          <a:xfrm>
            <a:off x="515184" y="3689270"/>
            <a:ext cx="1254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200">
                <a:solidFill>
                  <a:schemeClr val="bg1"/>
                </a:solidFill>
              </a:rPr>
              <a:t>Perpetual license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D7A100-5F93-C1B6-255A-C54CBAD8DCFE}"/>
              </a:ext>
            </a:extLst>
          </p:cNvPr>
          <p:cNvSpPr txBox="1"/>
          <p:nvPr/>
        </p:nvSpPr>
        <p:spPr>
          <a:xfrm>
            <a:off x="546838" y="1256319"/>
            <a:ext cx="1271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200">
                <a:solidFill>
                  <a:schemeClr val="bg1"/>
                </a:solidFill>
              </a:rPr>
              <a:t>SaaS subscription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EDD5856-31FE-7AC6-B05A-09198122ECA1}"/>
              </a:ext>
            </a:extLst>
          </p:cNvPr>
          <p:cNvSpPr txBox="1">
            <a:spLocks/>
          </p:cNvSpPr>
          <p:nvPr/>
        </p:nvSpPr>
        <p:spPr>
          <a:xfrm>
            <a:off x="515184" y="349775"/>
            <a:ext cx="11511418" cy="58863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MY" sz="2800">
                <a:solidFill>
                  <a:srgbClr val="F6C370"/>
                </a:solidFill>
              </a:rPr>
              <a:t>SaaS vs Perpetual license for Partner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FFB000-3944-D14A-3E0C-3A79440E9509}"/>
              </a:ext>
            </a:extLst>
          </p:cNvPr>
          <p:cNvSpPr txBox="1"/>
          <p:nvPr/>
        </p:nvSpPr>
        <p:spPr>
          <a:xfrm>
            <a:off x="546838" y="799478"/>
            <a:ext cx="94561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MY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Example: 10 users in Head Office, 30 stores with 1 device each, LS eCommerce integration, LS Pay.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4C8926-52E2-8EEB-384D-F3DD9C15E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57" y="5974177"/>
            <a:ext cx="962025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80696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6D9E1E36-422C-3843-9C62-47659D8D0D6D}"/>
    </a:ext>
  </a:extLst>
</a:theme>
</file>

<file path=ppt/theme/theme2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A4268F2B-EAE6-CB4A-ABF0-C43F8844E74C}"/>
    </a:ext>
  </a:extLst>
</a:theme>
</file>

<file path=ppt/theme/theme3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F0B5F74A-29CD-C94B-ACE2-881D4DB5C657}"/>
    </a:ext>
  </a:extLst>
</a:theme>
</file>

<file path=ppt/theme/theme4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2D4B312D-4CEB-2644-B7B1-C512B846C447}"/>
    </a:ext>
  </a:extLst>
</a:theme>
</file>

<file path=ppt/theme/theme5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9AC83166-E06D-9544-BDAE-67869E3A9377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2E4B59A-48D1-4E42-BB53-EDF1FAABA4B2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CDAC53-A9DA-42AE-9568-111514231D4D}">
  <ds:schemaRefs>
    <ds:schemaRef ds:uri="http://purl.org/dc/elements/1.1/"/>
    <ds:schemaRef ds:uri="http://schemas.microsoft.com/office/2006/metadata/properties"/>
    <ds:schemaRef ds:uri="http://purl.org/dc/terms/"/>
    <ds:schemaRef ds:uri="a1a525c2-d4eb-46fe-9b09-8f8634d7947d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0ec22545-32f7-47c8-afbd-c0084660662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Apac - Template</Template>
  <TotalTime>2438</TotalTime>
  <Words>1207</Words>
  <Application>Microsoft Office PowerPoint</Application>
  <PresentationFormat>Widescreen</PresentationFormat>
  <Paragraphs>325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Calibri</vt:lpstr>
      <vt:lpstr>Calibri Light</vt:lpstr>
      <vt:lpstr>Segoe UI</vt:lpstr>
      <vt:lpstr>Segoe UI Black</vt:lpstr>
      <vt:lpstr>Segoe UI Semibold</vt:lpstr>
      <vt:lpstr>System Font Regular</vt:lpstr>
      <vt:lpstr>Wingdings</vt:lpstr>
      <vt:lpstr>Purple slides</vt:lpstr>
      <vt:lpstr>1_Purple slides</vt:lpstr>
      <vt:lpstr>White slides</vt:lpstr>
      <vt:lpstr>Purple product slides</vt:lpstr>
      <vt:lpstr>White product slides</vt:lpstr>
      <vt:lpstr>PowerPoint Presentation</vt:lpstr>
      <vt:lpstr>PowerPoint Presentation</vt:lpstr>
      <vt:lpstr>Agenda</vt:lpstr>
      <vt:lpstr>PowerPoint Presentation</vt:lpstr>
      <vt:lpstr>Why LS Central SaaS?</vt:lpstr>
      <vt:lpstr>PowerPoint Presentation</vt:lpstr>
      <vt:lpstr>PowerPoint Presentation</vt:lpstr>
      <vt:lpstr>PowerPoint Presentation</vt:lpstr>
      <vt:lpstr>PowerPoint Presentation</vt:lpstr>
      <vt:lpstr>SaaS vs Perpetual license for Customer</vt:lpstr>
      <vt:lpstr>LS Central SaaS Licensing</vt:lpstr>
      <vt:lpstr>Differences between  Subscription Terms</vt:lpstr>
      <vt:lpstr>PowerPoint Presentation</vt:lpstr>
      <vt:lpstr>Ongoing Cloud  Promotions &amp; Programs</vt:lpstr>
      <vt:lpstr>Quick comparison of  BTC2 vs Cloud Migration</vt:lpstr>
      <vt:lpstr>Move from On-Prem  Subscription to SaaS</vt:lpstr>
      <vt:lpstr>PowerPoint Presentation</vt:lpstr>
      <vt:lpstr>Getting started  with LS Central SaaS…</vt:lpstr>
      <vt:lpstr>Key Takeaways</vt:lpstr>
      <vt:lpstr>First Challenge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Della Chew</dc:creator>
  <cp:lastModifiedBy>Bjorn Jonsson</cp:lastModifiedBy>
  <cp:revision>11</cp:revision>
  <dcterms:created xsi:type="dcterms:W3CDTF">2023-02-01T03:29:39Z</dcterms:created>
  <dcterms:modified xsi:type="dcterms:W3CDTF">2023-03-14T10:16:40Z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