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00.xml" ContentType="application/vnd.openxmlformats-officedocument.presentationml.slide+xml"/>
  <Override PartName="/ppt/notesSlides/notesSlide200.xml" ContentType="application/vnd.openxmlformats-officedocument.presentationml.notesSlide+xml"/>
  <Override PartName="/ppt/slideLayouts/slideLayout210.xml" ContentType="application/vnd.openxmlformats-officedocument.presentationml.slideLayout+xml"/>
  <Override PartName="/ppt/notesMasters/notesMaster10.xml" ContentType="application/vnd.openxmlformats-officedocument.presentationml.notesMaster+xml"/>
  <Override PartName="/ppt/slideMasters/slideMaster30.xml" ContentType="application/vnd.openxmlformats-officedocument.presentationml.slideMaster+xml"/>
  <Override PartName="/ppt/theme/theme100.xml" ContentType="application/vnd.openxmlformats-officedocument.theme+xml"/>
  <Override PartName="/ppt/slideLayouts/slideLayout260.xml" ContentType="application/vnd.openxmlformats-officedocument.presentationml.slideLayout+xml"/>
  <Override PartName="/ppt/slideLayouts/slideLayout250.xml" ContentType="application/vnd.openxmlformats-officedocument.presentationml.slideLayout+xml"/>
  <Override PartName="/ppt/theme/theme30.xml" ContentType="application/vnd.openxmlformats-officedocument.theme+xml"/>
  <Override PartName="/ppt/slideLayouts/slideLayout200.xml" ContentType="application/vnd.openxmlformats-officedocument.presentationml.slideLayout+xml"/>
  <Override PartName="/ppt/slideLayouts/slideLayout190.xml" ContentType="application/vnd.openxmlformats-officedocument.presentationml.slideLayout+xml"/>
  <Override PartName="/ppt/slideLayouts/slideLayout240.xml" ContentType="application/vnd.openxmlformats-officedocument.presentationml.slideLayout+xml"/>
  <Override PartName="/ppt/slideLayouts/slideLayout29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220.xml" ContentType="application/vnd.openxmlformats-officedocument.presentationml.slideLayout+xml"/>
  <Override PartName="/ppt/slideLayouts/slideLayout2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61" r:id="rId5"/>
    <p:sldMasterId id="2147483666" r:id="rId6"/>
    <p:sldMasterId id="2147483677" r:id="rId7"/>
    <p:sldMasterId id="2147483695" r:id="rId8"/>
    <p:sldMasterId id="2147483702" r:id="rId9"/>
    <p:sldMasterId id="2147483713" r:id="rId10"/>
    <p:sldMasterId id="2147483687" r:id="rId11"/>
    <p:sldMasterId id="2147483748" r:id="rId12"/>
  </p:sldMasterIdLst>
  <p:notesMasterIdLst>
    <p:notesMasterId r:id="rId44"/>
  </p:notesMasterIdLst>
  <p:handoutMasterIdLst>
    <p:handoutMasterId r:id="rId45"/>
  </p:handoutMasterIdLst>
  <p:sldIdLst>
    <p:sldId id="263" r:id="rId13"/>
    <p:sldId id="334" r:id="rId14"/>
    <p:sldId id="335" r:id="rId15"/>
    <p:sldId id="341" r:id="rId16"/>
    <p:sldId id="336" r:id="rId17"/>
    <p:sldId id="384" r:id="rId18"/>
    <p:sldId id="342" r:id="rId19"/>
    <p:sldId id="340" r:id="rId20"/>
    <p:sldId id="357" r:id="rId21"/>
    <p:sldId id="273" r:id="rId22"/>
    <p:sldId id="387" r:id="rId23"/>
    <p:sldId id="343" r:id="rId24"/>
    <p:sldId id="366" r:id="rId25"/>
    <p:sldId id="274" r:id="rId26"/>
    <p:sldId id="344" r:id="rId27"/>
    <p:sldId id="382" r:id="rId28"/>
    <p:sldId id="364" r:id="rId29"/>
    <p:sldId id="389" r:id="rId30"/>
    <p:sldId id="385" r:id="rId31"/>
    <p:sldId id="388" r:id="rId32"/>
    <p:sldId id="386" r:id="rId33"/>
    <p:sldId id="365" r:id="rId34"/>
    <p:sldId id="337" r:id="rId35"/>
    <p:sldId id="338" r:id="rId36"/>
    <p:sldId id="383" r:id="rId37"/>
    <p:sldId id="280" r:id="rId38"/>
    <p:sldId id="371" r:id="rId39"/>
    <p:sldId id="282" r:id="rId40"/>
    <p:sldId id="381" r:id="rId41"/>
    <p:sldId id="281" r:id="rId42"/>
    <p:sldId id="32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BA4260-533A-4742-A8FA-B380CF029357}">
          <p14:sldIdLst>
            <p14:sldId id="263"/>
            <p14:sldId id="334"/>
            <p14:sldId id="335"/>
            <p14:sldId id="341"/>
            <p14:sldId id="336"/>
            <p14:sldId id="384"/>
          </p14:sldIdLst>
        </p14:section>
        <p14:section name="Clientelling" id="{F68E37A5-5B8E-42CD-928F-E1412BC1891E}">
          <p14:sldIdLst>
            <p14:sldId id="342"/>
            <p14:sldId id="340"/>
            <p14:sldId id="357"/>
            <p14:sldId id="273"/>
            <p14:sldId id="387"/>
          </p14:sldIdLst>
        </p14:section>
        <p14:section name="Customer Orders" id="{54B76330-5B54-4322-9E43-B018B863F9E8}">
          <p14:sldIdLst>
            <p14:sldId id="343"/>
            <p14:sldId id="366"/>
            <p14:sldId id="274"/>
          </p14:sldIdLst>
        </p14:section>
        <p14:section name="Self-Service" id="{44A06AF8-1568-4BEA-9B25-ED27D276C75A}">
          <p14:sldIdLst>
            <p14:sldId id="344"/>
            <p14:sldId id="382"/>
          </p14:sldIdLst>
        </p14:section>
        <p14:section name="LS Recommend" id="{AA76AAD9-4756-4C48-B3B6-4A7961A29EED}">
          <p14:sldIdLst>
            <p14:sldId id="364"/>
            <p14:sldId id="389"/>
          </p14:sldIdLst>
        </p14:section>
        <p14:section name="LS Insight" id="{71F70B29-E256-4D15-8B45-9659D451FBFD}">
          <p14:sldIdLst>
            <p14:sldId id="385"/>
            <p14:sldId id="388"/>
          </p14:sldIdLst>
        </p14:section>
        <p14:section name="Member Management" id="{04CD5B16-F631-49DD-A2C5-A6226A2DF2A6}">
          <p14:sldIdLst>
            <p14:sldId id="386"/>
          </p14:sldIdLst>
        </p14:section>
        <p14:section name="Finish" id="{BF1BF7E5-87BA-402C-8030-AA2B695A446D}">
          <p14:sldIdLst>
            <p14:sldId id="365"/>
            <p14:sldId id="337"/>
            <p14:sldId id="338"/>
            <p14:sldId id="383"/>
            <p14:sldId id="280"/>
            <p14:sldId id="371"/>
            <p14:sldId id="282"/>
            <p14:sldId id="381"/>
            <p14:sldId id="281"/>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jarni Asmundsson" initials="BA" lastIdx="1" clrIdx="0">
    <p:extLst>
      <p:ext uri="{19B8F6BF-5375-455C-9EA6-DF929625EA0E}">
        <p15:presenceInfo xmlns:p15="http://schemas.microsoft.com/office/powerpoint/2012/main" userId="S::Bjarni@lsretail.com::6a8719c8-66d4-4128-a50a-e4c11da2f6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CFD4"/>
    <a:srgbClr val="859394"/>
    <a:srgbClr val="004A87"/>
    <a:srgbClr val="242D2F"/>
    <a:srgbClr val="5D6567"/>
    <a:srgbClr val="343637"/>
    <a:srgbClr val="F2A35E"/>
    <a:srgbClr val="C76510"/>
    <a:srgbClr val="F4848C"/>
    <a:srgbClr val="C235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5" autoAdjust="0"/>
    <p:restoredTop sz="33411" autoAdjust="0"/>
  </p:normalViewPr>
  <p:slideViewPr>
    <p:cSldViewPr snapToGrid="0" snapToObjects="1">
      <p:cViewPr varScale="1">
        <p:scale>
          <a:sx n="38" d="100"/>
          <a:sy n="38" d="100"/>
        </p:scale>
        <p:origin x="2556" y="54"/>
      </p:cViewPr>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129" d="100"/>
          <a:sy n="129" d="100"/>
        </p:scale>
        <p:origin x="371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5"/>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116159794659457E-2"/>
          <c:y val="4.1122719807998039E-2"/>
          <c:w val="0.91022713611461104"/>
          <c:h val="0.86041755830603139"/>
        </c:manualLayout>
      </c:layout>
      <c:bar3DChart>
        <c:barDir val="col"/>
        <c:grouping val="clustered"/>
        <c:varyColors val="0"/>
        <c:ser>
          <c:idx val="0"/>
          <c:order val="0"/>
          <c:tx>
            <c:strRef>
              <c:f>Sheet1!$B$1</c:f>
              <c:strCache>
                <c:ptCount val="1"/>
                <c:pt idx="0">
                  <c:v>Cost</c:v>
                </c:pt>
              </c:strCache>
            </c:strRef>
          </c:tx>
          <c:spPr>
            <a:solidFill>
              <a:schemeClr val="accent1"/>
            </a:solidFill>
            <a:ln>
              <a:noFill/>
            </a:ln>
            <a:effectLst/>
            <a:sp3d/>
          </c:spPr>
          <c:invertIfNegative val="0"/>
          <c:dPt>
            <c:idx val="0"/>
            <c:invertIfNegative val="0"/>
            <c:bubble3D val="0"/>
            <c:spPr>
              <a:solidFill>
                <a:schemeClr val="accent2"/>
              </a:solidFill>
              <a:ln>
                <a:noFill/>
              </a:ln>
              <a:effectLst/>
              <a:sp3d/>
            </c:spPr>
            <c:extLst>
              <c:ext xmlns:c16="http://schemas.microsoft.com/office/drawing/2014/chart" uri="{C3380CC4-5D6E-409C-BE32-E72D297353CC}">
                <c16:uniqueId val="{00000003-B934-465F-8E21-5C7D7ECE22D9}"/>
              </c:ext>
            </c:extLst>
          </c:dPt>
          <c:cat>
            <c:strRef>
              <c:f>Sheet1!$A$2:$A$3</c:f>
              <c:strCache>
                <c:ptCount val="2"/>
                <c:pt idx="0">
                  <c:v>Existing Customer</c:v>
                </c:pt>
                <c:pt idx="1">
                  <c:v>New Customer</c:v>
                </c:pt>
              </c:strCache>
            </c:strRef>
          </c:cat>
          <c:val>
            <c:numRef>
              <c:f>Sheet1!$B$2:$B$3</c:f>
              <c:numCache>
                <c:formatCode>General</c:formatCode>
                <c:ptCount val="2"/>
                <c:pt idx="0">
                  <c:v>1</c:v>
                </c:pt>
                <c:pt idx="1">
                  <c:v>5</c:v>
                </c:pt>
              </c:numCache>
            </c:numRef>
          </c:val>
          <c:extLst>
            <c:ext xmlns:c16="http://schemas.microsoft.com/office/drawing/2014/chart" uri="{C3380CC4-5D6E-409C-BE32-E72D297353CC}">
              <c16:uniqueId val="{00000000-B934-465F-8E21-5C7D7ECE22D9}"/>
            </c:ext>
          </c:extLst>
        </c:ser>
        <c:dLbls>
          <c:showLegendKey val="0"/>
          <c:showVal val="0"/>
          <c:showCatName val="0"/>
          <c:showSerName val="0"/>
          <c:showPercent val="0"/>
          <c:showBubbleSize val="0"/>
        </c:dLbls>
        <c:gapWidth val="150"/>
        <c:shape val="box"/>
        <c:axId val="1110771984"/>
        <c:axId val="1114588784"/>
        <c:axId val="0"/>
      </c:bar3DChart>
      <c:catAx>
        <c:axId val="111077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114588784"/>
        <c:crosses val="autoZero"/>
        <c:auto val="1"/>
        <c:lblAlgn val="ctr"/>
        <c:lblOffset val="100"/>
        <c:noMultiLvlLbl val="0"/>
      </c:catAx>
      <c:valAx>
        <c:axId val="1114588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11077198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28-May-20</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10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28-May-20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3/17/20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0.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alesforce.com/solutions/industries/retail/resources/clientel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essionm.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a:t>
            </a:fld>
            <a:endParaRPr lang="en-US"/>
          </a:p>
        </p:txBody>
      </p:sp>
    </p:spTree>
    <p:extLst>
      <p:ext uri="{BB962C8B-B14F-4D97-AF65-F5344CB8AC3E}">
        <p14:creationId xmlns:p14="http://schemas.microsoft.com/office/powerpoint/2010/main" val="392041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Clientelling fits different retail and hospitality sectors,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started with our work for clientelling we designed it with a tablet in mind, but it fits all hardware platforms – like on phones.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really flexible layout which you can manipulate to your needs.</a:t>
            </a:r>
          </a:p>
        </p:txBody>
      </p:sp>
      <p:sp>
        <p:nvSpPr>
          <p:cNvPr id="4" name="Slide Number Placeholder 3"/>
          <p:cNvSpPr>
            <a:spLocks noGrp="1"/>
          </p:cNvSpPr>
          <p:nvPr>
            <p:ph type="sldNum" sz="quarter" idx="10"/>
          </p:nvPr>
        </p:nvSpPr>
        <p:spPr/>
        <p:txBody>
          <a:bodyPr/>
          <a:lstStyle/>
          <a:p>
            <a:fld id="{00AFD216-A965-6446-BFAC-87845540F8F3}" type="slidenum">
              <a:rPr lang="en-US" smtClean="0"/>
              <a:t>10</a:t>
            </a:fld>
            <a:endParaRPr lang="en-US"/>
          </a:p>
        </p:txBody>
      </p:sp>
    </p:spTree>
    <p:extLst>
      <p:ext uri="{BB962C8B-B14F-4D97-AF65-F5344CB8AC3E}">
        <p14:creationId xmlns:p14="http://schemas.microsoft.com/office/powerpoint/2010/main" val="90641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customer wants things when it suits them, not when it fits the retailer</a:t>
            </a:r>
          </a:p>
          <a:p>
            <a:endParaRPr lang="en-US" dirty="0"/>
          </a:p>
          <a:p>
            <a:r>
              <a:rPr lang="en-US" dirty="0"/>
              <a:t>You might be out of stock in the store, or the item not available either in your warehouse.  The customer might want to get the item delivered or want to collect it elsewhere.</a:t>
            </a:r>
          </a:p>
          <a:p>
            <a:endParaRPr lang="en-US" dirty="0"/>
          </a:p>
          <a:p>
            <a:r>
              <a:rPr lang="en-US" dirty="0"/>
              <a:t>We process this in our Customer Orders and you can have additional rules on prepayments, either full or partial – cancellation fee etc.</a:t>
            </a:r>
          </a:p>
          <a:p>
            <a:endParaRPr lang="en-US" dirty="0"/>
          </a:p>
          <a:p>
            <a:r>
              <a:rPr lang="en-US" dirty="0"/>
              <a:t>Sourcing the item can have lead time calculation</a:t>
            </a:r>
          </a:p>
          <a:p>
            <a:r>
              <a:rPr lang="en-US" dirty="0"/>
              <a:t>Lead Time Calculation - Shortest </a:t>
            </a:r>
            <a:r>
              <a:rPr lang="en-US" b="1" dirty="0"/>
              <a:t>lead time</a:t>
            </a:r>
            <a:r>
              <a:rPr lang="en-US" dirty="0"/>
              <a:t> decides from which location the item is transferred to the store that the item is collected from</a:t>
            </a:r>
          </a:p>
          <a:p>
            <a:endParaRPr lang="en-US" dirty="0"/>
          </a:p>
          <a:p>
            <a:r>
              <a:rPr lang="en-US" dirty="0"/>
              <a:t>Priority - When item is shipped then </a:t>
            </a:r>
            <a:r>
              <a:rPr lang="en-US" b="1" dirty="0"/>
              <a:t>lowest priority</a:t>
            </a:r>
            <a:r>
              <a:rPr lang="en-US" dirty="0"/>
              <a:t> decides from which location the item is shipped</a:t>
            </a:r>
          </a:p>
          <a:p>
            <a:endParaRPr lang="en-US" dirty="0"/>
          </a:p>
          <a:p>
            <a:pPr marL="0" indent="0">
              <a:buNone/>
            </a:pPr>
            <a:r>
              <a:rPr lang="en-US" dirty="0"/>
              <a:t>Vendor Sourcing: - Selling items that are not in stock in the company but can be purchased from the vendor</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342883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a:p>
            <a:r>
              <a:rPr lang="en-US" dirty="0"/>
              <a:t>Customer comes to the store and wants to buy a hat and a bag.</a:t>
            </a:r>
          </a:p>
          <a:p>
            <a:r>
              <a:rPr lang="en-US" dirty="0"/>
              <a:t>A sale is created with both items. The hat is in store, but the bag is out of stock in this store.</a:t>
            </a:r>
          </a:p>
          <a:p>
            <a:r>
              <a:rPr lang="en-US" dirty="0"/>
              <a:t>The bag is marked for Customer Order and the customer decides to have it delivered to his/her home.</a:t>
            </a:r>
          </a:p>
          <a:p>
            <a:r>
              <a:rPr lang="en-US" dirty="0"/>
              <a:t>The sale is finished. The customer receives a Customer Order ticket for the bag.</a:t>
            </a:r>
          </a:p>
          <a:p>
            <a:r>
              <a:rPr lang="en-US" dirty="0"/>
              <a:t>The company finalizes the order and ships the bag.</a:t>
            </a:r>
          </a:p>
          <a:p>
            <a:r>
              <a:rPr lang="en-US" dirty="0"/>
              <a:t>A few days later, the bag is delivered to the customer.</a:t>
            </a:r>
          </a:p>
          <a:p>
            <a:endParaRPr lang="en-US" dirty="0"/>
          </a:p>
          <a:p>
            <a:r>
              <a:rPr lang="en-US" dirty="0"/>
              <a:t>2.</a:t>
            </a:r>
          </a:p>
          <a:p>
            <a:r>
              <a:rPr lang="en-US" sz="1200" dirty="0"/>
              <a:t>Customer comes to the store and wants to buy a bag. The customer is a member of the company’s loyalty club.</a:t>
            </a:r>
          </a:p>
          <a:p>
            <a:r>
              <a:rPr lang="en-US" sz="1200" dirty="0"/>
              <a:t>The bag is out of stock, so we create a Customer Order for it.</a:t>
            </a:r>
          </a:p>
          <a:p>
            <a:r>
              <a:rPr lang="en-US" sz="1200" dirty="0"/>
              <a:t>Customer wants to collect the bag in another store and pay for it now.</a:t>
            </a:r>
          </a:p>
          <a:p>
            <a:r>
              <a:rPr lang="en-US" sz="1200" dirty="0"/>
              <a:t>We finish the sale and the customer pays for the bag and receives a Customer Order ticket for her bag.</a:t>
            </a:r>
          </a:p>
          <a:p>
            <a:r>
              <a:rPr lang="en-US" sz="1200" dirty="0"/>
              <a:t>In the other store, a salesperson finalizes the pickup for the item, and a notification is sent to the customer that the order is ready to be collected.</a:t>
            </a:r>
          </a:p>
          <a:p>
            <a:r>
              <a:rPr lang="en-US" sz="1200" dirty="0"/>
              <a:t>The customer goes to the other store to pick up her order.</a:t>
            </a:r>
          </a:p>
          <a:p>
            <a:r>
              <a:rPr lang="en-US" sz="1200" dirty="0"/>
              <a:t>The sales order is finalized, no payment is needed since this is a prepaid order.</a:t>
            </a:r>
          </a:p>
          <a:p>
            <a:endParaRPr lang="en-US" dirty="0"/>
          </a:p>
          <a:p>
            <a:r>
              <a:rPr lang="en-US" dirty="0"/>
              <a:t>3.</a:t>
            </a:r>
          </a:p>
          <a:p>
            <a:r>
              <a:rPr lang="en-US" dirty="0"/>
              <a:t>Customer comes into the Store and wants to buy a coat.</a:t>
            </a:r>
          </a:p>
          <a:p>
            <a:r>
              <a:rPr lang="en-US" dirty="0"/>
              <a:t>The coat is not available in his size and color, so a Customer Order is created.</a:t>
            </a:r>
          </a:p>
          <a:p>
            <a:r>
              <a:rPr lang="en-US" dirty="0"/>
              <a:t>Customer wants to come to the same store later to collect the coat.</a:t>
            </a:r>
          </a:p>
          <a:p>
            <a:r>
              <a:rPr lang="en-US" dirty="0"/>
              <a:t>The POS sale is finalized, and the customer decides to pay for his order now.</a:t>
            </a:r>
          </a:p>
          <a:p>
            <a:r>
              <a:rPr lang="en-US" dirty="0"/>
              <a:t>Another store, Red North, receives a request for the coat, so a transfer is processed in the POS for the coat to be sent to the correct store.</a:t>
            </a:r>
          </a:p>
          <a:p>
            <a:r>
              <a:rPr lang="en-US" dirty="0"/>
              <a:t>When the coat arrives at the Store, the pickup for this transfer is processed in the POS and a notification is sent to the Customer.</a:t>
            </a:r>
          </a:p>
          <a:p>
            <a:r>
              <a:rPr lang="en-US" dirty="0"/>
              <a:t>Customer goes to the Store and collects his item.</a:t>
            </a:r>
          </a:p>
          <a:p>
            <a:endParaRPr lang="en-US" dirty="0"/>
          </a:p>
          <a:p>
            <a:r>
              <a:rPr lang="en-US" dirty="0"/>
              <a:t>4.</a:t>
            </a:r>
          </a:p>
          <a:p>
            <a:r>
              <a:rPr lang="en-US" dirty="0"/>
              <a:t>Customer wants to buy a brush kit and some blush in our store.</a:t>
            </a:r>
          </a:p>
          <a:p>
            <a:r>
              <a:rPr lang="en-US" dirty="0"/>
              <a:t>The brush kit is not available, so a Customer Order is created.</a:t>
            </a:r>
          </a:p>
          <a:p>
            <a:r>
              <a:rPr lang="en-US" dirty="0"/>
              <a:t>The customer pays for the blush now and wants to come and collect the brush kit in the same store.</a:t>
            </a:r>
          </a:p>
          <a:p>
            <a:r>
              <a:rPr lang="en-US" dirty="0"/>
              <a:t>A Customer Order is created with a request for a transfer. The item is available in a warehouse and will be transferred from there to the store.</a:t>
            </a:r>
          </a:p>
          <a:p>
            <a:r>
              <a:rPr lang="en-US" dirty="0"/>
              <a:t>The store then picks the item, so it is ready for the customer to come and collect it.</a:t>
            </a:r>
          </a:p>
          <a:p>
            <a:r>
              <a:rPr lang="en-US" dirty="0"/>
              <a:t>The customer comes to the store and picks up her brush kit and pays for it now.</a:t>
            </a:r>
          </a:p>
          <a:p>
            <a:endParaRPr lang="en-US" dirty="0"/>
          </a:p>
          <a:p>
            <a:r>
              <a:rPr lang="en-US" dirty="0"/>
              <a:t>5.</a:t>
            </a:r>
          </a:p>
          <a:p>
            <a:r>
              <a:rPr lang="en-US" sz="1200" dirty="0"/>
              <a:t>Customer wants to buy a tablet in our Pulsar electronic store.</a:t>
            </a:r>
          </a:p>
          <a:p>
            <a:r>
              <a:rPr lang="en-US" sz="1200" dirty="0"/>
              <a:t>The tablet is out of stock in the company. </a:t>
            </a:r>
          </a:p>
          <a:p>
            <a:r>
              <a:rPr lang="en-US" sz="1200" dirty="0"/>
              <a:t>Customer pays for the tablet now since the company has  prepayment restriction for the tablet on vendor-sourced customer order. </a:t>
            </a:r>
          </a:p>
          <a:p>
            <a:r>
              <a:rPr lang="en-US" sz="1200" dirty="0"/>
              <a:t>Customer wants to collect the tablet in the same Pulsar store.</a:t>
            </a:r>
          </a:p>
          <a:p>
            <a:r>
              <a:rPr lang="en-US" sz="1200" dirty="0"/>
              <a:t>A Customer Order is created for the order.</a:t>
            </a:r>
          </a:p>
          <a:p>
            <a:r>
              <a:rPr lang="en-US" sz="1200" dirty="0"/>
              <a:t>In back office, a purchase order is created in the usual way.</a:t>
            </a:r>
          </a:p>
          <a:p>
            <a:r>
              <a:rPr lang="en-US" sz="1200" dirty="0"/>
              <a:t>When the item is delivered to the store by the vendor, the store picks the tablet for the customer orders and a notification is sent to the customer. This will post the delivery of the purchase order.</a:t>
            </a:r>
          </a:p>
          <a:p>
            <a:r>
              <a:rPr lang="en-US" sz="1200" dirty="0"/>
              <a:t>Customer comes to the store and collects his tablet. No payment is needed now since the tablet has already been paid for.</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269362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Clientelling: conversational commerce:</a:t>
            </a:r>
          </a:p>
          <a:p>
            <a:pPr marL="0" indent="0" algn="l">
              <a:spcAft>
                <a:spcPts val="2400"/>
              </a:spcAft>
              <a:buNone/>
            </a:pPr>
            <a:r>
              <a:rPr lang="en-US" sz="1200" dirty="0"/>
              <a:t>Clientelling helps deliver more meaningful, personal staff-customer interactions in store, boosting both sales and customer satisfaction</a:t>
            </a:r>
          </a:p>
          <a:p>
            <a:pPr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Customer Order, no lost sales any more due to out of sock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sell all your stock in all stores, customer chose where to collect their orders in store or at the warehouse or have the product delivered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FD216-A965-6446-BFAC-87845540F8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9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152044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it yourself</a:t>
            </a:r>
          </a:p>
          <a:p>
            <a:r>
              <a:rPr lang="en-US" dirty="0"/>
              <a:t>We see it everywhere</a:t>
            </a:r>
          </a:p>
          <a:p>
            <a:pPr marL="342900" indent="-342900">
              <a:buFont typeface="Arial" panose="020B0604020202020204" pitchFamily="34" charset="0"/>
              <a:buChar char="•"/>
            </a:pPr>
            <a:r>
              <a:rPr lang="en-US" dirty="0"/>
              <a:t>Travelling</a:t>
            </a:r>
          </a:p>
          <a:p>
            <a:pPr marL="342900" indent="-342900">
              <a:buFont typeface="Arial" panose="020B0604020202020204" pitchFamily="34" charset="0"/>
              <a:buChar char="•"/>
            </a:pPr>
            <a:r>
              <a:rPr lang="en-US" dirty="0"/>
              <a:t>Entertainment</a:t>
            </a:r>
          </a:p>
          <a:p>
            <a:pPr marL="342900" indent="-342900">
              <a:buFont typeface="Arial" panose="020B0604020202020204" pitchFamily="34" charset="0"/>
              <a:buChar char="•"/>
            </a:pPr>
            <a:r>
              <a:rPr lang="en-US" dirty="0"/>
              <a:t>Fast-food</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4174333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9234A6-D86D-574C-BED0-70D8EF22B291}" type="slidenum">
              <a:rPr lang="en-US" smtClean="0"/>
              <a:t>17</a:t>
            </a:fld>
            <a:endParaRPr lang="en-US"/>
          </a:p>
        </p:txBody>
      </p:sp>
    </p:spTree>
    <p:extLst>
      <p:ext uri="{BB962C8B-B14F-4D97-AF65-F5344CB8AC3E}">
        <p14:creationId xmlns:p14="http://schemas.microsoft.com/office/powerpoint/2010/main" val="2591253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b="1" dirty="0"/>
              <a:t>Natural language</a:t>
            </a:r>
          </a:p>
          <a:p>
            <a:r>
              <a:rPr lang="en-US" dirty="0"/>
              <a:t>Net sales</a:t>
            </a:r>
          </a:p>
          <a:p>
            <a:r>
              <a:rPr lang="en-US" dirty="0"/>
              <a:t> by store name</a:t>
            </a:r>
          </a:p>
          <a:p>
            <a:endParaRPr lang="en-US" dirty="0"/>
          </a:p>
          <a:p>
            <a:r>
              <a:rPr lang="en-US" dirty="0"/>
              <a:t>Member sales by store name </a:t>
            </a:r>
          </a:p>
          <a:p>
            <a:r>
              <a:rPr lang="en-US" dirty="0"/>
              <a:t>By scheme</a:t>
            </a:r>
          </a:p>
          <a:p>
            <a:endParaRPr lang="en-US" dirty="0"/>
          </a:p>
          <a:p>
            <a:r>
              <a:rPr lang="en-US" dirty="0"/>
              <a:t>Total discount by scheme</a:t>
            </a:r>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160958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going into the basics here … we can have multiple clubs and each club with multiple tiers.  Automated up- and downgrade based on transaction history / loyalty point earning.  Point can be calculated differently between clubs or tiers, differently within the item hierarchy or specific items, having date range and be related to payment types.</a:t>
            </a:r>
          </a:p>
          <a:p>
            <a:r>
              <a:rPr lang="en-US" dirty="0"/>
              <a:t>This is also, of course, used in our Promotion/Offer system, where you can link those documents to specific clubs, tiers, members or member attributes</a:t>
            </a:r>
          </a:p>
          <a:p>
            <a:endParaRPr lang="en-US" dirty="0"/>
          </a:p>
          <a:p>
            <a:r>
              <a:rPr lang="en-US" dirty="0"/>
              <a:t>But we also have member attributes … here you can create your own fields to collect data, and actively use that throughout the system.  This can be interests – like soccer or red wine or travel.  This could as well be linked to Item information like </a:t>
            </a:r>
            <a:r>
              <a:rPr lang="en-US" dirty="0" err="1"/>
              <a:t>xxxxxx</a:t>
            </a:r>
            <a:endParaRPr lang="en-US" dirty="0"/>
          </a:p>
          <a:p>
            <a:endParaRPr lang="en-US" dirty="0"/>
          </a:p>
          <a:p>
            <a:r>
              <a:rPr lang="en-US" dirty="0"/>
              <a:t>So flexible system to gather basic info</a:t>
            </a:r>
          </a:p>
          <a:p>
            <a:endParaRPr lang="en-US" dirty="0"/>
          </a:p>
          <a:p>
            <a:r>
              <a:rPr lang="en-US" dirty="0"/>
              <a:t>Naturally, you can see transactional history for each member … but there are more options like Dynamic Query</a:t>
            </a:r>
          </a:p>
          <a:p>
            <a:r>
              <a:rPr lang="en-US" dirty="0"/>
              <a:t>With Dynamic Query you can build up your own criteria to find/select members, example would be NEW MEMBER or ITEM_01</a:t>
            </a:r>
          </a:p>
          <a:p>
            <a:r>
              <a:rPr lang="en-US" dirty="0"/>
              <a:t>Example of usage is the BIRTHDAY query where you can in our offers activate discount offer for members having birthday today, or just informs the cashier about the birthday so he can give more personalized greeting – and this is automatically </a:t>
            </a:r>
            <a:r>
              <a:rPr lang="en-US" dirty="0" err="1"/>
              <a:t>actived</a:t>
            </a:r>
            <a:r>
              <a:rPr lang="en-US" dirty="0"/>
              <a:t> on the POS when the customer identifies </a:t>
            </a:r>
            <a:r>
              <a:rPr lang="en-US" dirty="0" err="1"/>
              <a:t>himselve</a:t>
            </a:r>
            <a:endParaRPr lang="en-US" dirty="0"/>
          </a:p>
          <a:p>
            <a:endParaRPr lang="en-US" dirty="0"/>
          </a:p>
          <a:p>
            <a:r>
              <a:rPr lang="en-US" dirty="0"/>
              <a:t>P1076 - Another usage is activating discount for all new members, with one-off offer for something</a:t>
            </a:r>
          </a:p>
        </p:txBody>
      </p:sp>
      <p:sp>
        <p:nvSpPr>
          <p:cNvPr id="4" name="Slide Number Placeholder 3"/>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1294460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Retailers must be prepared to enter a new phase of mass personalisation. </a:t>
            </a:r>
          </a:p>
          <a:p>
            <a:endParaRPr lang="en-GB" dirty="0"/>
          </a:p>
          <a:p>
            <a:r>
              <a:rPr lang="en-GB" dirty="0"/>
              <a:t>Historically, bricks and mortar players have struggled to replicate the level of personalisation that can be found online. </a:t>
            </a:r>
          </a:p>
          <a:p>
            <a:endParaRPr lang="en-GB" dirty="0"/>
          </a:p>
          <a:p>
            <a:r>
              <a:rPr lang="en-GB" dirty="0"/>
              <a:t>However, recent advances in beacon technology mean that targeted, real-time offers are now a reality. </a:t>
            </a:r>
          </a:p>
          <a:p>
            <a:endParaRPr lang="en-GB" dirty="0"/>
          </a:p>
          <a:p>
            <a:r>
              <a:rPr lang="en-GB" dirty="0"/>
              <a:t>What’s more, Planet Retail research shows that 38% of global shoppers want to opt in to receiving relevant discounts when instore, compared to the 15% of shoppers currently doing this. This combination of shopper enthusiasm and technological capability means that bricks and mortar retailers should be looking to take personalisation to new heights, driving both customer loyalty and spend,”</a:t>
            </a:r>
          </a:p>
        </p:txBody>
      </p:sp>
      <p:sp>
        <p:nvSpPr>
          <p:cNvPr id="4" name="Slide Number Placeholder 3"/>
          <p:cNvSpPr>
            <a:spLocks noGrp="1"/>
          </p:cNvSpPr>
          <p:nvPr>
            <p:ph type="sldNum" sz="quarter" idx="5"/>
          </p:nvPr>
        </p:nvSpPr>
        <p:spPr/>
        <p:txBody>
          <a:bodyPr/>
          <a:lstStyle/>
          <a:p>
            <a:fld id="{399234A6-D86D-574C-BED0-70D8EF22B291}" type="slidenum">
              <a:rPr lang="en-US" smtClean="0"/>
              <a:t>22</a:t>
            </a:fld>
            <a:endParaRPr lang="en-US"/>
          </a:p>
        </p:txBody>
      </p:sp>
    </p:spTree>
    <p:extLst>
      <p:ext uri="{BB962C8B-B14F-4D97-AF65-F5344CB8AC3E}">
        <p14:creationId xmlns:p14="http://schemas.microsoft.com/office/powerpoint/2010/main" val="89819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wait a minute as there are more people joining the webinar</a:t>
            </a:r>
          </a:p>
          <a:p>
            <a:endParaRPr lang="en-US" dirty="0"/>
          </a:p>
          <a:p>
            <a:r>
              <a:rPr lang="en-US" dirty="0"/>
              <a:t>Okay, let us start</a:t>
            </a:r>
          </a:p>
          <a:p>
            <a:endParaRPr lang="en-US" dirty="0"/>
          </a:p>
          <a:p>
            <a:r>
              <a:rPr lang="en-US" dirty="0"/>
              <a:t>Hi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Bjarni Asmundsson and I am a Regional Director for LS Retail, located in Kuala Lumpur Malaysia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would like to welcome you to todays webinar, Customer Engagement in LS Central</a:t>
            </a:r>
          </a:p>
          <a:p>
            <a:endParaRPr lang="en-US" dirty="0"/>
          </a:p>
          <a:p>
            <a:endParaRPr lang="en-US" dirty="0"/>
          </a:p>
          <a:p>
            <a:r>
              <a:rPr lang="en-US" dirty="0"/>
              <a:t>Before we get started … This Webinar will recorded and we will share the recording as well as slide deck after the session  You can ask questions today by typing questions into the question pane, you can send the questions at any time during the presentation and I will try to address those in the Q&amp;A session after the webinar   All questions and responses will e shared as well with the other material</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2143799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24</a:t>
            </a:fld>
            <a:endParaRPr lang="en-US"/>
          </a:p>
        </p:txBody>
      </p:sp>
    </p:spTree>
    <p:extLst>
      <p:ext uri="{BB962C8B-B14F-4D97-AF65-F5344CB8AC3E}">
        <p14:creationId xmlns:p14="http://schemas.microsoft.com/office/powerpoint/2010/main" val="4013241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So, here are 5 tips to build enduring loyalty for the future: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Exploit technology as an accelerator for business.</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 a customer-first strategy</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data as your most valuable asset to get personal with your customer</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Manage your staff actively</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the growing role of social responsibility as a moral and an economic obligation</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2316747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Apparently, millennials care less about accumulating things: They are exchanging ownership for convenience and fun. </a:t>
            </a:r>
            <a:endParaRPr lang="de-DE" dirty="0"/>
          </a:p>
          <a:p>
            <a:r>
              <a:rPr lang="en-US" dirty="0"/>
              <a:t>Almost three quarters of people in their 20s and 30s prefer spending money on experiences over material things. There is an unmistakable indicator of a shifting shopper value: </a:t>
            </a:r>
            <a:r>
              <a:rPr lang="en-US" b="1" dirty="0"/>
              <a:t>the desire for pleasure through experiences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desire for pleasure of </a:t>
            </a:r>
            <a:r>
              <a:rPr lang="en-US" i="1" dirty="0"/>
              <a:t>doing</a:t>
            </a:r>
            <a:r>
              <a:rPr lang="en-US" dirty="0"/>
              <a:t> over the pleasure of </a:t>
            </a:r>
            <a:r>
              <a:rPr lang="en-US" i="1" dirty="0"/>
              <a:t>having</a:t>
            </a:r>
            <a:r>
              <a:rPr lang="en-US" dirty="0"/>
              <a:t> is pushing retail brands to move into more experiential industries like hospitality. </a:t>
            </a:r>
            <a:endParaRPr lang="de-DE"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interesting evolution that comes from a changed relationship with owning is secondhand items such as bags or clothes.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Between now and 2028, the secondhand market is expected to grow to nearly 1.5 times faster than fast fashion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finally becoming more environmentally conscious. Sustainability, identity and politics are now clearly intertwined with consumption. </a:t>
            </a:r>
            <a:endParaRPr lang="de-DE" sz="1200" kern="1200" dirty="0">
              <a:solidFill>
                <a:schemeClr val="tx1"/>
              </a:solidFill>
              <a:effectLst/>
              <a:latin typeface="+mn-lt"/>
              <a:ea typeface="+mn-ea"/>
              <a:cs typeface="+mn-cs"/>
            </a:endParaRPr>
          </a:p>
          <a:p>
            <a:endParaRPr lang="en-US" dirty="0"/>
          </a:p>
          <a:p>
            <a:r>
              <a:rPr lang="en-US" dirty="0"/>
              <a:t> </a:t>
            </a:r>
            <a:endParaRPr lang="de-DE" dirty="0"/>
          </a:p>
          <a:p>
            <a:endParaRPr lang="en-US" dirty="0"/>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25</a:t>
            </a:fld>
            <a:endParaRPr lang="en-US"/>
          </a:p>
        </p:txBody>
      </p:sp>
    </p:spTree>
    <p:extLst>
      <p:ext uri="{BB962C8B-B14F-4D97-AF65-F5344CB8AC3E}">
        <p14:creationId xmlns:p14="http://schemas.microsoft.com/office/powerpoint/2010/main" val="71641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And to transform, we need new technology. Technology is driving all the examples I mentioned. It’s technology that enables them to deliver unique services and fulfil the customer needs. </a:t>
            </a: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need to transform how we think. Transactions are at the heart of retail. But in rental, you have a new relationship, where both the quality of the product and of your processes matter. If you want consumers to choose you again and again, you must create a simple, straightforward way to return items. You must ensure that products are checked before they recirculate, so they are always in top shape. You must keep a large stock, and good variety. And you must have the technology to track everything –what’s out or coming back, the specific conditions of each single item, what is popular, and which kind of consumers like this kind of item. These are new challenges, but at the same time they represent a great opportunity to gain valuable information on consumers’ preferences and tastes.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Re-commerce looks more like traditional retail, but it also brings new challenges. You need to check your items for quality before you can sell them again. You might need to clean them or repair them. If they are branded, you need to ensure they are not counterfeit.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Technology can help facilitate experiences. But at the heart, experiences are about people. And your business is made of people. Your employees. There is a strong correlation between employee well-being and customer satisfaction.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build a customer-first strategy, you need to start by empowering employees. </a:t>
            </a:r>
            <a:r>
              <a:rPr lang="en-US" sz="1200" kern="1200" dirty="0">
                <a:solidFill>
                  <a:schemeClr val="tx1"/>
                </a:solidFill>
                <a:effectLst/>
                <a:latin typeface="+mn-lt"/>
                <a:ea typeface="+mn-ea"/>
                <a:cs typeface="+mn-cs"/>
              </a:rPr>
              <a:t>Research shows that employee happiness and satisfaction increase when they feel respected and trusted. And we know that happy and satisfied workers stay longer in their jobs, have a higher performance and could even become your brand ambassadors.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265931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So, the winning recipe is: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Technology enables to deliver new direct services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quality of your service keeps you in the game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human connection part wins you the game.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10076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It does not matter if you work B2B, B2C it is all about H2H. Human to human.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trends</a:t>
            </a:r>
            <a:r>
              <a:rPr lang="de-DE"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enable you to be service oriented and put consumers at the center.</a:t>
            </a:r>
            <a:r>
              <a:rPr lang="en-GB" sz="1200" kern="1200" dirty="0">
                <a:solidFill>
                  <a:schemeClr val="tx1"/>
                </a:solidFill>
                <a:effectLst/>
                <a:latin typeface="+mn-lt"/>
                <a:ea typeface="+mn-ea"/>
                <a:cs typeface="+mn-cs"/>
              </a:rPr>
              <a:t> Y</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need to understand your core business and the business drivers. Based on that evaluation you can decide to increase shopper values by the help of new trends and technology. By rethinking your physical store as a digital space, you can select technology that enables you to shift your format from traditional retail sales towards experiences and happy staff.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Unified commerce infused with intelligence allows employees to have the information they need exactly when they need it. W</a:t>
            </a:r>
            <a:r>
              <a:rPr lang="en-GB" sz="1200" kern="1200" dirty="0">
                <a:solidFill>
                  <a:schemeClr val="tx1"/>
                </a:solidFill>
                <a:effectLst/>
                <a:latin typeface="+mn-lt"/>
                <a:ea typeface="+mn-ea"/>
                <a:cs typeface="+mn-cs"/>
              </a:rPr>
              <a:t>hen you employ a unified commerce approach, where the whole enterprise uses the same software system and collects all data in the same database, and you add the intelligent tools that the cloud offers, then you can really get a 360-degree view of your business, and of your consumers. </a:t>
            </a:r>
          </a:p>
          <a:p>
            <a:r>
              <a:rPr lang="en-GB" sz="1200" kern="1200" dirty="0">
                <a:solidFill>
                  <a:schemeClr val="tx1"/>
                </a:solidFill>
                <a:effectLst/>
                <a:latin typeface="+mn-lt"/>
                <a:ea typeface="+mn-ea"/>
                <a:cs typeface="+mn-cs"/>
              </a:rPr>
              <a:t>This kind of technology can empower your employees, as it gives them all the information they need about products and customers at their fingertips, at all times. </a:t>
            </a:r>
            <a:r>
              <a:rPr lang="en-US" sz="1200" kern="1200" dirty="0">
                <a:solidFill>
                  <a:schemeClr val="tx1"/>
                </a:solidFill>
                <a:effectLst/>
                <a:latin typeface="+mn-lt"/>
                <a:ea typeface="+mn-ea"/>
                <a:cs typeface="+mn-cs"/>
              </a:rPr>
              <a:t>This way, High Tech and High Touch meet: Personal touch infused with technology. This is what we - as a consumer - will remember.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3401997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And when you create unique experiences, consumers will talk about them to their friends and family. This is how the circle closes: This reputation is the driver for new business, and once again, word of mouth propagates via technology, as people praise you on social media, post ratings on TripAdvisor, give feedback to your own page or comment your amazing service on online forums.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 emotions are amplified and made that much louder by technology.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99234A6-D86D-574C-BED0-70D8EF22B291}" type="slidenum">
              <a:rPr lang="en-US" smtClean="0"/>
              <a:t>29</a:t>
            </a:fld>
            <a:endParaRPr lang="en-US"/>
          </a:p>
        </p:txBody>
      </p:sp>
    </p:spTree>
    <p:extLst>
      <p:ext uri="{BB962C8B-B14F-4D97-AF65-F5344CB8AC3E}">
        <p14:creationId xmlns:p14="http://schemas.microsoft.com/office/powerpoint/2010/main" val="2072170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So, here are 5 tips to build enduring loyalty for the future: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Exploit technology as an accelerator for business.</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 a customer-first strategy</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data as your most valuable asset to get personal with your customer</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Manage your staff actively</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the growing role of social responsibility as a moral and an economic obligation</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99234A6-D86D-574C-BED0-70D8EF22B291}" type="slidenum">
              <a:rPr lang="en-US" smtClean="0"/>
              <a:t>30</a:t>
            </a:fld>
            <a:endParaRPr lang="en-US"/>
          </a:p>
        </p:txBody>
      </p:sp>
    </p:spTree>
    <p:extLst>
      <p:ext uri="{BB962C8B-B14F-4D97-AF65-F5344CB8AC3E}">
        <p14:creationId xmlns:p14="http://schemas.microsoft.com/office/powerpoint/2010/main" val="231674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webinar I will be trying to cover different functionality, applications and modules in LS Retail software solution </a:t>
            </a:r>
          </a:p>
          <a:p>
            <a:endParaRPr lang="en-US" dirty="0"/>
          </a:p>
          <a:p>
            <a:r>
              <a:rPr lang="en-US" dirty="0"/>
              <a:t>The customer is not interested in which technology is used when enquiring or searching for information.  He might be in store asking staff member that is looking up information on the POS, or he might be using KIOSK or self-service POS.  He might be browsing the retailer's website reviewing offers or loyalty information.</a:t>
            </a:r>
          </a:p>
          <a:p>
            <a:endParaRPr lang="en-US" dirty="0"/>
          </a:p>
          <a:p>
            <a:r>
              <a:rPr lang="en-US" dirty="0"/>
              <a:t>They want to do things when it is convenient for them, where they are – not necessarily in store when it is open.</a:t>
            </a:r>
          </a:p>
          <a:p>
            <a:endParaRPr lang="en-US" dirty="0"/>
          </a:p>
          <a:p>
            <a:r>
              <a:rPr lang="en-US" dirty="0"/>
              <a:t>Accessing information cross channel and getting consistent data or responses</a:t>
            </a:r>
          </a:p>
          <a:p>
            <a:endParaRPr lang="en-US" dirty="0"/>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a:t>
            </a:fld>
            <a:endParaRPr lang="en-US"/>
          </a:p>
        </p:txBody>
      </p:sp>
    </p:spTree>
    <p:extLst>
      <p:ext uri="{BB962C8B-B14F-4D97-AF65-F5344CB8AC3E}">
        <p14:creationId xmlns:p14="http://schemas.microsoft.com/office/powerpoint/2010/main" val="22007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good to learn from </a:t>
            </a:r>
            <a:r>
              <a:rPr lang="sl-SI" dirty="0"/>
              <a:t>somebody and take the best they got. Classical retail often looks to internet sales and learn from there. </a:t>
            </a:r>
          </a:p>
          <a:p>
            <a:endParaRPr lang="sl-SI" dirty="0"/>
          </a:p>
          <a:p>
            <a:r>
              <a:rPr lang="sl-SI" dirty="0"/>
              <a:t>As SalesForge says, the average cost of selling to new customers is as much as five times the cost of selling to existing ones, retailers should focus to loyalty members more.</a:t>
            </a:r>
          </a:p>
          <a:p>
            <a:endParaRPr lang="sl-SI"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Learning from eCommerce</a:t>
            </a:r>
            <a:endParaRPr lang="en-GB" dirty="0"/>
          </a:p>
          <a:p>
            <a:r>
              <a:rPr lang="sl-SI" dirty="0"/>
              <a:t>The average cost of selling to new customers is as much as </a:t>
            </a:r>
            <a:r>
              <a:rPr lang="sl-SI" b="1" dirty="0"/>
              <a:t>five times the cost of selling to existing ones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hlinkClick r:id="rId3">
                  <a:extLst>
                    <a:ext uri="{A12FA001-AC4F-418D-AE19-62706E023703}">
                      <ahyp:hlinkClr xmlns:ahyp="http://schemas.microsoft.com/office/drawing/2018/hyperlinkcolor" val="tx"/>
                    </a:ext>
                  </a:extLst>
                </a:hlinkClick>
              </a:rPr>
              <a:t>https://www.salesforce.com/solutions/industries/retail/resources/clienteling/#</a:t>
            </a:r>
            <a:endParaRPr lang="en-GB" sz="1200" dirty="0">
              <a:solidFill>
                <a:schemeClr val="bg1"/>
              </a:solidFill>
            </a:endParaRPr>
          </a:p>
          <a:p>
            <a:endParaRPr lang="en-US" b="0" dirty="0"/>
          </a:p>
          <a:p>
            <a:endParaRPr lang="en-US" b="0" dirty="0"/>
          </a:p>
          <a:p>
            <a:r>
              <a:rPr lang="en-US" dirty="0">
                <a:hlinkClick r:id="rId4"/>
              </a:rPr>
              <a:t>https://www.sessionm.com/</a:t>
            </a:r>
            <a:endParaRPr lang="en-US" b="0" dirty="0"/>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4</a:t>
            </a:fld>
            <a:endParaRPr lang="en-US"/>
          </a:p>
        </p:txBody>
      </p:sp>
    </p:spTree>
    <p:extLst>
      <p:ext uri="{BB962C8B-B14F-4D97-AF65-F5344CB8AC3E}">
        <p14:creationId xmlns:p14="http://schemas.microsoft.com/office/powerpoint/2010/main" val="246385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what is called Unified Commerce</a:t>
            </a:r>
          </a:p>
          <a:p>
            <a:r>
              <a:rPr lang="en-US" dirty="0"/>
              <a:t>LS Central is a complete unified commerce platform to manage your entire retail and food service operations efficiently - in one system - in one database</a:t>
            </a:r>
          </a:p>
          <a:p>
            <a:endParaRPr lang="en-US" dirty="0"/>
          </a:p>
          <a:p>
            <a:r>
              <a:rPr lang="en-US" dirty="0"/>
              <a:t>Unify your channels - Centrally manage products, prices, campaigns, offers and more for all your physical locations, e-commerce and m-commerce sites. </a:t>
            </a:r>
          </a:p>
          <a:p>
            <a:endParaRPr lang="en-US" dirty="0"/>
          </a:p>
          <a:p>
            <a:r>
              <a:rPr lang="en-US" dirty="0"/>
              <a:t>Unify your viewpoint - Get a comprehensive view of your enterprise and a 360-degree picture of your customers by maintaining all your core business information in one, centralized database. </a:t>
            </a:r>
          </a:p>
          <a:p>
            <a:endParaRPr lang="en-US" dirty="0"/>
          </a:p>
          <a:p>
            <a:r>
              <a:rPr lang="en-US" dirty="0"/>
              <a:t>But not only that - Unify your business front to back - Control all your business processes, including purchasing, warehouses, CRM, store sales, distribution, franchises and financials, in one platform. </a:t>
            </a:r>
          </a:p>
          <a:p>
            <a:endParaRPr lang="en-US" dirty="0"/>
          </a:p>
          <a:p>
            <a:r>
              <a:rPr lang="en-US" dirty="0"/>
              <a:t>Unify your brand - Manage all your retail and food service verticals across your enterprise within one solution with deep industry functionality.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LS Insight is built by LS Retail using the extraction and transformation power of Microsoft Azure Data Factory, the flexibility of Azure SQL and finally the reporting and analytic powers in Power BI, Microsoft’s business intelligence service in the cloud.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5</a:t>
            </a:fld>
            <a:endParaRPr lang="en-US"/>
          </a:p>
        </p:txBody>
      </p:sp>
    </p:spTree>
    <p:extLst>
      <p:ext uri="{BB962C8B-B14F-4D97-AF65-F5344CB8AC3E}">
        <p14:creationId xmlns:p14="http://schemas.microsoft.com/office/powerpoint/2010/main" val="364584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6</a:t>
            </a:fld>
            <a:endParaRPr lang="en-US"/>
          </a:p>
        </p:txBody>
      </p:sp>
    </p:spTree>
    <p:extLst>
      <p:ext uri="{BB962C8B-B14F-4D97-AF65-F5344CB8AC3E}">
        <p14:creationId xmlns:p14="http://schemas.microsoft.com/office/powerpoint/2010/main" val="285359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said we learned from others, we learned from eCommerce</a:t>
            </a:r>
          </a:p>
          <a:p>
            <a:endParaRPr lang="en-US" dirty="0"/>
          </a:p>
          <a:p>
            <a:r>
              <a:rPr lang="sl-SI" dirty="0"/>
              <a:t>So, what </a:t>
            </a:r>
            <a:r>
              <a:rPr lang="en-US" dirty="0"/>
              <a:t>has </a:t>
            </a:r>
            <a:r>
              <a:rPr lang="sl-SI" dirty="0"/>
              <a:t>classical retail copy from internet? </a:t>
            </a:r>
          </a:p>
          <a:p>
            <a:endParaRPr lang="sl-SI" dirty="0"/>
          </a:p>
          <a:p>
            <a:pPr marL="171450" indent="-171450">
              <a:buFontTx/>
              <a:buChar char="-"/>
            </a:pPr>
            <a:r>
              <a:rPr lang="sl-SI" dirty="0"/>
              <a:t>Item browsing in a catalog way, as consumers are doing it on internet</a:t>
            </a:r>
          </a:p>
          <a:p>
            <a:pPr marL="171450" indent="-171450">
              <a:buFontTx/>
              <a:buChar char="-"/>
            </a:pPr>
            <a:endParaRPr lang="en-US" dirty="0"/>
          </a:p>
          <a:p>
            <a:pPr marL="171450" indent="-171450">
              <a:buFontTx/>
              <a:buChar char="-"/>
            </a:pPr>
            <a:r>
              <a:rPr lang="sl-SI" dirty="0"/>
              <a:t>Item recommendations as soon as item is added to the basket or consumer is identified</a:t>
            </a:r>
          </a:p>
          <a:p>
            <a:pPr marL="171450" indent="-171450">
              <a:buFontTx/>
              <a:buChar char="-"/>
            </a:pPr>
            <a:endParaRPr lang="en-US" dirty="0"/>
          </a:p>
          <a:p>
            <a:pPr marL="171450" indent="-171450">
              <a:buFontTx/>
              <a:buChar char="-"/>
            </a:pPr>
            <a:r>
              <a:rPr lang="sl-SI" dirty="0"/>
              <a:t>Higher importance to data about consumer directly on the POS</a:t>
            </a:r>
          </a:p>
          <a:p>
            <a:pPr marL="171450" indent="-171450">
              <a:buFontTx/>
              <a:buChar char="-"/>
            </a:pPr>
            <a:endParaRPr lang="sl-SI" dirty="0"/>
          </a:p>
          <a:p>
            <a:pPr marL="0" indent="0">
              <a:buFontTx/>
              <a:buNone/>
            </a:pPr>
            <a:r>
              <a:rPr lang="sl-SI" dirty="0"/>
              <a:t>With added functionalities we redefined customer service</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7</a:t>
            </a:fld>
            <a:endParaRPr lang="en-US"/>
          </a:p>
        </p:txBody>
      </p:sp>
    </p:spTree>
    <p:extLst>
      <p:ext uri="{BB962C8B-B14F-4D97-AF65-F5344CB8AC3E}">
        <p14:creationId xmlns:p14="http://schemas.microsoft.com/office/powerpoint/2010/main" val="257542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Clientelling puts the personal back into in-store shopping. It means that when your customers want a bit of hands-on assistance, your staff are in the best position to give it to them. It allows them to easily identify high-value, repeat customers. And it gives them the tools they need to be truly informed, not just about their customers, but about your products as well.</a:t>
            </a:r>
          </a:p>
          <a:p>
            <a:endParaRPr lang="en-GB" dirty="0"/>
          </a:p>
          <a:p>
            <a:r>
              <a:rPr lang="en-GB" dirty="0"/>
              <a:t>According to the Boston Retail Partners’ Special Report on Mobile, 89% of retailers plan to put mobile solutions and apps in the hands of their store associates over the next three years, with specific aims to use them for customer identification, customer engagement, associate training and task management, point of sale (POS) and payments.</a:t>
            </a:r>
          </a:p>
          <a:p>
            <a:endParaRPr lang="en-GB" dirty="0"/>
          </a:p>
          <a:p>
            <a:r>
              <a:rPr lang="en-GB" dirty="0"/>
              <a:t>Customers want this technology too. A survey found that almost half of respondents would be encouraged to shop in store if they could talk to knowledgeable store associates who could suggest products based on their purchase history. And almost three-quarters who have dealt with a store associate using technology to provide things like product info, credit card checkout and inventory look-up said it resulted in a better shopping experience.</a:t>
            </a:r>
          </a:p>
          <a:p>
            <a:endParaRPr lang="en-GB" dirty="0"/>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8</a:t>
            </a:fld>
            <a:endParaRPr lang="en-US"/>
          </a:p>
        </p:txBody>
      </p:sp>
    </p:spTree>
    <p:extLst>
      <p:ext uri="{BB962C8B-B14F-4D97-AF65-F5344CB8AC3E}">
        <p14:creationId xmlns:p14="http://schemas.microsoft.com/office/powerpoint/2010/main" val="74263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Retail hierarchy for clientelling gives you the flexibility you need </a:t>
            </a:r>
          </a:p>
          <a:p>
            <a:endParaRPr lang="en-US" noProof="0" dirty="0"/>
          </a:p>
          <a:p>
            <a:r>
              <a:rPr lang="en-US" b="1" dirty="0"/>
              <a:t>eCommerce uses this same retail hierarchy as clientelling</a:t>
            </a:r>
          </a:p>
          <a:p>
            <a:r>
              <a:rPr lang="en-US" b="1" dirty="0"/>
              <a:t>we sometimes say that clientelling is the ecommerce in the POS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Retail hierarchy is similar to a tree, where you can have as many branches as you want, and the items can be in one or many places in the tree.</a:t>
            </a:r>
          </a:p>
          <a:p>
            <a:endParaRPr lang="en-US" b="1" dirty="0"/>
          </a:p>
          <a:p>
            <a:r>
              <a:rPr lang="en-US" b="1" dirty="0"/>
              <a:t>You can easily add images to the hierarchy, and it is easy to maintain and add items with actions based on </a:t>
            </a:r>
            <a:r>
              <a:rPr lang="en-US" sz="1200" dirty="0"/>
              <a:t>select for example Category / product group /special group</a:t>
            </a:r>
            <a:endParaRPr lang="en-US" b="1" dirty="0"/>
          </a:p>
          <a:p>
            <a:endParaRPr lang="en-US" b="1" dirty="0"/>
          </a:p>
          <a:p>
            <a:r>
              <a:rPr lang="en-US" b="1" dirty="0"/>
              <a:t>All maintained in one place on the retail item card</a:t>
            </a:r>
          </a:p>
          <a:p>
            <a:endParaRPr lang="en-US" b="1" dirty="0"/>
          </a:p>
          <a:p>
            <a:r>
              <a:rPr lang="en-US" b="1" dirty="0"/>
              <a:t>We have been adding the functionality in other areas in the solution, like in replenishment</a:t>
            </a:r>
          </a:p>
          <a:p>
            <a:pPr lvl="1"/>
            <a:endParaRPr lang="en-US" b="1" dirty="0"/>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970688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9.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0.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Master" Target="../slideMasters/slideMaster30.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emf"/><Relationship Id="rId1" Type="http://schemas.openxmlformats.org/officeDocument/2006/relationships/slideMaster" Target="../slideMasters/slideMaster8.xml"/><Relationship Id="rId4" Type="http://schemas.openxmlformats.org/officeDocument/2006/relationships/image" Target="../media/image51.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A3CE5B1-F7A0-104A-B0AA-7D4685B4338F}"/>
              </a:ext>
            </a:extLst>
          </p:cNvPr>
          <p:cNvPicPr>
            <a:picLocks noChangeAspect="1"/>
          </p:cNvPicPr>
          <p:nvPr userDrawn="1"/>
        </p:nvPicPr>
        <p:blipFill>
          <a:blip r:embed="rId2"/>
          <a:srcRect/>
          <a:stretch/>
        </p:blipFill>
        <p:spPr>
          <a:xfrm>
            <a:off x="1009273" y="9000"/>
            <a:ext cx="6257333" cy="6840000"/>
          </a:xfrm>
          <a:prstGeom prst="rect">
            <a:avLst/>
          </a:prstGeom>
        </p:spPr>
      </p:pic>
      <p:pic>
        <p:nvPicPr>
          <p:cNvPr id="5" name="Graphic 4">
            <a:extLst>
              <a:ext uri="{FF2B5EF4-FFF2-40B4-BE49-F238E27FC236}">
                <a16:creationId xmlns:a16="http://schemas.microsoft.com/office/drawing/2014/main" id="{3017804F-3398-B047-90E4-D4445FEFD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92365" y="2993984"/>
            <a:ext cx="3512888" cy="1078375"/>
          </a:xfrm>
          <a:prstGeom prst="rect">
            <a:avLst/>
          </a:prstGeom>
        </p:spPr>
      </p:pic>
    </p:spTree>
    <p:extLst>
      <p:ext uri="{BB962C8B-B14F-4D97-AF65-F5344CB8AC3E}">
        <p14:creationId xmlns:p14="http://schemas.microsoft.com/office/powerpoint/2010/main" val="346040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6947786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LS Activ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8050"/>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7074" y="188912"/>
            <a:ext cx="1969964" cy="359768"/>
          </a:xfrm>
          <a:prstGeom prst="rect">
            <a:avLst/>
          </a:prstGeom>
        </p:spPr>
      </p:pic>
    </p:spTree>
    <p:extLst>
      <p:ext uri="{BB962C8B-B14F-4D97-AF65-F5344CB8AC3E}">
        <p14:creationId xmlns:p14="http://schemas.microsoft.com/office/powerpoint/2010/main" val="32904544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LS BI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9057" y="188912"/>
            <a:ext cx="1117980" cy="358775"/>
          </a:xfrm>
          <a:prstGeom prst="rect">
            <a:avLst/>
          </a:prstGeom>
        </p:spPr>
      </p:pic>
    </p:spTree>
    <p:extLst>
      <p:ext uri="{BB962C8B-B14F-4D97-AF65-F5344CB8AC3E}">
        <p14:creationId xmlns:p14="http://schemas.microsoft.com/office/powerpoint/2010/main" val="374318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LS BI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1700"/>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9057" y="188912"/>
            <a:ext cx="1117980" cy="358775"/>
          </a:xfrm>
          <a:prstGeom prst="rect">
            <a:avLst/>
          </a:prstGeom>
        </p:spPr>
      </p:pic>
    </p:spTree>
    <p:extLst>
      <p:ext uri="{BB962C8B-B14F-4D97-AF65-F5344CB8AC3E}">
        <p14:creationId xmlns:p14="http://schemas.microsoft.com/office/powerpoint/2010/main" val="40364452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 LS Insigh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1484" y="188913"/>
            <a:ext cx="1835553" cy="360362"/>
          </a:xfrm>
          <a:prstGeom prst="rect">
            <a:avLst/>
          </a:prstGeom>
        </p:spPr>
      </p:pic>
    </p:spTree>
    <p:extLst>
      <p:ext uri="{BB962C8B-B14F-4D97-AF65-F5344CB8AC3E}">
        <p14:creationId xmlns:p14="http://schemas.microsoft.com/office/powerpoint/2010/main" val="30519527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LS Insigh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1484" y="188913"/>
            <a:ext cx="1835553" cy="360362"/>
          </a:xfrm>
          <a:prstGeom prst="rect">
            <a:avLst/>
          </a:prstGeom>
        </p:spPr>
      </p:pic>
    </p:spTree>
    <p:extLst>
      <p:ext uri="{BB962C8B-B14F-4D97-AF65-F5344CB8AC3E}">
        <p14:creationId xmlns:p14="http://schemas.microsoft.com/office/powerpoint/2010/main" val="37284812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 LS Pa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5425" y="188913"/>
            <a:ext cx="1381612" cy="360362"/>
          </a:xfrm>
          <a:prstGeom prst="rect">
            <a:avLst/>
          </a:prstGeom>
        </p:spPr>
      </p:pic>
    </p:spTree>
    <p:extLst>
      <p:ext uri="{BB962C8B-B14F-4D97-AF65-F5344CB8AC3E}">
        <p14:creationId xmlns:p14="http://schemas.microsoft.com/office/powerpoint/2010/main" val="5175395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LS Pa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75425" y="188913"/>
            <a:ext cx="1381612" cy="360362"/>
          </a:xfrm>
          <a:prstGeom prst="rect">
            <a:avLst/>
          </a:prstGeom>
        </p:spPr>
      </p:pic>
    </p:spTree>
    <p:extLst>
      <p:ext uri="{BB962C8B-B14F-4D97-AF65-F5344CB8AC3E}">
        <p14:creationId xmlns:p14="http://schemas.microsoft.com/office/powerpoint/2010/main" val="5515726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LS Recommend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8"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5164" y="188912"/>
            <a:ext cx="2631873" cy="360363"/>
          </a:xfrm>
          <a:prstGeom prst="rect">
            <a:avLst/>
          </a:prstGeom>
        </p:spPr>
      </p:pic>
    </p:spTree>
    <p:extLst>
      <p:ext uri="{BB962C8B-B14F-4D97-AF65-F5344CB8AC3E}">
        <p14:creationId xmlns:p14="http://schemas.microsoft.com/office/powerpoint/2010/main" val="21471124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LS Recommend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5164" y="188912"/>
            <a:ext cx="2631873" cy="360363"/>
          </a:xfrm>
          <a:prstGeom prst="rect">
            <a:avLst/>
          </a:prstGeom>
        </p:spPr>
      </p:pic>
    </p:spTree>
    <p:extLst>
      <p:ext uri="{BB962C8B-B14F-4D97-AF65-F5344CB8AC3E}">
        <p14:creationId xmlns:p14="http://schemas.microsoft.com/office/powerpoint/2010/main" val="1743704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LS Forecour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3888" y="188913"/>
            <a:ext cx="2243150" cy="360362"/>
          </a:xfrm>
          <a:prstGeom prst="rect">
            <a:avLst/>
          </a:prstGeom>
        </p:spPr>
      </p:pic>
    </p:spTree>
    <p:extLst>
      <p:ext uri="{BB962C8B-B14F-4D97-AF65-F5344CB8AC3E}">
        <p14:creationId xmlns:p14="http://schemas.microsoft.com/office/powerpoint/2010/main" val="133154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thank you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77AD2E-3354-A844-B60E-20E074DD69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811" y="480349"/>
            <a:ext cx="8278064" cy="5897302"/>
          </a:xfrm>
          <a:prstGeom prst="rect">
            <a:avLst/>
          </a:prstGeom>
        </p:spPr>
      </p:pic>
      <p:pic>
        <p:nvPicPr>
          <p:cNvPr id="5" name="Graphic 4">
            <a:extLst>
              <a:ext uri="{FF2B5EF4-FFF2-40B4-BE49-F238E27FC236}">
                <a16:creationId xmlns:a16="http://schemas.microsoft.com/office/drawing/2014/main" id="{D1085E57-A213-5346-8C4A-AE77B2A82F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5836" y="3124683"/>
            <a:ext cx="7962900" cy="1905000"/>
          </a:xfrm>
          <a:prstGeom prst="rect">
            <a:avLst/>
          </a:prstGeom>
        </p:spPr>
      </p:pic>
      <p:pic>
        <p:nvPicPr>
          <p:cNvPr id="6" name="Graphic 5">
            <a:extLst>
              <a:ext uri="{FF2B5EF4-FFF2-40B4-BE49-F238E27FC236}">
                <a16:creationId xmlns:a16="http://schemas.microsoft.com/office/drawing/2014/main" id="{97C6BF17-46E3-2041-9712-BC230D0DD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69848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LS Forecour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3888" y="188913"/>
            <a:ext cx="2243150" cy="360362"/>
          </a:xfrm>
          <a:prstGeom prst="rect">
            <a:avLst/>
          </a:prstGeom>
        </p:spPr>
      </p:pic>
    </p:spTree>
    <p:extLst>
      <p:ext uri="{BB962C8B-B14F-4D97-AF65-F5344CB8AC3E}">
        <p14:creationId xmlns:p14="http://schemas.microsoft.com/office/powerpoint/2010/main" val="38862553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LS Hospital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a:extLst>
              <a:ext uri="{FF2B5EF4-FFF2-40B4-BE49-F238E27FC236}">
                <a16:creationId xmlns:a16="http://schemas.microsoft.com/office/drawing/2014/main" id="{76A8DB56-1EDB-3342-AC16-37E93EBAAF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23746" y="44624"/>
            <a:ext cx="3168254" cy="653590"/>
          </a:xfrm>
          <a:prstGeom prst="rect">
            <a:avLst/>
          </a:prstGeom>
        </p:spPr>
      </p:pic>
    </p:spTree>
    <p:extLst>
      <p:ext uri="{BB962C8B-B14F-4D97-AF65-F5344CB8AC3E}">
        <p14:creationId xmlns:p14="http://schemas.microsoft.com/office/powerpoint/2010/main" val="1512030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LS Hospital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1" name="Picture 10">
            <a:extLst>
              <a:ext uri="{FF2B5EF4-FFF2-40B4-BE49-F238E27FC236}">
                <a16:creationId xmlns:a16="http://schemas.microsoft.com/office/drawing/2014/main" id="{11AFC951-7B5D-7D48-8D85-7EA1975AB63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23746" y="44624"/>
            <a:ext cx="3168254" cy="653590"/>
          </a:xfrm>
          <a:prstGeom prst="rect">
            <a:avLst/>
          </a:prstGeom>
        </p:spPr>
      </p:pic>
    </p:spTree>
    <p:extLst>
      <p:ext uri="{BB962C8B-B14F-4D97-AF65-F5344CB8AC3E}">
        <p14:creationId xmlns:p14="http://schemas.microsoft.com/office/powerpoint/2010/main" val="1511817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 LS Pharmac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a:ln>
            <a:noFill/>
          </a:ln>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7833" y="188913"/>
            <a:ext cx="2309205" cy="360362"/>
          </a:xfrm>
          <a:prstGeom prst="rect">
            <a:avLst/>
          </a:prstGeom>
        </p:spPr>
      </p:pic>
    </p:spTree>
    <p:extLst>
      <p:ext uri="{BB962C8B-B14F-4D97-AF65-F5344CB8AC3E}">
        <p14:creationId xmlns:p14="http://schemas.microsoft.com/office/powerpoint/2010/main" val="34959809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LS Pharmac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3E4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sp>
        <p:nvSpPr>
          <p:cNvPr id="6" name="Text Placeholder 3"/>
          <p:cNvSpPr>
            <a:spLocks noGrp="1"/>
          </p:cNvSpPr>
          <p:nvPr>
            <p:ph type="body" sz="quarter" idx="12" hasCustomPrompt="1"/>
          </p:nvPr>
        </p:nvSpPr>
        <p:spPr>
          <a:xfrm>
            <a:off x="5016500" y="908050"/>
            <a:ext cx="4319588" cy="1079500"/>
          </a:xfrm>
          <a:prstGeom prst="rect">
            <a:avLst/>
          </a:prstGeom>
          <a:solidFill>
            <a:srgbClr val="3E4648"/>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7"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7833" y="188913"/>
            <a:ext cx="2309205" cy="360362"/>
          </a:xfrm>
          <a:prstGeom prst="rect">
            <a:avLst/>
          </a:prstGeom>
        </p:spPr>
      </p:pic>
    </p:spTree>
    <p:extLst>
      <p:ext uri="{BB962C8B-B14F-4D97-AF65-F5344CB8AC3E}">
        <p14:creationId xmlns:p14="http://schemas.microsoft.com/office/powerpoint/2010/main" val="11689142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Presenter slide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0326" y="5232734"/>
            <a:ext cx="6122113" cy="360363"/>
          </a:xfrm>
          <a:prstGeom prst="rect">
            <a:avLst/>
          </a:prstGeom>
        </p:spPr>
        <p:txBody>
          <a:bodyPr lIns="0" tIns="0" rIns="0" bIns="0">
            <a:noAutofit/>
          </a:bodyPr>
          <a:lstStyle>
            <a:lvl1pPr>
              <a:defRPr sz="3200" b="1" baseline="0">
                <a:solidFill>
                  <a:schemeClr val="bg1"/>
                </a:solidFill>
              </a:defRPr>
            </a:lvl1pPr>
          </a:lstStyle>
          <a:p>
            <a:r>
              <a:rPr lang="is-IS" dirty="0"/>
              <a:t>Insert your name here</a:t>
            </a:r>
            <a:endParaRPr lang="en-US" dirty="0"/>
          </a:p>
        </p:txBody>
      </p:sp>
      <p:sp>
        <p:nvSpPr>
          <p:cNvPr id="13" name="Text Placeholder 12"/>
          <p:cNvSpPr>
            <a:spLocks noGrp="1"/>
          </p:cNvSpPr>
          <p:nvPr>
            <p:ph type="body" sz="quarter" idx="11" hasCustomPrompt="1"/>
          </p:nvPr>
        </p:nvSpPr>
        <p:spPr>
          <a:xfrm>
            <a:off x="680326" y="5770731"/>
            <a:ext cx="6120678" cy="360362"/>
          </a:xfrm>
          <a:prstGeom prst="rect">
            <a:avLst/>
          </a:prstGeom>
        </p:spPr>
        <p:txBody>
          <a:bodyPr lIns="0" tIns="0" rIns="0" bIns="0"/>
          <a:lstStyle>
            <a:lvl1pPr marL="0" indent="0">
              <a:buNone/>
              <a:defRPr sz="2400" baseline="0">
                <a:solidFill>
                  <a:schemeClr val="bg1"/>
                </a:solidFill>
              </a:defRPr>
            </a:lvl1pPr>
          </a:lstStyle>
          <a:p>
            <a:pPr lvl="0"/>
            <a:r>
              <a:rPr lang="en-US" dirty="0"/>
              <a:t>Insert your job title here</a:t>
            </a:r>
          </a:p>
        </p:txBody>
      </p:sp>
      <p:sp>
        <p:nvSpPr>
          <p:cNvPr id="14" name="Text Placeholder 12"/>
          <p:cNvSpPr>
            <a:spLocks noGrp="1"/>
          </p:cNvSpPr>
          <p:nvPr>
            <p:ph type="body" sz="quarter" idx="12" hasCustomPrompt="1"/>
          </p:nvPr>
        </p:nvSpPr>
        <p:spPr>
          <a:xfrm>
            <a:off x="680327" y="6312831"/>
            <a:ext cx="6121400" cy="360362"/>
          </a:xfrm>
          <a:prstGeom prst="rect">
            <a:avLst/>
          </a:prstGeom>
        </p:spPr>
        <p:txBody>
          <a:bodyPr lIns="0" tIns="0" rIns="0" bIns="0"/>
          <a:lstStyle>
            <a:lvl1pPr marL="0" indent="0">
              <a:buNone/>
              <a:defRPr sz="2000" baseline="0">
                <a:solidFill>
                  <a:srgbClr val="6DD4A7"/>
                </a:solidFill>
              </a:defRPr>
            </a:lvl1pPr>
          </a:lstStyle>
          <a:p>
            <a:pPr lvl="0"/>
            <a:r>
              <a:rPr lang="en-US" dirty="0"/>
              <a:t>Insert your contact info here</a:t>
            </a:r>
          </a:p>
        </p:txBody>
      </p:sp>
      <p:sp>
        <p:nvSpPr>
          <p:cNvPr id="4" name="Picture Placeholder 3"/>
          <p:cNvSpPr>
            <a:spLocks noGrp="1"/>
          </p:cNvSpPr>
          <p:nvPr>
            <p:ph type="pic" sz="quarter" idx="13" hasCustomPrompt="1"/>
          </p:nvPr>
        </p:nvSpPr>
        <p:spPr>
          <a:xfrm>
            <a:off x="695325" y="3429000"/>
            <a:ext cx="1439863" cy="1439862"/>
          </a:xfrm>
          <a:prstGeom prst="rect">
            <a:avLst/>
          </a:prstGeom>
        </p:spPr>
        <p:txBody>
          <a:bodyPr/>
          <a:lstStyle>
            <a:lvl1pPr>
              <a:defRPr sz="1600">
                <a:solidFill>
                  <a:schemeClr val="bg1"/>
                </a:solidFill>
              </a:defRPr>
            </a:lvl1pPr>
          </a:lstStyle>
          <a:p>
            <a:r>
              <a:rPr lang="en-US" dirty="0"/>
              <a:t>Insert your photo here</a:t>
            </a:r>
          </a:p>
        </p:txBody>
      </p:sp>
      <p:sp>
        <p:nvSpPr>
          <p:cNvPr id="6" name="Text Placeholder 5"/>
          <p:cNvSpPr>
            <a:spLocks noGrp="1"/>
          </p:cNvSpPr>
          <p:nvPr>
            <p:ph type="body" sz="quarter" idx="14" hasCustomPrompt="1"/>
          </p:nvPr>
        </p:nvSpPr>
        <p:spPr>
          <a:xfrm>
            <a:off x="1780642" y="1268413"/>
            <a:ext cx="8642350" cy="533693"/>
          </a:xfrm>
          <a:prstGeom prst="rect">
            <a:avLst/>
          </a:prstGeom>
        </p:spPr>
        <p:txBody>
          <a:bodyPr lIns="0" tIns="0" rIns="0" bIns="0"/>
          <a:lstStyle>
            <a:lvl1pPr marL="0" indent="0" algn="ctr">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Presentation title goes here</a:t>
            </a:r>
          </a:p>
        </p:txBody>
      </p:sp>
      <p:sp>
        <p:nvSpPr>
          <p:cNvPr id="11" name="Text Placeholder 5"/>
          <p:cNvSpPr>
            <a:spLocks noGrp="1"/>
          </p:cNvSpPr>
          <p:nvPr>
            <p:ph type="body" sz="quarter" idx="15" hasCustomPrompt="1"/>
          </p:nvPr>
        </p:nvSpPr>
        <p:spPr>
          <a:xfrm>
            <a:off x="1780642" y="1989138"/>
            <a:ext cx="8642350" cy="360362"/>
          </a:xfrm>
          <a:prstGeom prst="rect">
            <a:avLst/>
          </a:prstGeom>
        </p:spPr>
        <p:txBody>
          <a:bodyPr lIns="0" tIns="0" rIns="0" bIns="0"/>
          <a:lstStyle>
            <a:lvl1pPr marL="0" indent="0" algn="ctr">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Subtitle here, if you want</a:t>
            </a:r>
          </a:p>
        </p:txBody>
      </p:sp>
    </p:spTree>
    <p:extLst>
      <p:ext uri="{BB962C8B-B14F-4D97-AF65-F5344CB8AC3E}">
        <p14:creationId xmlns:p14="http://schemas.microsoft.com/office/powerpoint/2010/main" val="27305463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S Central grey 1">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sp>
        <p:nvSpPr>
          <p:cNvPr id="5"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7" name="Picture 6">
            <a:extLst>
              <a:ext uri="{FF2B5EF4-FFF2-40B4-BE49-F238E27FC236}">
                <a16:creationId xmlns:a16="http://schemas.microsoft.com/office/drawing/2014/main" id="{0A91C260-5A89-644B-9DE0-6F2313F58F5C}"/>
              </a:ext>
            </a:extLst>
          </p:cNvPr>
          <p:cNvPicPr>
            <a:picLocks noChangeAspect="1"/>
          </p:cNvPicPr>
          <p:nvPr userDrawn="1"/>
        </p:nvPicPr>
        <p:blipFill>
          <a:blip r:embed="rId2"/>
          <a:stretch>
            <a:fillRect/>
          </a:stretch>
        </p:blipFill>
        <p:spPr>
          <a:xfrm>
            <a:off x="9657392" y="65289"/>
            <a:ext cx="2534608" cy="612762"/>
          </a:xfrm>
          <a:prstGeom prst="rect">
            <a:avLst/>
          </a:prstGeom>
        </p:spPr>
      </p:pic>
    </p:spTree>
    <p:extLst>
      <p:ext uri="{BB962C8B-B14F-4D97-AF65-F5344CB8AC3E}">
        <p14:creationId xmlns:p14="http://schemas.microsoft.com/office/powerpoint/2010/main" val="24539844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White basic">
    <p:spTree>
      <p:nvGrpSpPr>
        <p:cNvPr id="1" name=""/>
        <p:cNvGrpSpPr/>
        <p:nvPr/>
      </p:nvGrpSpPr>
      <p:grpSpPr>
        <a:xfrm>
          <a:off x="0" y="0"/>
          <a:ext cx="0" cy="0"/>
          <a:chOff x="0" y="0"/>
          <a:chExt cx="0" cy="0"/>
        </a:xfrm>
      </p:grpSpPr>
      <p:sp>
        <p:nvSpPr>
          <p:cNvPr id="5"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sp>
        <p:nvSpPr>
          <p:cNvPr id="6"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16629810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LS Central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599602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S Central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A8D94DB7-1906-B44C-B830-FB49F06E0C1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4196D97B-8DBB-E34A-8A5B-857B4557E7C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4" name="Text Placeholder 2">
            <a:extLst>
              <a:ext uri="{FF2B5EF4-FFF2-40B4-BE49-F238E27FC236}">
                <a16:creationId xmlns:a16="http://schemas.microsoft.com/office/drawing/2014/main" id="{85EBD1F7-DAAD-084F-BB0E-1FAD5E039FC2}"/>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5" name="Graphic 14">
            <a:extLst>
              <a:ext uri="{FF2B5EF4-FFF2-40B4-BE49-F238E27FC236}">
                <a16:creationId xmlns:a16="http://schemas.microsoft.com/office/drawing/2014/main" id="{67236104-106D-8846-A18E-9A2A3E8DE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8" name="Graphic 7">
            <a:extLst>
              <a:ext uri="{FF2B5EF4-FFF2-40B4-BE49-F238E27FC236}">
                <a16:creationId xmlns:a16="http://schemas.microsoft.com/office/drawing/2014/main" id="{3FD25242-BF8F-4C46-84E5-B91F7AFA7A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3199167" cy="579559"/>
          </a:xfrm>
          <a:prstGeom prst="rect">
            <a:avLst/>
          </a:prstGeom>
        </p:spPr>
      </p:pic>
    </p:spTree>
    <p:extLst>
      <p:ext uri="{BB962C8B-B14F-4D97-AF65-F5344CB8AC3E}">
        <p14:creationId xmlns:p14="http://schemas.microsoft.com/office/powerpoint/2010/main" val="47453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54835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6121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49A0CE94-F18C-944A-8A66-E0F703EA79E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9" name="Picture Placeholder 13">
            <a:extLst>
              <a:ext uri="{FF2B5EF4-FFF2-40B4-BE49-F238E27FC236}">
                <a16:creationId xmlns:a16="http://schemas.microsoft.com/office/drawing/2014/main" id="{91CEE7DD-CC38-A54F-94CC-CA23D057CFB6}"/>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3D121BF5-33E4-0343-9894-8BAFFA4FF42D}"/>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533675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A31936C5-DFEE-9748-8217-5BDA3F27E7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425" y="6383407"/>
            <a:ext cx="1371170" cy="248400"/>
          </a:xfrm>
          <a:prstGeom prst="rect">
            <a:avLst/>
          </a:prstGeom>
        </p:spPr>
      </p:pic>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4"/>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128951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A4A2F6C-C380-AB48-B0DF-EBF6ACB41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5209" y="6383407"/>
            <a:ext cx="1371170" cy="248400"/>
          </a:xfrm>
          <a:prstGeom prst="rect">
            <a:avLst/>
          </a:prstGeom>
        </p:spPr>
      </p:pic>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hasCustomPrompt="1"/>
          </p:nvPr>
        </p:nvSpPr>
        <p:spPr>
          <a:xfrm>
            <a:off x="0" y="0"/>
            <a:ext cx="4289612" cy="6858000"/>
          </a:xfrm>
          <a:prstGeom prst="rect">
            <a:avLst/>
          </a:prstGeom>
        </p:spPr>
        <p:txBody>
          <a:bodyPr/>
          <a:lstStyle>
            <a:lvl1pPr algn="ctr">
              <a:defRPr baseline="0">
                <a:solidFill>
                  <a:schemeClr val="bg1"/>
                </a:solidFill>
              </a:defRPr>
            </a:lvl1pPr>
          </a:lstStyle>
          <a:p>
            <a:r>
              <a:rPr lang="en-US" dirty="0"/>
              <a:t>Insert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4338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Central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EF32CF4C-1114-FB47-89F3-B18EDF9BC2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0818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S Central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7" name="Graphic 6">
            <a:extLst>
              <a:ext uri="{FF2B5EF4-FFF2-40B4-BE49-F238E27FC236}">
                <a16:creationId xmlns:a16="http://schemas.microsoft.com/office/drawing/2014/main" id="{872FF082-74FA-2146-80DE-BF1355A84A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182190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A3CE5B1-F7A0-104A-B0AA-7D4685B4338F}"/>
              </a:ext>
            </a:extLst>
          </p:cNvPr>
          <p:cNvPicPr>
            <a:picLocks noChangeAspect="1"/>
          </p:cNvPicPr>
          <p:nvPr userDrawn="1"/>
        </p:nvPicPr>
        <p:blipFill>
          <a:blip r:embed="rId2"/>
          <a:srcRect/>
          <a:stretch/>
        </p:blipFill>
        <p:spPr>
          <a:xfrm>
            <a:off x="1009273" y="9000"/>
            <a:ext cx="6257333" cy="6840000"/>
          </a:xfrm>
          <a:prstGeom prst="rect">
            <a:avLst/>
          </a:prstGeom>
        </p:spPr>
      </p:pic>
      <p:pic>
        <p:nvPicPr>
          <p:cNvPr id="5" name="Graphic 4">
            <a:extLst>
              <a:ext uri="{FF2B5EF4-FFF2-40B4-BE49-F238E27FC236}">
                <a16:creationId xmlns:a16="http://schemas.microsoft.com/office/drawing/2014/main" id="{3017804F-3398-B047-90E4-D4445FEFD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92365" y="2993984"/>
            <a:ext cx="3512888" cy="1078375"/>
          </a:xfrm>
          <a:prstGeom prst="rect">
            <a:avLst/>
          </a:prstGeom>
        </p:spPr>
      </p:pic>
    </p:spTree>
    <p:extLst>
      <p:ext uri="{BB962C8B-B14F-4D97-AF65-F5344CB8AC3E}">
        <p14:creationId xmlns:p14="http://schemas.microsoft.com/office/powerpoint/2010/main" val="346040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9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ue 1">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A68F7FD1-E709-9A4B-B2CF-1244E3619563}"/>
              </a:ext>
            </a:extLst>
          </p:cNvPr>
          <p:cNvSpPr>
            <a:spLocks noGrp="1"/>
          </p:cNvSpPr>
          <p:nvPr>
            <p:ph type="body" sz="quarter" idx="11"/>
          </p:nvPr>
        </p:nvSpPr>
        <p:spPr>
          <a:xfrm>
            <a:off x="330198" y="1268413"/>
            <a:ext cx="11531603" cy="485298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0" name="Graphic 9">
            <a:extLst>
              <a:ext uri="{FF2B5EF4-FFF2-40B4-BE49-F238E27FC236}">
                <a16:creationId xmlns:a16="http://schemas.microsoft.com/office/drawing/2014/main" id="{BDAB6E4D-A274-4C4C-8C65-D05E1C5C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5" name="Text Placeholder 14">
            <a:extLst>
              <a:ext uri="{FF2B5EF4-FFF2-40B4-BE49-F238E27FC236}">
                <a16:creationId xmlns:a16="http://schemas.microsoft.com/office/drawing/2014/main" id="{88B755EF-5F49-994A-AB57-29D1B565914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494101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99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ue 4">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5735637" y="1268414"/>
            <a:ext cx="6103937" cy="5061832"/>
          </a:xfrm>
          <a:prstGeom prst="rect">
            <a:avLst/>
          </a:prstGeom>
        </p:spPr>
        <p:txBody>
          <a:bodyPr/>
          <a:lstStyle>
            <a:lvl1pPr>
              <a:defRPr>
                <a:solidFill>
                  <a:schemeClr val="bg1"/>
                </a:solidFill>
              </a:defRPr>
            </a:lvl1pPr>
          </a:lstStyle>
          <a:p>
            <a:r>
              <a:rPr lang="en-US" dirty="0"/>
              <a:t>Insert picture</a:t>
            </a:r>
          </a:p>
        </p:txBody>
      </p:sp>
      <p:sp>
        <p:nvSpPr>
          <p:cNvPr id="16" name="Text Placeholder 15"/>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2" name="Graphic 11">
            <a:extLst>
              <a:ext uri="{FF2B5EF4-FFF2-40B4-BE49-F238E27FC236}">
                <a16:creationId xmlns:a16="http://schemas.microsoft.com/office/drawing/2014/main" id="{E6A4A6FC-CF5A-704A-A039-F0DDC37151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3" name="Text Placeholder 14">
            <a:extLst>
              <a:ext uri="{FF2B5EF4-FFF2-40B4-BE49-F238E27FC236}">
                <a16:creationId xmlns:a16="http://schemas.microsoft.com/office/drawing/2014/main" id="{E09E41D4-5AA1-3647-96E1-24F356CB9E0F}"/>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2695183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u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D4BA8FB-3239-094A-8C8D-FADEF5BECB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342832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u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GB"/>
              <a:t>Click icon to add picture</a:t>
            </a:r>
            <a:endParaRPr lang="en-US" dirty="0"/>
          </a:p>
        </p:txBody>
      </p:sp>
      <p:sp>
        <p:nvSpPr>
          <p:cNvPr id="7" name="Text Placeholder 15"/>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1" name="Graphic 10">
            <a:extLst>
              <a:ext uri="{FF2B5EF4-FFF2-40B4-BE49-F238E27FC236}">
                <a16:creationId xmlns:a16="http://schemas.microsoft.com/office/drawing/2014/main" id="{EAD8A60D-9858-9E40-B9DD-78DF39DA57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2" name="Text Placeholder 14">
            <a:extLst>
              <a:ext uri="{FF2B5EF4-FFF2-40B4-BE49-F238E27FC236}">
                <a16:creationId xmlns:a16="http://schemas.microsoft.com/office/drawing/2014/main" id="{0A6E1EEB-231D-FE47-85D1-F641E6DFE88B}"/>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2703125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Presenter slide">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627184" y="542889"/>
            <a:ext cx="10937633" cy="533693"/>
          </a:xfrm>
          <a:prstGeom prst="rect">
            <a:avLst/>
          </a:prstGeom>
        </p:spPr>
        <p:txBody>
          <a:bodyPr lIns="0" tIns="0" rIns="0" bIns="0"/>
          <a:lstStyle>
            <a:lvl1pPr marL="0" indent="0" algn="l">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Presentation title goes here</a:t>
            </a:r>
          </a:p>
        </p:txBody>
      </p:sp>
      <p:pic>
        <p:nvPicPr>
          <p:cNvPr id="20" name="Graphic 19">
            <a:extLst>
              <a:ext uri="{FF2B5EF4-FFF2-40B4-BE49-F238E27FC236}">
                <a16:creationId xmlns:a16="http://schemas.microsoft.com/office/drawing/2014/main" id="{22290143-824B-D74F-80C9-C2F6B7BC70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517" y="1724002"/>
            <a:ext cx="7326929" cy="5219712"/>
          </a:xfrm>
          <a:prstGeom prst="rect">
            <a:avLst/>
          </a:prstGeom>
        </p:spPr>
      </p:pic>
      <p:sp>
        <p:nvSpPr>
          <p:cNvPr id="2" name="Title 1"/>
          <p:cNvSpPr>
            <a:spLocks noGrp="1"/>
          </p:cNvSpPr>
          <p:nvPr>
            <p:ph type="title" hasCustomPrompt="1"/>
          </p:nvPr>
        </p:nvSpPr>
        <p:spPr>
          <a:xfrm>
            <a:off x="5771811" y="4891444"/>
            <a:ext cx="5964172" cy="360363"/>
          </a:xfrm>
          <a:prstGeom prst="rect">
            <a:avLst/>
          </a:prstGeom>
        </p:spPr>
        <p:txBody>
          <a:bodyPr lIns="0" tIns="0" rIns="0" bIns="0">
            <a:noAutofit/>
          </a:bodyPr>
          <a:lstStyle>
            <a:lvl1pPr algn="ctr">
              <a:defRPr sz="3200" b="1" baseline="0">
                <a:solidFill>
                  <a:schemeClr val="bg1"/>
                </a:solidFill>
              </a:defRPr>
            </a:lvl1pPr>
          </a:lstStyle>
          <a:p>
            <a:r>
              <a:rPr lang="is-IS" dirty="0"/>
              <a:t>Insert your name here</a:t>
            </a:r>
            <a:endParaRPr lang="en-US" dirty="0"/>
          </a:p>
        </p:txBody>
      </p:sp>
      <p:sp>
        <p:nvSpPr>
          <p:cNvPr id="13" name="Text Placeholder 12"/>
          <p:cNvSpPr>
            <a:spLocks noGrp="1"/>
          </p:cNvSpPr>
          <p:nvPr>
            <p:ph type="body" sz="quarter" idx="11" hasCustomPrompt="1"/>
          </p:nvPr>
        </p:nvSpPr>
        <p:spPr>
          <a:xfrm>
            <a:off x="5771830" y="5429441"/>
            <a:ext cx="5962970" cy="360362"/>
          </a:xfrm>
          <a:prstGeom prst="rect">
            <a:avLst/>
          </a:prstGeom>
        </p:spPr>
        <p:txBody>
          <a:bodyPr lIns="0" tIns="0" rIns="0" bIns="0"/>
          <a:lstStyle>
            <a:lvl1pPr marL="0" indent="0" algn="ctr">
              <a:buNone/>
              <a:defRPr sz="2400" baseline="0">
                <a:solidFill>
                  <a:schemeClr val="bg1"/>
                </a:solidFill>
              </a:defRPr>
            </a:lvl1pPr>
          </a:lstStyle>
          <a:p>
            <a:pPr lvl="0"/>
            <a:r>
              <a:rPr lang="en-US" dirty="0"/>
              <a:t>Insert your job title here</a:t>
            </a:r>
          </a:p>
        </p:txBody>
      </p:sp>
      <p:sp>
        <p:nvSpPr>
          <p:cNvPr id="14" name="Text Placeholder 12"/>
          <p:cNvSpPr>
            <a:spLocks noGrp="1"/>
          </p:cNvSpPr>
          <p:nvPr>
            <p:ph type="body" sz="quarter" idx="12" hasCustomPrompt="1"/>
          </p:nvPr>
        </p:nvSpPr>
        <p:spPr>
          <a:xfrm>
            <a:off x="5771272" y="6102698"/>
            <a:ext cx="5963538" cy="360362"/>
          </a:xfrm>
          <a:prstGeom prst="rect">
            <a:avLst/>
          </a:prstGeom>
        </p:spPr>
        <p:txBody>
          <a:bodyPr lIns="0" tIns="0" rIns="0" bIns="0"/>
          <a:lstStyle>
            <a:lvl1pPr marL="0" indent="0" algn="ctr">
              <a:buNone/>
              <a:defRPr sz="2000" baseline="0">
                <a:solidFill>
                  <a:srgbClr val="6DD4A7"/>
                </a:solidFill>
              </a:defRPr>
            </a:lvl1pPr>
          </a:lstStyle>
          <a:p>
            <a:pPr lvl="0"/>
            <a:r>
              <a:rPr lang="en-US" dirty="0"/>
              <a:t>Insert your contact info here</a:t>
            </a:r>
          </a:p>
        </p:txBody>
      </p:sp>
      <p:sp>
        <p:nvSpPr>
          <p:cNvPr id="4" name="Picture Placeholder 3"/>
          <p:cNvSpPr>
            <a:spLocks noGrp="1"/>
          </p:cNvSpPr>
          <p:nvPr>
            <p:ph type="pic" sz="quarter" idx="13" hasCustomPrompt="1"/>
          </p:nvPr>
        </p:nvSpPr>
        <p:spPr>
          <a:xfrm>
            <a:off x="7727344" y="2282468"/>
            <a:ext cx="2051392" cy="2051390"/>
          </a:xfrm>
          <a:prstGeom prst="snip2DiagRect">
            <a:avLst/>
          </a:prstGeom>
          <a:ln>
            <a:solidFill>
              <a:srgbClr val="304B5E"/>
            </a:solidFill>
          </a:ln>
          <a:effectLst>
            <a:outerShdw blurRad="50800" dist="88900" dir="8100000" algn="ctr" rotWithShape="0">
              <a:srgbClr val="000000">
                <a:alpha val="20000"/>
              </a:srgbClr>
            </a:outerShdw>
          </a:effectLst>
        </p:spPr>
        <p:txBody>
          <a:bodyPr/>
          <a:lstStyle>
            <a:lvl1pPr>
              <a:defRPr sz="1600">
                <a:solidFill>
                  <a:schemeClr val="bg1"/>
                </a:solidFill>
              </a:defRPr>
            </a:lvl1pPr>
          </a:lstStyle>
          <a:p>
            <a:r>
              <a:rPr lang="en-US" dirty="0"/>
              <a:t>Insert your photo here</a:t>
            </a:r>
            <a:br>
              <a:rPr lang="en-US" dirty="0"/>
            </a:br>
            <a:br>
              <a:rPr lang="en-US" dirty="0"/>
            </a:br>
            <a:r>
              <a:rPr lang="en-US" dirty="0"/>
              <a:t>if not, delete the box</a:t>
            </a:r>
          </a:p>
        </p:txBody>
      </p:sp>
      <p:sp>
        <p:nvSpPr>
          <p:cNvPr id="11" name="Text Placeholder 5"/>
          <p:cNvSpPr>
            <a:spLocks noGrp="1"/>
          </p:cNvSpPr>
          <p:nvPr>
            <p:ph type="body" sz="quarter" idx="15" hasCustomPrompt="1"/>
          </p:nvPr>
        </p:nvSpPr>
        <p:spPr>
          <a:xfrm>
            <a:off x="627184" y="1254216"/>
            <a:ext cx="10937633" cy="360362"/>
          </a:xfrm>
          <a:prstGeom prst="rect">
            <a:avLst/>
          </a:prstGeom>
        </p:spPr>
        <p:txBody>
          <a:bodyPr lIns="0" tIns="0" rIns="0" bIns="0"/>
          <a:lstStyle>
            <a:lvl1pPr marL="0" indent="0" algn="l">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Subtitle here, if you want</a:t>
            </a:r>
          </a:p>
        </p:txBody>
      </p:sp>
    </p:spTree>
    <p:extLst>
      <p:ext uri="{BB962C8B-B14F-4D97-AF65-F5344CB8AC3E}">
        <p14:creationId xmlns:p14="http://schemas.microsoft.com/office/powerpoint/2010/main" val="3140378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u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D4BA8FB-3239-094A-8C8D-FADEF5BECB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279899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A68F7FD1-E709-9A4B-B2CF-1244E3619563}"/>
              </a:ext>
            </a:extLst>
          </p:cNvPr>
          <p:cNvSpPr>
            <a:spLocks noGrp="1"/>
          </p:cNvSpPr>
          <p:nvPr>
            <p:ph type="body" sz="quarter" idx="11"/>
          </p:nvPr>
        </p:nvSpPr>
        <p:spPr>
          <a:xfrm>
            <a:off x="330198" y="1268413"/>
            <a:ext cx="11531603" cy="485298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0" name="Graphic 9">
            <a:extLst>
              <a:ext uri="{FF2B5EF4-FFF2-40B4-BE49-F238E27FC236}">
                <a16:creationId xmlns:a16="http://schemas.microsoft.com/office/drawing/2014/main" id="{BDAB6E4D-A274-4C4C-8C65-D05E1C5C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5" name="Text Placeholder 14">
            <a:extLst>
              <a:ext uri="{FF2B5EF4-FFF2-40B4-BE49-F238E27FC236}">
                <a16:creationId xmlns:a16="http://schemas.microsoft.com/office/drawing/2014/main" id="{88B755EF-5F49-994A-AB57-29D1B565914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741122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One title/chapter">
    <p:spTree>
      <p:nvGrpSpPr>
        <p:cNvPr id="1" name=""/>
        <p:cNvGrpSpPr/>
        <p:nvPr/>
      </p:nvGrpSpPr>
      <p:grpSpPr>
        <a:xfrm>
          <a:off x="0" y="0"/>
          <a:ext cx="0" cy="0"/>
          <a:chOff x="0" y="0"/>
          <a:chExt cx="0" cy="0"/>
        </a:xfrm>
      </p:grpSpPr>
      <p:sp>
        <p:nvSpPr>
          <p:cNvPr id="26" name="Parallelogram 8">
            <a:extLst>
              <a:ext uri="{FF2B5EF4-FFF2-40B4-BE49-F238E27FC236}">
                <a16:creationId xmlns:a16="http://schemas.microsoft.com/office/drawing/2014/main" id="{77A8087C-8ABF-A748-B569-B65DBBB2FCF0}"/>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E55B28AF-3D4D-E449-9E17-C90886E04C1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28" name="Text Placeholder 2">
            <a:extLst>
              <a:ext uri="{FF2B5EF4-FFF2-40B4-BE49-F238E27FC236}">
                <a16:creationId xmlns:a16="http://schemas.microsoft.com/office/drawing/2014/main" id="{E1084754-F4B7-7946-9BA6-1E3F56EA5235}"/>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29" name="Graphic 28">
            <a:extLst>
              <a:ext uri="{FF2B5EF4-FFF2-40B4-BE49-F238E27FC236}">
                <a16:creationId xmlns:a16="http://schemas.microsoft.com/office/drawing/2014/main" id="{893A4768-1EB5-4545-9A57-1E9B7943B6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30" name="Graphic 29">
            <a:extLst>
              <a:ext uri="{FF2B5EF4-FFF2-40B4-BE49-F238E27FC236}">
                <a16:creationId xmlns:a16="http://schemas.microsoft.com/office/drawing/2014/main" id="{30D9C97A-697A-B047-9E12-343C969B65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372328" cy="579559"/>
          </a:xfrm>
          <a:prstGeom prst="rect">
            <a:avLst/>
          </a:prstGeom>
        </p:spPr>
      </p:pic>
    </p:spTree>
    <p:extLst>
      <p:ext uri="{BB962C8B-B14F-4D97-AF65-F5344CB8AC3E}">
        <p14:creationId xmlns:p14="http://schemas.microsoft.com/office/powerpoint/2010/main" val="6083951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GB"/>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277527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One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4916988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ue 3">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FFFFFF"/>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GB"/>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812042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One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42707660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5735637" y="1268414"/>
            <a:ext cx="6103937" cy="5061832"/>
          </a:xfrm>
          <a:prstGeom prst="rect">
            <a:avLst/>
          </a:prstGeom>
        </p:spPr>
        <p:txBody>
          <a:bodyPr/>
          <a:lstStyle>
            <a:lvl1pPr>
              <a:defRPr>
                <a:solidFill>
                  <a:schemeClr val="bg1"/>
                </a:solidFill>
              </a:defRPr>
            </a:lvl1pPr>
          </a:lstStyle>
          <a:p>
            <a:r>
              <a:rPr lang="en-US" dirty="0"/>
              <a:t>Insert picture</a:t>
            </a:r>
          </a:p>
        </p:txBody>
      </p:sp>
      <p:sp>
        <p:nvSpPr>
          <p:cNvPr id="16" name="Text Placeholder 15"/>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2" name="Graphic 11">
            <a:extLst>
              <a:ext uri="{FF2B5EF4-FFF2-40B4-BE49-F238E27FC236}">
                <a16:creationId xmlns:a16="http://schemas.microsoft.com/office/drawing/2014/main" id="{E6A4A6FC-CF5A-704A-A039-F0DDC37151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3" name="Text Placeholder 14">
            <a:extLst>
              <a:ext uri="{FF2B5EF4-FFF2-40B4-BE49-F238E27FC236}">
                <a16:creationId xmlns:a16="http://schemas.microsoft.com/office/drawing/2014/main" id="{E09E41D4-5AA1-3647-96E1-24F356CB9E0F}"/>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059948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On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pic>
        <p:nvPicPr>
          <p:cNvPr id="15" name="Graphic 14">
            <a:extLst>
              <a:ext uri="{FF2B5EF4-FFF2-40B4-BE49-F238E27FC236}">
                <a16:creationId xmlns:a16="http://schemas.microsoft.com/office/drawing/2014/main" id="{15B31E02-D26F-3E46-B98D-CB10C76CF1D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8" name="Text Placeholder 14">
            <a:extLst>
              <a:ext uri="{FF2B5EF4-FFF2-40B4-BE49-F238E27FC236}">
                <a16:creationId xmlns:a16="http://schemas.microsoft.com/office/drawing/2014/main" id="{561BF0F2-AFE2-794E-8C7A-4826BD865DAB}"/>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9" name="Picture Placeholder 13">
            <a:extLst>
              <a:ext uri="{FF2B5EF4-FFF2-40B4-BE49-F238E27FC236}">
                <a16:creationId xmlns:a16="http://schemas.microsoft.com/office/drawing/2014/main" id="{8BACB079-6FC3-5F43-A88F-22EC4C823458}"/>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20" name="Text Placeholder 15">
            <a:extLst>
              <a:ext uri="{FF2B5EF4-FFF2-40B4-BE49-F238E27FC236}">
                <a16:creationId xmlns:a16="http://schemas.microsoft.com/office/drawing/2014/main" id="{D7052171-9CEB-604A-8548-9EDB09D20AF7}"/>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22875463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u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GB"/>
              <a:t>Click icon to add picture</a:t>
            </a:r>
            <a:endParaRPr lang="en-US" dirty="0"/>
          </a:p>
        </p:txBody>
      </p:sp>
      <p:sp>
        <p:nvSpPr>
          <p:cNvPr id="7" name="Text Placeholder 15"/>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1" name="Graphic 10">
            <a:extLst>
              <a:ext uri="{FF2B5EF4-FFF2-40B4-BE49-F238E27FC236}">
                <a16:creationId xmlns:a16="http://schemas.microsoft.com/office/drawing/2014/main" id="{EAD8A60D-9858-9E40-B9DD-78DF39DA57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2" name="Text Placeholder 14">
            <a:extLst>
              <a:ext uri="{FF2B5EF4-FFF2-40B4-BE49-F238E27FC236}">
                <a16:creationId xmlns:a16="http://schemas.microsoft.com/office/drawing/2014/main" id="{0A6E1EEB-231D-FE47-85D1-F641E6DFE88B}"/>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977629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One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9A73DD96-392E-A143-8FCA-93D28C8848F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0198" y="6383407"/>
            <a:ext cx="1016784" cy="248400"/>
          </a:xfrm>
          <a:prstGeom prst="rect">
            <a:avLst/>
          </a:prstGeom>
        </p:spPr>
      </p:pic>
    </p:spTree>
    <p:extLst>
      <p:ext uri="{BB962C8B-B14F-4D97-AF65-F5344CB8AC3E}">
        <p14:creationId xmlns:p14="http://schemas.microsoft.com/office/powerpoint/2010/main" val="25665503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694778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One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8B170A77-ED91-5D47-8436-D71964512C0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21642993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End/thank you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77AD2E-3354-A844-B60E-20E074DD69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811" y="480349"/>
            <a:ext cx="8278064" cy="5897302"/>
          </a:xfrm>
          <a:prstGeom prst="rect">
            <a:avLst/>
          </a:prstGeom>
        </p:spPr>
      </p:pic>
      <p:pic>
        <p:nvPicPr>
          <p:cNvPr id="5" name="Graphic 4">
            <a:extLst>
              <a:ext uri="{FF2B5EF4-FFF2-40B4-BE49-F238E27FC236}">
                <a16:creationId xmlns:a16="http://schemas.microsoft.com/office/drawing/2014/main" id="{D1085E57-A213-5346-8C4A-AE77B2A82F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5836" y="3124683"/>
            <a:ext cx="7962900" cy="1905000"/>
          </a:xfrm>
          <a:prstGeom prst="rect">
            <a:avLst/>
          </a:prstGeom>
        </p:spPr>
      </p:pic>
      <p:pic>
        <p:nvPicPr>
          <p:cNvPr id="6" name="Graphic 5">
            <a:extLst>
              <a:ext uri="{FF2B5EF4-FFF2-40B4-BE49-F238E27FC236}">
                <a16:creationId xmlns:a16="http://schemas.microsoft.com/office/drawing/2014/main" id="{97C6BF17-46E3-2041-9712-BC230D0DD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6984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u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D4BA8FB-3239-094A-8C8D-FADEF5BECB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34283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One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B2E936B8-2A0D-A54C-B053-EE55995CDE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703521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One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3F201C87-E621-C14D-9E88-E29FD19EEC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3275330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41204"/>
            <a:ext cx="2511422" cy="579559"/>
          </a:xfrm>
          <a:prstGeom prst="rect">
            <a:avLst/>
          </a:prstGeom>
        </p:spPr>
      </p:pic>
    </p:spTree>
    <p:extLst>
      <p:ext uri="{BB962C8B-B14F-4D97-AF65-F5344CB8AC3E}">
        <p14:creationId xmlns:p14="http://schemas.microsoft.com/office/powerpoint/2010/main" val="1407987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76345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3203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2" name="Picture Placeholder 13">
            <a:extLst>
              <a:ext uri="{FF2B5EF4-FFF2-40B4-BE49-F238E27FC236}">
                <a16:creationId xmlns:a16="http://schemas.microsoft.com/office/drawing/2014/main" id="{D134B853-6838-1F4F-849D-231F50D4AA5F}"/>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3" name="Text Placeholder 15">
            <a:extLst>
              <a:ext uri="{FF2B5EF4-FFF2-40B4-BE49-F238E27FC236}">
                <a16:creationId xmlns:a16="http://schemas.microsoft.com/office/drawing/2014/main" id="{7E1117A0-355B-B84E-8D1C-DAF4C1C6AA6E}"/>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Tree>
    <p:extLst>
      <p:ext uri="{BB962C8B-B14F-4D97-AF65-F5344CB8AC3E}">
        <p14:creationId xmlns:p14="http://schemas.microsoft.com/office/powerpoint/2010/main" val="1119356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A5620406-A3F6-B848-8757-9B4614D382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390286"/>
            <a:ext cx="1076402" cy="248400"/>
          </a:xfrm>
          <a:prstGeom prst="rect">
            <a:avLst/>
          </a:prstGeom>
        </p:spPr>
      </p:pic>
    </p:spTree>
    <p:extLst>
      <p:ext uri="{BB962C8B-B14F-4D97-AF65-F5344CB8AC3E}">
        <p14:creationId xmlns:p14="http://schemas.microsoft.com/office/powerpoint/2010/main" val="3677152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D62263C8-7F64-0142-986A-E723090114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140809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First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88D7D592-5618-8A44-B93D-E25074C558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090800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First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ACCD64F-95DF-E54E-B16A-585A16D5BA8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407180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Presenter slide">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627184" y="542889"/>
            <a:ext cx="10937633" cy="533693"/>
          </a:xfrm>
          <a:prstGeom prst="rect">
            <a:avLst/>
          </a:prstGeom>
        </p:spPr>
        <p:txBody>
          <a:bodyPr lIns="0" tIns="0" rIns="0" bIns="0"/>
          <a:lstStyle>
            <a:lvl1pPr marL="0" indent="0" algn="l">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Presentation title goes here</a:t>
            </a:r>
          </a:p>
        </p:txBody>
      </p:sp>
      <p:pic>
        <p:nvPicPr>
          <p:cNvPr id="20" name="Graphic 19">
            <a:extLst>
              <a:ext uri="{FF2B5EF4-FFF2-40B4-BE49-F238E27FC236}">
                <a16:creationId xmlns:a16="http://schemas.microsoft.com/office/drawing/2014/main" id="{22290143-824B-D74F-80C9-C2F6B7BC70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517" y="1724002"/>
            <a:ext cx="7326929" cy="5219712"/>
          </a:xfrm>
          <a:prstGeom prst="rect">
            <a:avLst/>
          </a:prstGeom>
        </p:spPr>
      </p:pic>
      <p:sp>
        <p:nvSpPr>
          <p:cNvPr id="2" name="Title 1"/>
          <p:cNvSpPr>
            <a:spLocks noGrp="1"/>
          </p:cNvSpPr>
          <p:nvPr>
            <p:ph type="title" hasCustomPrompt="1"/>
          </p:nvPr>
        </p:nvSpPr>
        <p:spPr>
          <a:xfrm>
            <a:off x="5771811" y="4891444"/>
            <a:ext cx="5964172" cy="360363"/>
          </a:xfrm>
          <a:prstGeom prst="rect">
            <a:avLst/>
          </a:prstGeom>
        </p:spPr>
        <p:txBody>
          <a:bodyPr lIns="0" tIns="0" rIns="0" bIns="0">
            <a:noAutofit/>
          </a:bodyPr>
          <a:lstStyle>
            <a:lvl1pPr algn="ctr">
              <a:defRPr sz="3200" b="1" baseline="0">
                <a:solidFill>
                  <a:schemeClr val="bg1"/>
                </a:solidFill>
              </a:defRPr>
            </a:lvl1pPr>
          </a:lstStyle>
          <a:p>
            <a:r>
              <a:rPr lang="is-IS" dirty="0"/>
              <a:t>Insert your name here</a:t>
            </a:r>
            <a:endParaRPr lang="en-US" dirty="0"/>
          </a:p>
        </p:txBody>
      </p:sp>
      <p:sp>
        <p:nvSpPr>
          <p:cNvPr id="13" name="Text Placeholder 12"/>
          <p:cNvSpPr>
            <a:spLocks noGrp="1"/>
          </p:cNvSpPr>
          <p:nvPr>
            <p:ph type="body" sz="quarter" idx="11" hasCustomPrompt="1"/>
          </p:nvPr>
        </p:nvSpPr>
        <p:spPr>
          <a:xfrm>
            <a:off x="5771830" y="5429441"/>
            <a:ext cx="5962970" cy="360362"/>
          </a:xfrm>
          <a:prstGeom prst="rect">
            <a:avLst/>
          </a:prstGeom>
        </p:spPr>
        <p:txBody>
          <a:bodyPr lIns="0" tIns="0" rIns="0" bIns="0"/>
          <a:lstStyle>
            <a:lvl1pPr marL="0" indent="0" algn="ctr">
              <a:buNone/>
              <a:defRPr sz="2400" baseline="0">
                <a:solidFill>
                  <a:schemeClr val="bg1"/>
                </a:solidFill>
              </a:defRPr>
            </a:lvl1pPr>
          </a:lstStyle>
          <a:p>
            <a:pPr lvl="0"/>
            <a:r>
              <a:rPr lang="en-US" dirty="0"/>
              <a:t>Insert your job title here</a:t>
            </a:r>
          </a:p>
        </p:txBody>
      </p:sp>
      <p:sp>
        <p:nvSpPr>
          <p:cNvPr id="14" name="Text Placeholder 12"/>
          <p:cNvSpPr>
            <a:spLocks noGrp="1"/>
          </p:cNvSpPr>
          <p:nvPr>
            <p:ph type="body" sz="quarter" idx="12" hasCustomPrompt="1"/>
          </p:nvPr>
        </p:nvSpPr>
        <p:spPr>
          <a:xfrm>
            <a:off x="5771272" y="6102698"/>
            <a:ext cx="5963538" cy="360362"/>
          </a:xfrm>
          <a:prstGeom prst="rect">
            <a:avLst/>
          </a:prstGeom>
        </p:spPr>
        <p:txBody>
          <a:bodyPr lIns="0" tIns="0" rIns="0" bIns="0"/>
          <a:lstStyle>
            <a:lvl1pPr marL="0" indent="0" algn="ctr">
              <a:buNone/>
              <a:defRPr sz="2000" baseline="0">
                <a:solidFill>
                  <a:srgbClr val="6DD4A7"/>
                </a:solidFill>
              </a:defRPr>
            </a:lvl1pPr>
          </a:lstStyle>
          <a:p>
            <a:pPr lvl="0"/>
            <a:r>
              <a:rPr lang="en-US" dirty="0"/>
              <a:t>Insert your contact info here</a:t>
            </a:r>
          </a:p>
        </p:txBody>
      </p:sp>
      <p:sp>
        <p:nvSpPr>
          <p:cNvPr id="4" name="Picture Placeholder 3"/>
          <p:cNvSpPr>
            <a:spLocks noGrp="1"/>
          </p:cNvSpPr>
          <p:nvPr>
            <p:ph type="pic" sz="quarter" idx="13" hasCustomPrompt="1"/>
          </p:nvPr>
        </p:nvSpPr>
        <p:spPr>
          <a:xfrm>
            <a:off x="7727344" y="2282468"/>
            <a:ext cx="2051392" cy="2051390"/>
          </a:xfrm>
          <a:prstGeom prst="snip2DiagRect">
            <a:avLst/>
          </a:prstGeom>
          <a:ln>
            <a:solidFill>
              <a:srgbClr val="304B5E"/>
            </a:solidFill>
          </a:ln>
          <a:effectLst>
            <a:outerShdw blurRad="50800" dist="88900" dir="8100000" algn="ctr" rotWithShape="0">
              <a:srgbClr val="000000">
                <a:alpha val="20000"/>
              </a:srgbClr>
            </a:outerShdw>
          </a:effectLst>
        </p:spPr>
        <p:txBody>
          <a:bodyPr/>
          <a:lstStyle>
            <a:lvl1pPr>
              <a:defRPr sz="1600">
                <a:solidFill>
                  <a:schemeClr val="bg1"/>
                </a:solidFill>
              </a:defRPr>
            </a:lvl1pPr>
          </a:lstStyle>
          <a:p>
            <a:r>
              <a:rPr lang="en-US" dirty="0"/>
              <a:t>Insert your photo here</a:t>
            </a:r>
            <a:br>
              <a:rPr lang="en-US" dirty="0"/>
            </a:br>
            <a:br>
              <a:rPr lang="en-US" dirty="0"/>
            </a:br>
            <a:r>
              <a:rPr lang="en-US" dirty="0"/>
              <a:t>if not, delete the box</a:t>
            </a:r>
          </a:p>
        </p:txBody>
      </p:sp>
      <p:sp>
        <p:nvSpPr>
          <p:cNvPr id="11" name="Text Placeholder 5"/>
          <p:cNvSpPr>
            <a:spLocks noGrp="1"/>
          </p:cNvSpPr>
          <p:nvPr>
            <p:ph type="body" sz="quarter" idx="15" hasCustomPrompt="1"/>
          </p:nvPr>
        </p:nvSpPr>
        <p:spPr>
          <a:xfrm>
            <a:off x="627184" y="1254216"/>
            <a:ext cx="10937633" cy="360362"/>
          </a:xfrm>
          <a:prstGeom prst="rect">
            <a:avLst/>
          </a:prstGeom>
        </p:spPr>
        <p:txBody>
          <a:bodyPr lIns="0" tIns="0" rIns="0" bIns="0"/>
          <a:lstStyle>
            <a:lvl1pPr marL="0" indent="0" algn="l">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Subtitle here, if you want</a:t>
            </a:r>
          </a:p>
        </p:txBody>
      </p:sp>
    </p:spTree>
    <p:extLst>
      <p:ext uri="{BB962C8B-B14F-4D97-AF65-F5344CB8AC3E}">
        <p14:creationId xmlns:p14="http://schemas.microsoft.com/office/powerpoint/2010/main" val="314037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press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271686" cy="576000"/>
          </a:xfrm>
          <a:prstGeom prst="rect">
            <a:avLst/>
          </a:prstGeom>
        </p:spPr>
      </p:pic>
    </p:spTree>
    <p:extLst>
      <p:ext uri="{BB962C8B-B14F-4D97-AF65-F5344CB8AC3E}">
        <p14:creationId xmlns:p14="http://schemas.microsoft.com/office/powerpoint/2010/main" val="1590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0886" y="6419731"/>
            <a:ext cx="1410915"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011848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Exspress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C52D0B75-B2B9-4348-9B49-616112F51A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078563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Exspress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509913BF-E5A8-754C-8EA4-4E24E85257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372785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Exspress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CB65F06E-8385-2E41-8877-21D726DF8B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2425" y="6419731"/>
            <a:ext cx="1410915" cy="248400"/>
          </a:xfrm>
          <a:prstGeom prst="rect">
            <a:avLst/>
          </a:prstGeom>
        </p:spPr>
      </p:pic>
    </p:spTree>
    <p:extLst>
      <p:ext uri="{BB962C8B-B14F-4D97-AF65-F5344CB8AC3E}">
        <p14:creationId xmlns:p14="http://schemas.microsoft.com/office/powerpoint/2010/main" val="2649682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Exspress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D4619C6-0B93-B746-98C3-5B6D8ECFE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49091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Express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9C02847-E141-C34D-B630-7E367732E84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3741344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Express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0D4FA6A3-D6B9-8F43-9F7C-FFDF17DF78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95216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Hotels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2856960" cy="576000"/>
          </a:xfrm>
          <a:prstGeom prst="rect">
            <a:avLst/>
          </a:prstGeom>
        </p:spPr>
      </p:pic>
    </p:spTree>
    <p:extLst>
      <p:ext uri="{BB962C8B-B14F-4D97-AF65-F5344CB8AC3E}">
        <p14:creationId xmlns:p14="http://schemas.microsoft.com/office/powerpoint/2010/main" val="1032858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Hospital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2374CD8E-C9F0-8742-9B91-8AEDCDECE88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924489" cy="576000"/>
          </a:xfrm>
          <a:prstGeom prst="rect">
            <a:avLst/>
          </a:prstGeom>
        </p:spPr>
      </p:pic>
    </p:spTree>
    <p:extLst>
      <p:ext uri="{BB962C8B-B14F-4D97-AF65-F5344CB8AC3E}">
        <p14:creationId xmlns:p14="http://schemas.microsoft.com/office/powerpoint/2010/main" val="127725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A68F7FD1-E709-9A4B-B2CF-1244E3619563}"/>
              </a:ext>
            </a:extLst>
          </p:cNvPr>
          <p:cNvSpPr>
            <a:spLocks noGrp="1"/>
          </p:cNvSpPr>
          <p:nvPr>
            <p:ph type="body" sz="quarter" idx="11"/>
          </p:nvPr>
        </p:nvSpPr>
        <p:spPr>
          <a:xfrm>
            <a:off x="330198" y="1268413"/>
            <a:ext cx="11531603" cy="485298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BDAB6E4D-A274-4C4C-8C65-D05E1C5C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5" name="Text Placeholder 14">
            <a:extLst>
              <a:ext uri="{FF2B5EF4-FFF2-40B4-BE49-F238E27FC236}">
                <a16:creationId xmlns:a16="http://schemas.microsoft.com/office/drawing/2014/main" id="{88B755EF-5F49-994A-AB57-29D1B565914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741122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Pharmac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37AE29B3-6E05-D44D-9500-F275362E5DFD}"/>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52190"/>
            <a:ext cx="3694086" cy="576000"/>
          </a:xfrm>
          <a:prstGeom prst="rect">
            <a:avLst/>
          </a:prstGeom>
        </p:spPr>
      </p:pic>
    </p:spTree>
    <p:extLst>
      <p:ext uri="{BB962C8B-B14F-4D97-AF65-F5344CB8AC3E}">
        <p14:creationId xmlns:p14="http://schemas.microsoft.com/office/powerpoint/2010/main" val="2891730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Forecourt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53C06218-0976-3244-8FE6-397622D49FE8}"/>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1172" y="445007"/>
            <a:ext cx="3594241" cy="576000"/>
          </a:xfrm>
          <a:prstGeom prst="rect">
            <a:avLst/>
          </a:prstGeom>
        </p:spPr>
      </p:pic>
    </p:spTree>
    <p:extLst>
      <p:ext uri="{BB962C8B-B14F-4D97-AF65-F5344CB8AC3E}">
        <p14:creationId xmlns:p14="http://schemas.microsoft.com/office/powerpoint/2010/main" val="3672727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dustry empt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22162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dustry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042192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dustry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468527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dustry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24705820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dustry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515827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dustry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14664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dustry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095138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S eCommerce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A2A508-B7B7-8D4D-857E-22CC0364840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171" y="445799"/>
            <a:ext cx="3970562" cy="576000"/>
          </a:xfrm>
          <a:prstGeom prst="rect">
            <a:avLst/>
          </a:prstGeom>
        </p:spPr>
      </p:pic>
      <p:pic>
        <p:nvPicPr>
          <p:cNvPr id="7" name="Graphic 6">
            <a:extLst>
              <a:ext uri="{FF2B5EF4-FFF2-40B4-BE49-F238E27FC236}">
                <a16:creationId xmlns:a16="http://schemas.microsoft.com/office/drawing/2014/main" id="{5D954AB7-DAF7-D74C-9586-6A2EA491A5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358885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277527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S Pay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5BEFAC2-B8EE-B34A-BB2E-ABC2950EBE7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487"/>
            <a:ext cx="2227200" cy="576000"/>
          </a:xfrm>
          <a:prstGeom prst="rect">
            <a:avLst/>
          </a:prstGeom>
        </p:spPr>
      </p:pic>
      <p:pic>
        <p:nvPicPr>
          <p:cNvPr id="7" name="Graphic 6">
            <a:extLst>
              <a:ext uri="{FF2B5EF4-FFF2-40B4-BE49-F238E27FC236}">
                <a16:creationId xmlns:a16="http://schemas.microsoft.com/office/drawing/2014/main" id="{E7496357-6114-F544-A6EE-14E77A774E4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966430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S Activ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734D9F40-1FFC-884F-8855-5FF0E43583C9}"/>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6449635"/>
            <a:ext cx="998482" cy="246137"/>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963" y="438938"/>
            <a:ext cx="3210243" cy="576000"/>
          </a:xfrm>
          <a:prstGeom prst="rect">
            <a:avLst/>
          </a:prstGeom>
        </p:spPr>
      </p:pic>
    </p:spTree>
    <p:extLst>
      <p:ext uri="{BB962C8B-B14F-4D97-AF65-F5344CB8AC3E}">
        <p14:creationId xmlns:p14="http://schemas.microsoft.com/office/powerpoint/2010/main" val="2887721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S Insight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879DAC-EE26-784B-BC21-C869F7C6E7FC}"/>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8125" y="230132"/>
            <a:ext cx="3993818" cy="1008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122880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LS Recommend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B55F148D-13E8-AD40-BCD6-28BFEA958617}"/>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963" y="438066"/>
            <a:ext cx="4216323" cy="576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612882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S BI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DF5C2128-9B50-B541-A5C6-31AACF2D015E}"/>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dirty="0"/>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Solution overview</a:t>
            </a:r>
            <a:br>
              <a:rPr lang="en-US" dirty="0"/>
            </a:br>
            <a:r>
              <a:rPr lang="en-US" dirty="0"/>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8069" y="452190"/>
            <a:ext cx="1797119" cy="576000"/>
          </a:xfrm>
          <a:prstGeom prst="rect">
            <a:avLst/>
          </a:prstGeom>
        </p:spPr>
      </p:pic>
      <p:pic>
        <p:nvPicPr>
          <p:cNvPr id="7" name="Graphic 6">
            <a:extLst>
              <a:ext uri="{FF2B5EF4-FFF2-40B4-BE49-F238E27FC236}">
                <a16:creationId xmlns:a16="http://schemas.microsoft.com/office/drawing/2014/main" id="{5E7B7BB8-F640-2047-9470-7A690A707E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432811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ftware enhancer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DB3808E-C101-EE42-A658-C03505F3C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4278175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ftware enhancer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5" name="Graphic 4">
            <a:extLst>
              <a:ext uri="{FF2B5EF4-FFF2-40B4-BE49-F238E27FC236}">
                <a16:creationId xmlns:a16="http://schemas.microsoft.com/office/drawing/2014/main" id="{85FD5502-FBB0-BA48-8CD4-E3F693E12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172761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ftware enhancer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rgbClr val="242D2F"/>
                </a:solidFill>
              </a:defRPr>
            </a:lvl1pPr>
          </a:lstStyle>
          <a:p>
            <a:r>
              <a:rPr lang="en-US" dirty="0"/>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F3CF79F9-240D-4340-BAB9-273E28D0CE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17432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ftware enhancer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172C1943-F6DB-0B4D-BFB3-4CBD14E4CB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272570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ftware enhancer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dirty="0"/>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6" name="Graphic 5">
            <a:extLst>
              <a:ext uri="{FF2B5EF4-FFF2-40B4-BE49-F238E27FC236}">
                <a16:creationId xmlns:a16="http://schemas.microsoft.com/office/drawing/2014/main" id="{BEDA4370-1F20-4342-9190-05F2C9E46C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00270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3">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FFFFFF"/>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endParaRPr lang="en-US" dirty="0"/>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812042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ftware enhancer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8" name="Graphic 7">
            <a:extLst>
              <a:ext uri="{FF2B5EF4-FFF2-40B4-BE49-F238E27FC236}">
                <a16:creationId xmlns:a16="http://schemas.microsoft.com/office/drawing/2014/main" id="{332E50C5-6C4F-9741-BC32-A7BDEA20AE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40662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ftware enhancer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dirty="0"/>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4FECDC"/>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67FA4828-2652-DE41-A996-CEC8B9A1C9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43942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0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86E14D-3D67-D14E-986B-9AC95A403AB0}"/>
              </a:ext>
            </a:extLst>
          </p:cNvPr>
          <p:cNvSpPr>
            <a:spLocks noGrp="1"/>
          </p:cNvSpPr>
          <p:nvPr>
            <p:ph type="pic" sz="quarter" idx="10" hasCustomPrompt="1"/>
          </p:nvPr>
        </p:nvSpPr>
        <p:spPr>
          <a:xfrm>
            <a:off x="0" y="0"/>
            <a:ext cx="12192000" cy="6858000"/>
          </a:xfrm>
          <a:prstGeom prst="rect">
            <a:avLst/>
          </a:prstGeom>
        </p:spPr>
        <p:txBody>
          <a:bodyPr/>
          <a:lstStyle/>
          <a:p>
            <a:r>
              <a:rPr lang="en-US" dirty="0"/>
              <a:t>Insert picture</a:t>
            </a:r>
          </a:p>
        </p:txBody>
      </p:sp>
    </p:spTree>
    <p:extLst>
      <p:ext uri="{BB962C8B-B14F-4D97-AF65-F5344CB8AC3E}">
        <p14:creationId xmlns:p14="http://schemas.microsoft.com/office/powerpoint/2010/main" val="3771832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Whit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524B7F0-C695-CF44-8DE0-06953239CD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342494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9C5F12B-E033-0744-950E-765367908B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8" name="Text Placeholder 14">
            <a:extLst>
              <a:ext uri="{FF2B5EF4-FFF2-40B4-BE49-F238E27FC236}">
                <a16:creationId xmlns:a16="http://schemas.microsoft.com/office/drawing/2014/main" id="{CB0FA2F2-0BF4-3448-9CEE-EC90A61A1FB2}"/>
              </a:ext>
            </a:extLst>
          </p:cNvPr>
          <p:cNvSpPr>
            <a:spLocks noGrp="1"/>
          </p:cNvSpPr>
          <p:nvPr>
            <p:ph type="body" sz="quarter" idx="11"/>
          </p:nvPr>
        </p:nvSpPr>
        <p:spPr>
          <a:xfrm>
            <a:off x="334963" y="1268413"/>
            <a:ext cx="11526838" cy="4852988"/>
          </a:xfrm>
          <a:prstGeom prst="rect">
            <a:avLst/>
          </a:prstGeom>
        </p:spPr>
        <p:txBody>
          <a:bodyPr lIns="0"/>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4">
            <a:extLst>
              <a:ext uri="{FF2B5EF4-FFF2-40B4-BE49-F238E27FC236}">
                <a16:creationId xmlns:a16="http://schemas.microsoft.com/office/drawing/2014/main" id="{40EC931C-1DAB-904C-A3EF-88F5F2A9C1CE}"/>
              </a:ext>
            </a:extLst>
          </p:cNvPr>
          <p:cNvSpPr>
            <a:spLocks noGrp="1"/>
          </p:cNvSpPr>
          <p:nvPr>
            <p:ph type="body" sz="quarter" idx="12"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0729359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34881A-407D-D048-B398-129E214181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2" name="Text Placeholder 14">
            <a:extLst>
              <a:ext uri="{FF2B5EF4-FFF2-40B4-BE49-F238E27FC236}">
                <a16:creationId xmlns:a16="http://schemas.microsoft.com/office/drawing/2014/main" id="{B2F62100-2385-3049-86F9-D75F5CAEDFD9}"/>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3" name="Text Placeholder 15">
            <a:extLst>
              <a:ext uri="{FF2B5EF4-FFF2-40B4-BE49-F238E27FC236}">
                <a16:creationId xmlns:a16="http://schemas.microsoft.com/office/drawing/2014/main" id="{EBA77E31-90CA-4F4E-879B-ACF1C71AD8D4}"/>
              </a:ext>
            </a:extLst>
          </p:cNvPr>
          <p:cNvSpPr>
            <a:spLocks noGrp="1"/>
          </p:cNvSpPr>
          <p:nvPr>
            <p:ph type="body" sz="quarter" idx="11" hasCustomPrompt="1"/>
          </p:nvPr>
        </p:nvSpPr>
        <p:spPr>
          <a:xfrm>
            <a:off x="352426" y="1268412"/>
            <a:ext cx="5022850" cy="2160587"/>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4" name="Text Placeholder 15">
            <a:extLst>
              <a:ext uri="{FF2B5EF4-FFF2-40B4-BE49-F238E27FC236}">
                <a16:creationId xmlns:a16="http://schemas.microsoft.com/office/drawing/2014/main" id="{B62BFF50-CE8A-4D48-8837-F64011FF6D06}"/>
              </a:ext>
            </a:extLst>
          </p:cNvPr>
          <p:cNvSpPr>
            <a:spLocks noGrp="1"/>
          </p:cNvSpPr>
          <p:nvPr>
            <p:ph type="body" sz="quarter" idx="12" hasCustomPrompt="1"/>
          </p:nvPr>
        </p:nvSpPr>
        <p:spPr>
          <a:xfrm>
            <a:off x="352426" y="3789363"/>
            <a:ext cx="5022850" cy="2160588"/>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5" name="Picture Placeholder 13">
            <a:extLst>
              <a:ext uri="{FF2B5EF4-FFF2-40B4-BE49-F238E27FC236}">
                <a16:creationId xmlns:a16="http://schemas.microsoft.com/office/drawing/2014/main" id="{DC38B428-131F-0241-A0B1-5BBF23B5F3FB}"/>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2378608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DAD5C0F-3672-1447-AFCB-FF36084F3F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6" name="Text Placeholder 14">
            <a:extLst>
              <a:ext uri="{FF2B5EF4-FFF2-40B4-BE49-F238E27FC236}">
                <a16:creationId xmlns:a16="http://schemas.microsoft.com/office/drawing/2014/main" id="{CD1527DF-9688-7F46-BD85-8D3C0081568C}"/>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
        <p:nvSpPr>
          <p:cNvPr id="17" name="Text Placeholder 15">
            <a:extLst>
              <a:ext uri="{FF2B5EF4-FFF2-40B4-BE49-F238E27FC236}">
                <a16:creationId xmlns:a16="http://schemas.microsoft.com/office/drawing/2014/main" id="{615468EB-787E-B340-9348-47DFE47A16E7}"/>
              </a:ext>
            </a:extLst>
          </p:cNvPr>
          <p:cNvSpPr>
            <a:spLocks noGrp="1"/>
          </p:cNvSpPr>
          <p:nvPr>
            <p:ph type="body" sz="quarter" idx="11" hasCustomPrompt="1"/>
          </p:nvPr>
        </p:nvSpPr>
        <p:spPr>
          <a:xfrm>
            <a:off x="352426" y="1268412"/>
            <a:ext cx="5022850" cy="2160587"/>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8" name="Text Placeholder 15">
            <a:extLst>
              <a:ext uri="{FF2B5EF4-FFF2-40B4-BE49-F238E27FC236}">
                <a16:creationId xmlns:a16="http://schemas.microsoft.com/office/drawing/2014/main" id="{DC07F7A3-B7CF-1941-B95A-7B7DCE3C3084}"/>
              </a:ext>
            </a:extLst>
          </p:cNvPr>
          <p:cNvSpPr>
            <a:spLocks noGrp="1"/>
          </p:cNvSpPr>
          <p:nvPr>
            <p:ph type="body" sz="quarter" idx="12" hasCustomPrompt="1"/>
          </p:nvPr>
        </p:nvSpPr>
        <p:spPr>
          <a:xfrm>
            <a:off x="352426" y="3789363"/>
            <a:ext cx="5022850" cy="2160588"/>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9" name="Picture Placeholder 13">
            <a:extLst>
              <a:ext uri="{FF2B5EF4-FFF2-40B4-BE49-F238E27FC236}">
                <a16:creationId xmlns:a16="http://schemas.microsoft.com/office/drawing/2014/main" id="{BB6902D1-1294-0E43-A12A-BFDDD9030102}"/>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dirty="0"/>
              <a:t>Insert picture</a:t>
            </a:r>
          </a:p>
        </p:txBody>
      </p:sp>
    </p:spTree>
    <p:extLst>
      <p:ext uri="{BB962C8B-B14F-4D97-AF65-F5344CB8AC3E}">
        <p14:creationId xmlns:p14="http://schemas.microsoft.com/office/powerpoint/2010/main" val="1578832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ite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0" name="Picture Placeholder 13">
            <a:extLst>
              <a:ext uri="{FF2B5EF4-FFF2-40B4-BE49-F238E27FC236}">
                <a16:creationId xmlns:a16="http://schemas.microsoft.com/office/drawing/2014/main" id="{C1B818C3-3221-6246-B5D3-5E0E6C230CB3}"/>
              </a:ext>
            </a:extLst>
          </p:cNvPr>
          <p:cNvSpPr>
            <a:spLocks noGrp="1"/>
          </p:cNvSpPr>
          <p:nvPr>
            <p:ph type="pic" sz="quarter" idx="10" hasCustomPrompt="1"/>
          </p:nvPr>
        </p:nvSpPr>
        <p:spPr>
          <a:xfrm>
            <a:off x="5735637" y="1268414"/>
            <a:ext cx="6103937" cy="5061832"/>
          </a:xfrm>
          <a:prstGeom prst="rect">
            <a:avLst/>
          </a:prstGeom>
        </p:spPr>
        <p:txBody>
          <a:bodyPr/>
          <a:lstStyle>
            <a:lvl1pPr>
              <a:defRPr>
                <a:solidFill>
                  <a:srgbClr val="003E82"/>
                </a:solidFill>
              </a:defRPr>
            </a:lvl1pPr>
          </a:lstStyle>
          <a:p>
            <a:r>
              <a:rPr lang="en-US" dirty="0"/>
              <a:t>Insert picture</a:t>
            </a:r>
          </a:p>
        </p:txBody>
      </p:sp>
      <p:sp>
        <p:nvSpPr>
          <p:cNvPr id="11" name="Text Placeholder 15">
            <a:extLst>
              <a:ext uri="{FF2B5EF4-FFF2-40B4-BE49-F238E27FC236}">
                <a16:creationId xmlns:a16="http://schemas.microsoft.com/office/drawing/2014/main" id="{9EB67D75-87BE-3344-958A-DB8D9BAD6775}"/>
              </a:ext>
            </a:extLst>
          </p:cNvPr>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2" name="Text Placeholder 14">
            <a:extLst>
              <a:ext uri="{FF2B5EF4-FFF2-40B4-BE49-F238E27FC236}">
                <a16:creationId xmlns:a16="http://schemas.microsoft.com/office/drawing/2014/main" id="{11E2E481-058A-004A-BF95-CC4C7C75B203}"/>
              </a:ext>
            </a:extLst>
          </p:cNvPr>
          <p:cNvSpPr>
            <a:spLocks noGrp="1"/>
          </p:cNvSpPr>
          <p:nvPr>
            <p:ph type="body" sz="quarter" idx="13" hasCustomPrompt="1"/>
          </p:nvPr>
        </p:nvSpPr>
        <p:spPr>
          <a:xfrm>
            <a:off x="352426" y="527754"/>
            <a:ext cx="1016552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9032297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ite 5">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7"/>
          </a:xfrm>
          <a:prstGeom prst="rect">
            <a:avLst/>
          </a:prstGeom>
        </p:spPr>
      </p:pic>
      <p:sp>
        <p:nvSpPr>
          <p:cNvPr id="14" name="Picture Placeholder 3">
            <a:extLst>
              <a:ext uri="{FF2B5EF4-FFF2-40B4-BE49-F238E27FC236}">
                <a16:creationId xmlns:a16="http://schemas.microsoft.com/office/drawing/2014/main" id="{2801FB4B-AE30-8B49-852D-5CC2AA451EEE}"/>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a:t>Click icon to add picture</a:t>
            </a:r>
            <a:endParaRPr lang="en-US" dirty="0"/>
          </a:p>
        </p:txBody>
      </p:sp>
      <p:sp>
        <p:nvSpPr>
          <p:cNvPr id="15" name="Text Placeholder 15">
            <a:extLst>
              <a:ext uri="{FF2B5EF4-FFF2-40B4-BE49-F238E27FC236}">
                <a16:creationId xmlns:a16="http://schemas.microsoft.com/office/drawing/2014/main" id="{4B34BB62-EC72-A748-80AA-640356BAAC0A}"/>
              </a:ext>
            </a:extLst>
          </p:cNvPr>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17" name="Text Placeholder 14">
            <a:extLst>
              <a:ext uri="{FF2B5EF4-FFF2-40B4-BE49-F238E27FC236}">
                <a16:creationId xmlns:a16="http://schemas.microsoft.com/office/drawing/2014/main" id="{64262EA5-32C2-D04E-9019-701D3A6EECFE}"/>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32557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5735637" y="1268414"/>
            <a:ext cx="6103937" cy="5061832"/>
          </a:xfrm>
          <a:prstGeom prst="rect">
            <a:avLst/>
          </a:prstGeom>
        </p:spPr>
        <p:txBody>
          <a:bodyPr/>
          <a:lstStyle>
            <a:lvl1pPr>
              <a:defRPr>
                <a:solidFill>
                  <a:schemeClr val="bg1"/>
                </a:solidFill>
              </a:defRPr>
            </a:lvl1pPr>
          </a:lstStyle>
          <a:p>
            <a:r>
              <a:rPr lang="en-US" dirty="0"/>
              <a:t>Insert picture</a:t>
            </a:r>
          </a:p>
        </p:txBody>
      </p:sp>
      <p:sp>
        <p:nvSpPr>
          <p:cNvPr id="16" name="Text Placeholder 15"/>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2" name="Graphic 11">
            <a:extLst>
              <a:ext uri="{FF2B5EF4-FFF2-40B4-BE49-F238E27FC236}">
                <a16:creationId xmlns:a16="http://schemas.microsoft.com/office/drawing/2014/main" id="{E6A4A6FC-CF5A-704A-A039-F0DDC37151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3" name="Text Placeholder 14">
            <a:extLst>
              <a:ext uri="{FF2B5EF4-FFF2-40B4-BE49-F238E27FC236}">
                <a16:creationId xmlns:a16="http://schemas.microsoft.com/office/drawing/2014/main" id="{E09E41D4-5AA1-3647-96E1-24F356CB9E0F}"/>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2059948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rgbClr val="242D2F"/>
                </a:solidFill>
              </a:defRPr>
            </a:lvl1pPr>
          </a:lstStyle>
          <a:p>
            <a:r>
              <a:rPr lang="en-US" dirty="0"/>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0F4A87"/>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pic>
        <p:nvPicPr>
          <p:cNvPr id="9" name="Graphic 8">
            <a:extLst>
              <a:ext uri="{FF2B5EF4-FFF2-40B4-BE49-F238E27FC236}">
                <a16:creationId xmlns:a16="http://schemas.microsoft.com/office/drawing/2014/main" id="{F8E1ECA2-197D-C944-AC5C-D29A2586135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95915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Gray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32194119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ay basic">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sp>
        <p:nvSpPr>
          <p:cNvPr id="5" name="Content Placeholder 11"/>
          <p:cNvSpPr>
            <a:spLocks noGrp="1"/>
          </p:cNvSpPr>
          <p:nvPr>
            <p:ph sz="quarter" idx="10"/>
          </p:nvPr>
        </p:nvSpPr>
        <p:spPr>
          <a:xfrm>
            <a:off x="695325" y="1628775"/>
            <a:ext cx="10801350" cy="4679950"/>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3134396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Gray with textboxes + image">
    <p:spTree>
      <p:nvGrpSpPr>
        <p:cNvPr id="1" name=""/>
        <p:cNvGrpSpPr/>
        <p:nvPr/>
      </p:nvGrpSpPr>
      <p:grpSpPr>
        <a:xfrm>
          <a:off x="0" y="0"/>
          <a:ext cx="0" cy="0"/>
          <a:chOff x="0" y="0"/>
          <a:chExt cx="0" cy="0"/>
        </a:xfrm>
      </p:grpSpPr>
      <p:sp>
        <p:nvSpPr>
          <p:cNvPr id="6" name="Text Placeholder 15"/>
          <p:cNvSpPr>
            <a:spLocks noGrp="1"/>
          </p:cNvSpPr>
          <p:nvPr>
            <p:ph type="body" sz="quarter" idx="11" hasCustomPrompt="1"/>
          </p:nvPr>
        </p:nvSpPr>
        <p:spPr>
          <a:xfrm>
            <a:off x="695326" y="1628775"/>
            <a:ext cx="4679950" cy="2160588"/>
          </a:xfrm>
          <a:prstGeom prst="rect">
            <a:avLst/>
          </a:prstGeom>
          <a:solidFill>
            <a:srgbClr val="A8762B"/>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8" name="Text Placeholder 15"/>
          <p:cNvSpPr>
            <a:spLocks noGrp="1"/>
          </p:cNvSpPr>
          <p:nvPr>
            <p:ph type="body" sz="quarter" idx="12" hasCustomPrompt="1"/>
          </p:nvPr>
        </p:nvSpPr>
        <p:spPr>
          <a:xfrm>
            <a:off x="695326" y="4144409"/>
            <a:ext cx="4679950" cy="1805541"/>
          </a:xfrm>
          <a:prstGeom prst="rect">
            <a:avLst/>
          </a:prstGeom>
          <a:solidFill>
            <a:srgbClr val="004A87"/>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9" name="Picture Placeholder 13"/>
          <p:cNvSpPr>
            <a:spLocks noGrp="1"/>
          </p:cNvSpPr>
          <p:nvPr>
            <p:ph type="pic" sz="quarter" idx="10"/>
          </p:nvPr>
        </p:nvSpPr>
        <p:spPr>
          <a:xfrm>
            <a:off x="5735637" y="1628776"/>
            <a:ext cx="5761037" cy="4321174"/>
          </a:xfrm>
          <a:prstGeom prst="rect">
            <a:avLst/>
          </a:prstGeom>
        </p:spPr>
        <p:txBody>
          <a:bodyPr/>
          <a:lstStyle>
            <a:lvl1pPr>
              <a:defRPr>
                <a:solidFill>
                  <a:srgbClr val="242D2F"/>
                </a:solidFill>
              </a:defRPr>
            </a:lvl1pPr>
          </a:lstStyle>
          <a:p>
            <a:endParaRPr lang="en-US" dirty="0"/>
          </a:p>
        </p:txBody>
      </p:sp>
      <p:sp>
        <p:nvSpPr>
          <p:cNvPr id="10"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4052856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Gray with textboxes + image">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5735637" y="1628776"/>
            <a:ext cx="5761037" cy="4321174"/>
          </a:xfrm>
          <a:prstGeom prst="rect">
            <a:avLst/>
          </a:prstGeom>
        </p:spPr>
        <p:txBody>
          <a:bodyPr/>
          <a:lstStyle>
            <a:lvl1pPr>
              <a:defRPr>
                <a:solidFill>
                  <a:srgbClr val="242D2F"/>
                </a:solidFill>
              </a:defRPr>
            </a:lvl1pPr>
          </a:lstStyle>
          <a:p>
            <a:endParaRPr lang="en-US" dirty="0"/>
          </a:p>
        </p:txBody>
      </p:sp>
      <p:sp>
        <p:nvSpPr>
          <p:cNvPr id="8" name="Text Placeholder 15"/>
          <p:cNvSpPr>
            <a:spLocks noGrp="1"/>
          </p:cNvSpPr>
          <p:nvPr>
            <p:ph type="body" sz="quarter" idx="11" hasCustomPrompt="1"/>
          </p:nvPr>
        </p:nvSpPr>
        <p:spPr>
          <a:xfrm>
            <a:off x="695326" y="1628775"/>
            <a:ext cx="4679950" cy="1800225"/>
          </a:xfrm>
          <a:prstGeom prst="rect">
            <a:avLst/>
          </a:prstGeom>
          <a:solidFill>
            <a:srgbClr val="004A87"/>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9" name="Text Placeholder 15"/>
          <p:cNvSpPr>
            <a:spLocks noGrp="1"/>
          </p:cNvSpPr>
          <p:nvPr>
            <p:ph type="body" sz="quarter" idx="12" hasCustomPrompt="1"/>
          </p:nvPr>
        </p:nvSpPr>
        <p:spPr>
          <a:xfrm>
            <a:off x="695326" y="3789363"/>
            <a:ext cx="4679950" cy="2160588"/>
          </a:xfrm>
          <a:prstGeom prst="rect">
            <a:avLst/>
          </a:prstGeom>
          <a:solidFill>
            <a:srgbClr val="A8762B"/>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2.</a:t>
            </a:r>
          </a:p>
        </p:txBody>
      </p:sp>
      <p:sp>
        <p:nvSpPr>
          <p:cNvPr id="10" name="Title Placeholder 6"/>
          <p:cNvSpPr>
            <a:spLocks noGrp="1"/>
          </p:cNvSpPr>
          <p:nvPr>
            <p:ph type="title"/>
          </p:nvPr>
        </p:nvSpPr>
        <p:spPr>
          <a:xfrm>
            <a:off x="695325" y="550571"/>
            <a:ext cx="9361488" cy="717841"/>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3980705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y textbox + image">
    <p:spTree>
      <p:nvGrpSpPr>
        <p:cNvPr id="1" name=""/>
        <p:cNvGrpSpPr/>
        <p:nvPr/>
      </p:nvGrpSpPr>
      <p:grpSpPr>
        <a:xfrm>
          <a:off x="0" y="0"/>
          <a:ext cx="0" cy="0"/>
          <a:chOff x="0" y="0"/>
          <a:chExt cx="0" cy="0"/>
        </a:xfrm>
      </p:grpSpPr>
      <p:sp>
        <p:nvSpPr>
          <p:cNvPr id="5" name="Picture Placeholder 13"/>
          <p:cNvSpPr>
            <a:spLocks noGrp="1"/>
          </p:cNvSpPr>
          <p:nvPr>
            <p:ph type="pic" sz="quarter" idx="10" hasCustomPrompt="1"/>
          </p:nvPr>
        </p:nvSpPr>
        <p:spPr>
          <a:xfrm>
            <a:off x="5735637" y="1628776"/>
            <a:ext cx="5761037" cy="4321174"/>
          </a:xfrm>
          <a:prstGeom prst="rect">
            <a:avLst/>
          </a:prstGeom>
        </p:spPr>
        <p:txBody>
          <a:bodyPr/>
          <a:lstStyle>
            <a:lvl1pPr>
              <a:defRPr>
                <a:solidFill>
                  <a:srgbClr val="242D2F"/>
                </a:solidFill>
              </a:defRPr>
            </a:lvl1pPr>
          </a:lstStyle>
          <a:p>
            <a:r>
              <a:rPr lang="en-US" dirty="0"/>
              <a:t>Insert picture</a:t>
            </a:r>
          </a:p>
        </p:txBody>
      </p:sp>
      <p:sp>
        <p:nvSpPr>
          <p:cNvPr id="6" name="Text Placeholder 15"/>
          <p:cNvSpPr>
            <a:spLocks noGrp="1"/>
          </p:cNvSpPr>
          <p:nvPr>
            <p:ph type="body" sz="quarter" idx="11" hasCustomPrompt="1"/>
          </p:nvPr>
        </p:nvSpPr>
        <p:spPr>
          <a:xfrm>
            <a:off x="695326" y="1628775"/>
            <a:ext cx="4679950" cy="4321175"/>
          </a:xfrm>
          <a:prstGeom prst="rect">
            <a:avLst/>
          </a:prstGeom>
          <a:noFill/>
        </p:spPr>
        <p:txBody>
          <a:bodyPr lIns="0" tIns="0" rIns="0" bIns="0"/>
          <a:lstStyle>
            <a:lvl1pPr marL="0" indent="0">
              <a:lnSpc>
                <a:spcPct val="100000"/>
              </a:lnSpc>
              <a:buNone/>
              <a:defRPr lang="en-US" sz="28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8" name="Title Placeholder 6"/>
          <p:cNvSpPr>
            <a:spLocks noGrp="1"/>
          </p:cNvSpPr>
          <p:nvPr>
            <p:ph type="title"/>
          </p:nvPr>
        </p:nvSpPr>
        <p:spPr>
          <a:xfrm>
            <a:off x="695325" y="550571"/>
            <a:ext cx="9361488"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Click to edit Master title style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545823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y side-image and textbox">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endParaRPr lang="en-US" dirty="0"/>
          </a:p>
          <a:p>
            <a:endParaRPr lang="en-US" dirty="0"/>
          </a:p>
          <a:p>
            <a:endParaRPr lang="en-US" dirty="0"/>
          </a:p>
          <a:p>
            <a:r>
              <a:rPr lang="en-US" dirty="0"/>
              <a:t>Insert picture</a:t>
            </a:r>
          </a:p>
        </p:txBody>
      </p:sp>
      <p:sp>
        <p:nvSpPr>
          <p:cNvPr id="6" name="Text Placeholder 15"/>
          <p:cNvSpPr>
            <a:spLocks noGrp="1"/>
          </p:cNvSpPr>
          <p:nvPr>
            <p:ph type="body" sz="quarter" idx="11" hasCustomPrompt="1"/>
          </p:nvPr>
        </p:nvSpPr>
        <p:spPr>
          <a:xfrm>
            <a:off x="4652682" y="1628776"/>
            <a:ext cx="6843994" cy="4679950"/>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sp>
        <p:nvSpPr>
          <p:cNvPr id="8" name="Title Placeholder 6"/>
          <p:cNvSpPr>
            <a:spLocks noGrp="1"/>
          </p:cNvSpPr>
          <p:nvPr>
            <p:ph type="title" hasCustomPrompt="1"/>
          </p:nvPr>
        </p:nvSpPr>
        <p:spPr>
          <a:xfrm>
            <a:off x="4652681" y="550571"/>
            <a:ext cx="5404132" cy="717842"/>
          </a:xfrm>
          <a:prstGeom prst="rect">
            <a:avLst/>
          </a:prstGeom>
        </p:spPr>
        <p:txBody>
          <a:bodyPr vert="horz" lIns="0" tIns="45720" rIns="91440" bIns="45720" rtlCol="0" anchor="ctr">
            <a:normAutofit/>
          </a:bodyPr>
          <a:lstStyle>
            <a:lvl1pPr>
              <a:defRPr sz="3600">
                <a:solidFill>
                  <a:srgbClr val="004A87"/>
                </a:solidFill>
              </a:defRPr>
            </a:lvl1pPr>
          </a:lstStyle>
          <a:p>
            <a:r>
              <a:rPr lang="is-IS" dirty="0"/>
              <a:t>Insert title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17177" y="200001"/>
            <a:ext cx="1439859" cy="356049"/>
          </a:xfrm>
          <a:prstGeom prst="rect">
            <a:avLst/>
          </a:prstGeom>
        </p:spPr>
      </p:pic>
    </p:spTree>
    <p:extLst>
      <p:ext uri="{BB962C8B-B14F-4D97-AF65-F5344CB8AC3E}">
        <p14:creationId xmlns:p14="http://schemas.microsoft.com/office/powerpoint/2010/main" val="23101545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LS Nav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43B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688" y="188912"/>
            <a:ext cx="1474554" cy="359767"/>
          </a:xfrm>
          <a:prstGeom prst="rect">
            <a:avLst/>
          </a:prstGeom>
        </p:spPr>
      </p:pic>
    </p:spTree>
    <p:extLst>
      <p:ext uri="{BB962C8B-B14F-4D97-AF65-F5344CB8AC3E}">
        <p14:creationId xmlns:p14="http://schemas.microsoft.com/office/powerpoint/2010/main" val="577822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LS Nav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43B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49"/>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8050"/>
            <a:ext cx="4319588" cy="1079500"/>
          </a:xfrm>
          <a:prstGeom prst="rect">
            <a:avLst/>
          </a:prstGeom>
          <a:solidFill>
            <a:srgbClr val="43B3E6"/>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688" y="188912"/>
            <a:ext cx="1474554" cy="359767"/>
          </a:xfrm>
          <a:prstGeom prst="rect">
            <a:avLst/>
          </a:prstGeom>
        </p:spPr>
      </p:pic>
    </p:spTree>
    <p:extLst>
      <p:ext uri="{BB962C8B-B14F-4D97-AF65-F5344CB8AC3E}">
        <p14:creationId xmlns:p14="http://schemas.microsoft.com/office/powerpoint/2010/main" val="3175548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LS Central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a:extLst>
              <a:ext uri="{FF2B5EF4-FFF2-40B4-BE49-F238E27FC236}">
                <a16:creationId xmlns:a16="http://schemas.microsoft.com/office/drawing/2014/main" id="{955DBA3E-13F3-0F49-9614-FA08C75B825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57392" y="65289"/>
            <a:ext cx="2534608" cy="612762"/>
          </a:xfrm>
          <a:prstGeom prst="rect">
            <a:avLst/>
          </a:prstGeom>
        </p:spPr>
      </p:pic>
    </p:spTree>
    <p:extLst>
      <p:ext uri="{BB962C8B-B14F-4D97-AF65-F5344CB8AC3E}">
        <p14:creationId xmlns:p14="http://schemas.microsoft.com/office/powerpoint/2010/main" val="267107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endParaRPr lang="en-US" dirty="0"/>
          </a:p>
        </p:txBody>
      </p:sp>
      <p:sp>
        <p:nvSpPr>
          <p:cNvPr id="7" name="Text Placeholder 15"/>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 box nr. 1</a:t>
            </a:r>
          </a:p>
        </p:txBody>
      </p:sp>
      <p:pic>
        <p:nvPicPr>
          <p:cNvPr id="11" name="Graphic 10">
            <a:extLst>
              <a:ext uri="{FF2B5EF4-FFF2-40B4-BE49-F238E27FC236}">
                <a16:creationId xmlns:a16="http://schemas.microsoft.com/office/drawing/2014/main" id="{EAD8A60D-9858-9E40-B9DD-78DF39DA57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63319" y="188913"/>
            <a:ext cx="998482" cy="246138"/>
          </a:xfrm>
          <a:prstGeom prst="rect">
            <a:avLst/>
          </a:prstGeom>
        </p:spPr>
      </p:pic>
      <p:sp>
        <p:nvSpPr>
          <p:cNvPr id="12" name="Text Placeholder 14">
            <a:extLst>
              <a:ext uri="{FF2B5EF4-FFF2-40B4-BE49-F238E27FC236}">
                <a16:creationId xmlns:a16="http://schemas.microsoft.com/office/drawing/2014/main" id="{0A6E1EEB-231D-FE47-85D1-F641E6DFE88B}"/>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dirty="0"/>
              <a:t>Insert title</a:t>
            </a:r>
          </a:p>
        </p:txBody>
      </p:sp>
    </p:spTree>
    <p:extLst>
      <p:ext uri="{BB962C8B-B14F-4D97-AF65-F5344CB8AC3E}">
        <p14:creationId xmlns:p14="http://schemas.microsoft.com/office/powerpoint/2010/main" val="19776299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LS Central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49"/>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8050"/>
            <a:ext cx="4319588" cy="1079500"/>
          </a:xfrm>
          <a:prstGeom prst="rect">
            <a:avLst/>
          </a:prstGeom>
          <a:solidFill>
            <a:srgbClr val="138890"/>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a:extLst>
              <a:ext uri="{FF2B5EF4-FFF2-40B4-BE49-F238E27FC236}">
                <a16:creationId xmlns:a16="http://schemas.microsoft.com/office/drawing/2014/main" id="{73D3EB0A-A7C5-FB40-ABB5-27383CDB9A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657392" y="65289"/>
            <a:ext cx="2534608" cy="612762"/>
          </a:xfrm>
          <a:prstGeom prst="rect">
            <a:avLst/>
          </a:prstGeom>
        </p:spPr>
      </p:pic>
    </p:spTree>
    <p:extLst>
      <p:ext uri="{BB962C8B-B14F-4D97-AF65-F5344CB8AC3E}">
        <p14:creationId xmlns:p14="http://schemas.microsoft.com/office/powerpoint/2010/main" val="2288363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LS One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55B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6652" y="188913"/>
            <a:ext cx="1479688" cy="360362"/>
          </a:xfrm>
          <a:prstGeom prst="rect">
            <a:avLst/>
          </a:prstGeom>
        </p:spPr>
      </p:pic>
    </p:spTree>
    <p:extLst>
      <p:ext uri="{BB962C8B-B14F-4D97-AF65-F5344CB8AC3E}">
        <p14:creationId xmlns:p14="http://schemas.microsoft.com/office/powerpoint/2010/main" val="22996089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LS One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55B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0" name="Text Placeholder 3"/>
          <p:cNvSpPr>
            <a:spLocks noGrp="1"/>
          </p:cNvSpPr>
          <p:nvPr>
            <p:ph type="body" sz="quarter" idx="12" hasCustomPrompt="1"/>
          </p:nvPr>
        </p:nvSpPr>
        <p:spPr>
          <a:xfrm>
            <a:off x="5016500" y="909638"/>
            <a:ext cx="4319588" cy="1079500"/>
          </a:xfrm>
          <a:prstGeom prst="rect">
            <a:avLst/>
          </a:prstGeom>
          <a:solidFill>
            <a:srgbClr val="55BE8C"/>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1"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76652" y="188913"/>
            <a:ext cx="1479688" cy="360362"/>
          </a:xfrm>
          <a:prstGeom prst="rect">
            <a:avLst/>
          </a:prstGeom>
        </p:spPr>
      </p:pic>
    </p:spTree>
    <p:extLst>
      <p:ext uri="{BB962C8B-B14F-4D97-AF65-F5344CB8AC3E}">
        <p14:creationId xmlns:p14="http://schemas.microsoft.com/office/powerpoint/2010/main" val="40249480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LS Firs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66" y="188913"/>
            <a:ext cx="1567872" cy="360362"/>
          </a:xfrm>
          <a:prstGeom prst="rect">
            <a:avLst/>
          </a:prstGeom>
        </p:spPr>
      </p:pic>
    </p:spTree>
    <p:extLst>
      <p:ext uri="{BB962C8B-B14F-4D97-AF65-F5344CB8AC3E}">
        <p14:creationId xmlns:p14="http://schemas.microsoft.com/office/powerpoint/2010/main" val="22722431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LS First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1"/>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F05351"/>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166" y="188913"/>
            <a:ext cx="1567872" cy="360362"/>
          </a:xfrm>
          <a:prstGeom prst="rect">
            <a:avLst/>
          </a:prstGeom>
        </p:spPr>
      </p:pic>
    </p:spTree>
    <p:extLst>
      <p:ext uri="{BB962C8B-B14F-4D97-AF65-F5344CB8AC3E}">
        <p14:creationId xmlns:p14="http://schemas.microsoft.com/office/powerpoint/2010/main" val="2851477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LS Omni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rgbClr val="242D2F"/>
                </a:solidFill>
              </a:defRPr>
            </a:lvl1pPr>
          </a:lstStyle>
          <a:p>
            <a:pPr lvl="0"/>
            <a:r>
              <a:rPr lang="en-US" dirty="0"/>
              <a:t>Insert title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7160"/>
            <a:ext cx="720725" cy="520563"/>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a:extLst>
              <a:ext uri="{FF2B5EF4-FFF2-40B4-BE49-F238E27FC236}">
                <a16:creationId xmlns:a16="http://schemas.microsoft.com/office/drawing/2014/main" id="{EAC8C3D1-7A0C-8A42-BD5F-CCE3D849F1EB}"/>
              </a:ext>
            </a:extLst>
          </p:cNvPr>
          <p:cNvPicPr>
            <a:picLocks noChangeAspect="1"/>
          </p:cNvPicPr>
          <p:nvPr userDrawn="1"/>
        </p:nvPicPr>
        <p:blipFill>
          <a:blip r:embed="rId3"/>
          <a:stretch>
            <a:fillRect/>
          </a:stretch>
        </p:blipFill>
        <p:spPr>
          <a:xfrm>
            <a:off x="10040449" y="65289"/>
            <a:ext cx="2151551" cy="612762"/>
          </a:xfrm>
          <a:prstGeom prst="rect">
            <a:avLst/>
          </a:prstGeom>
        </p:spPr>
      </p:pic>
    </p:spTree>
    <p:extLst>
      <p:ext uri="{BB962C8B-B14F-4D97-AF65-F5344CB8AC3E}">
        <p14:creationId xmlns:p14="http://schemas.microsoft.com/office/powerpoint/2010/main" val="1406069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LS Omni gray">
    <p:spTree>
      <p:nvGrpSpPr>
        <p:cNvPr id="1" name=""/>
        <p:cNvGrpSpPr/>
        <p:nvPr/>
      </p:nvGrpSpPr>
      <p:grpSpPr>
        <a:xfrm>
          <a:off x="0" y="0"/>
          <a:ext cx="0" cy="0"/>
          <a:chOff x="0" y="0"/>
          <a:chExt cx="0" cy="0"/>
        </a:xfrm>
      </p:grpSpPr>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3" name="Rectangle 2"/>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p:cNvSpPr>
            <a:spLocks noGrp="1"/>
          </p:cNvSpPr>
          <p:nvPr>
            <p:ph type="body" sz="quarter" idx="13" hasCustomPrompt="1"/>
          </p:nvPr>
        </p:nvSpPr>
        <p:spPr>
          <a:xfrm>
            <a:off x="6096000" y="2349500"/>
            <a:ext cx="5761037"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3" y="6147160"/>
            <a:ext cx="720724" cy="520563"/>
          </a:xfrm>
          <a:prstGeom prst="rect">
            <a:avLst/>
          </a:prstGeom>
        </p:spPr>
      </p:pic>
      <p:sp>
        <p:nvSpPr>
          <p:cNvPr id="10" name="Text Placeholder 3"/>
          <p:cNvSpPr>
            <a:spLocks noGrp="1"/>
          </p:cNvSpPr>
          <p:nvPr>
            <p:ph type="body" sz="quarter" idx="15" hasCustomPrompt="1"/>
          </p:nvPr>
        </p:nvSpPr>
        <p:spPr>
          <a:xfrm>
            <a:off x="0" y="5949950"/>
            <a:ext cx="10801350" cy="908050"/>
          </a:xfrm>
          <a:prstGeom prst="rect">
            <a:avLst/>
          </a:prstGeom>
          <a:noFill/>
        </p:spPr>
        <p:txBody>
          <a:bodyPr lIns="684000" tIns="251999" rIns="144000"/>
          <a:lstStyle>
            <a:lvl1pPr marL="0" indent="0">
              <a:buNone/>
              <a:defRPr sz="3600" b="1" baseline="0">
                <a:solidFill>
                  <a:srgbClr val="242D2F"/>
                </a:solidFill>
              </a:defRPr>
            </a:lvl1pPr>
          </a:lstStyle>
          <a:p>
            <a:pPr lvl="0"/>
            <a:r>
              <a:rPr lang="en-US" dirty="0"/>
              <a:t>Insert title</a:t>
            </a:r>
          </a:p>
        </p:txBody>
      </p:sp>
      <p:sp>
        <p:nvSpPr>
          <p:cNvPr id="14" name="Text Placeholder 3"/>
          <p:cNvSpPr>
            <a:spLocks noGrp="1"/>
          </p:cNvSpPr>
          <p:nvPr>
            <p:ph type="body" sz="quarter" idx="12" hasCustomPrompt="1"/>
          </p:nvPr>
        </p:nvSpPr>
        <p:spPr>
          <a:xfrm>
            <a:off x="5016500" y="909638"/>
            <a:ext cx="4319588" cy="1079500"/>
          </a:xfrm>
          <a:prstGeom prst="rect">
            <a:avLst/>
          </a:prstGeom>
          <a:solidFill>
            <a:srgbClr val="A8BBBF"/>
          </a:solidFill>
        </p:spPr>
        <p:txBody>
          <a:bodyPr lIns="180000" tIns="144000" rIns="180000" bIns="144000"/>
          <a:lstStyle>
            <a:lvl1pPr marL="0" indent="0">
              <a:lnSpc>
                <a:spcPct val="100000"/>
              </a:lnSpc>
              <a:buNone/>
              <a:defRPr sz="2400" baseline="0">
                <a:solidFill>
                  <a:srgbClr val="242D2F"/>
                </a:solidFill>
              </a:defRPr>
            </a:lvl1pPr>
          </a:lstStyle>
          <a:p>
            <a:pPr lvl="0"/>
            <a:r>
              <a:rPr lang="en-US" dirty="0"/>
              <a:t>Textbox 1</a:t>
            </a:r>
          </a:p>
        </p:txBody>
      </p:sp>
      <p:pic>
        <p:nvPicPr>
          <p:cNvPr id="11" name="Picture 10">
            <a:extLst>
              <a:ext uri="{FF2B5EF4-FFF2-40B4-BE49-F238E27FC236}">
                <a16:creationId xmlns:a16="http://schemas.microsoft.com/office/drawing/2014/main" id="{BF20D0A9-AB8A-3841-B984-2082DB5ABE40}"/>
              </a:ext>
            </a:extLst>
          </p:cNvPr>
          <p:cNvPicPr>
            <a:picLocks noChangeAspect="1"/>
          </p:cNvPicPr>
          <p:nvPr userDrawn="1"/>
        </p:nvPicPr>
        <p:blipFill>
          <a:blip r:embed="rId3"/>
          <a:stretch>
            <a:fillRect/>
          </a:stretch>
        </p:blipFill>
        <p:spPr>
          <a:xfrm>
            <a:off x="10040449" y="65289"/>
            <a:ext cx="2151551" cy="612762"/>
          </a:xfrm>
          <a:prstGeom prst="rect">
            <a:avLst/>
          </a:prstGeom>
        </p:spPr>
      </p:pic>
    </p:spTree>
    <p:extLst>
      <p:ext uri="{BB962C8B-B14F-4D97-AF65-F5344CB8AC3E}">
        <p14:creationId xmlns:p14="http://schemas.microsoft.com/office/powerpoint/2010/main" val="20556975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 LS Express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1" y="5949950"/>
            <a:ext cx="10775950" cy="908050"/>
          </a:xfrm>
          <a:prstGeom prst="rect">
            <a:avLst/>
          </a:prstGeom>
          <a:solidFill>
            <a:srgbClr val="E47D25"/>
          </a:solid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8"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864" y="188912"/>
            <a:ext cx="2047173" cy="360363"/>
          </a:xfrm>
          <a:prstGeom prst="rect">
            <a:avLst/>
          </a:prstGeom>
        </p:spPr>
      </p:pic>
    </p:spTree>
    <p:extLst>
      <p:ext uri="{BB962C8B-B14F-4D97-AF65-F5344CB8AC3E}">
        <p14:creationId xmlns:p14="http://schemas.microsoft.com/office/powerpoint/2010/main" val="4242302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LS Express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p:cNvSpPr>
            <a:spLocks noGrp="1"/>
          </p:cNvSpPr>
          <p:nvPr>
            <p:ph type="pic" sz="quarter" idx="14"/>
          </p:nvPr>
        </p:nvSpPr>
        <p:spPr>
          <a:xfrm>
            <a:off x="0" y="0"/>
            <a:ext cx="5735638" cy="5949950"/>
          </a:xfrm>
          <a:prstGeom prst="rect">
            <a:avLst/>
          </a:prstGeom>
        </p:spPr>
        <p:txBody>
          <a:bodyPr/>
          <a:lstStyle>
            <a:lvl1pPr>
              <a:defRPr>
                <a:solidFill>
                  <a:srgbClr val="242D2F"/>
                </a:solidFill>
              </a:defRPr>
            </a:lvl1pPr>
          </a:lstStyle>
          <a:p>
            <a:endParaRPr lang="en-US" dirty="0"/>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11" name="Text Placeholder 3"/>
          <p:cNvSpPr>
            <a:spLocks noGrp="1"/>
          </p:cNvSpPr>
          <p:nvPr>
            <p:ph type="body" sz="quarter" idx="12" hasCustomPrompt="1"/>
          </p:nvPr>
        </p:nvSpPr>
        <p:spPr>
          <a:xfrm>
            <a:off x="5016500" y="909638"/>
            <a:ext cx="4319588" cy="1079500"/>
          </a:xfrm>
          <a:prstGeom prst="rect">
            <a:avLst/>
          </a:prstGeom>
          <a:solidFill>
            <a:srgbClr val="E47D25"/>
          </a:solidFill>
        </p:spPr>
        <p:txBody>
          <a:bodyPr lIns="180000" tIns="144000" rIns="180000" bIns="144000"/>
          <a:lstStyle>
            <a:lvl1pPr marL="0" indent="0">
              <a:lnSpc>
                <a:spcPct val="100000"/>
              </a:lnSpc>
              <a:buNone/>
              <a:defRPr sz="2400" baseline="0">
                <a:solidFill>
                  <a:schemeClr val="bg1"/>
                </a:solidFill>
              </a:defRPr>
            </a:lvl1pPr>
          </a:lstStyle>
          <a:p>
            <a:pPr lvl="0"/>
            <a:r>
              <a:rPr lang="en-US" dirty="0"/>
              <a:t>Textbox 1</a:t>
            </a:r>
          </a:p>
        </p:txBody>
      </p:sp>
      <p:sp>
        <p:nvSpPr>
          <p:cNvPr id="12" name="Text Placeholder 3"/>
          <p:cNvSpPr>
            <a:spLocks noGrp="1"/>
          </p:cNvSpPr>
          <p:nvPr>
            <p:ph type="body" sz="quarter" idx="13" hasCustomPrompt="1"/>
          </p:nvPr>
        </p:nvSpPr>
        <p:spPr>
          <a:xfrm>
            <a:off x="6096000" y="2349500"/>
            <a:ext cx="5761038" cy="3240088"/>
          </a:xfrm>
          <a:prstGeom prst="rect">
            <a:avLst/>
          </a:prstGeom>
          <a:noFill/>
        </p:spPr>
        <p:txBody>
          <a:bodyPr lIns="0" tIns="0" rIns="0" bIns="0"/>
          <a:lstStyle>
            <a:lvl1pPr marL="0" indent="0">
              <a:lnSpc>
                <a:spcPct val="100000"/>
              </a:lnSpc>
              <a:buNone/>
              <a:defRPr sz="2000" baseline="0">
                <a:solidFill>
                  <a:srgbClr val="242D2F"/>
                </a:solidFill>
              </a:defRPr>
            </a:lvl1pPr>
          </a:lstStyle>
          <a:p>
            <a:pPr lvl="0"/>
            <a:r>
              <a:rPr lang="en-US" dirty="0"/>
              <a:t>Textbox 2</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9864" y="188912"/>
            <a:ext cx="2047173" cy="360363"/>
          </a:xfrm>
          <a:prstGeom prst="rect">
            <a:avLst/>
          </a:prstGeom>
        </p:spPr>
      </p:pic>
    </p:spTree>
    <p:extLst>
      <p:ext uri="{BB962C8B-B14F-4D97-AF65-F5344CB8AC3E}">
        <p14:creationId xmlns:p14="http://schemas.microsoft.com/office/powerpoint/2010/main" val="2664251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LS Activity gray">
    <p:spTree>
      <p:nvGrpSpPr>
        <p:cNvPr id="1" name=""/>
        <p:cNvGrpSpPr/>
        <p:nvPr/>
      </p:nvGrpSpPr>
      <p:grpSpPr>
        <a:xfrm>
          <a:off x="0" y="0"/>
          <a:ext cx="0" cy="0"/>
          <a:chOff x="0" y="0"/>
          <a:chExt cx="0" cy="0"/>
        </a:xfrm>
      </p:grpSpPr>
      <p:sp>
        <p:nvSpPr>
          <p:cNvPr id="2" name="Rectangle 1"/>
          <p:cNvSpPr/>
          <p:nvPr userDrawn="1"/>
        </p:nvSpPr>
        <p:spPr>
          <a:xfrm>
            <a:off x="0" y="5949950"/>
            <a:ext cx="12192000" cy="908050"/>
          </a:xfrm>
          <a:prstGeom prst="rect">
            <a:avLst/>
          </a:prstGeom>
          <a:solidFill>
            <a:srgbClr val="A8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0" y="5949950"/>
            <a:ext cx="10775950" cy="908050"/>
          </a:xfrm>
          <a:prstGeom prst="rect">
            <a:avLst/>
          </a:prstGeom>
          <a:noFill/>
        </p:spPr>
        <p:txBody>
          <a:bodyPr lIns="684000" tIns="251999" rIns="144000"/>
          <a:lstStyle>
            <a:lvl1pPr marL="0" indent="0">
              <a:buNone/>
              <a:defRPr sz="3600" b="1" baseline="0">
                <a:solidFill>
                  <a:schemeClr val="bg1"/>
                </a:solidFill>
              </a:defRPr>
            </a:lvl1pPr>
          </a:lstStyle>
          <a:p>
            <a:pPr lvl="0"/>
            <a:r>
              <a:rPr lang="en-US" dirty="0"/>
              <a:t>Insert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6312" y="6145796"/>
            <a:ext cx="720725" cy="523291"/>
          </a:xfrm>
          <a:prstGeom prst="rect">
            <a:avLst/>
          </a:prstGeom>
        </p:spPr>
      </p:pic>
      <p:sp>
        <p:nvSpPr>
          <p:cNvPr id="7" name="Content Placeholder 11"/>
          <p:cNvSpPr>
            <a:spLocks noGrp="1"/>
          </p:cNvSpPr>
          <p:nvPr>
            <p:ph sz="quarter" idx="11"/>
          </p:nvPr>
        </p:nvSpPr>
        <p:spPr>
          <a:xfrm>
            <a:off x="695325" y="908050"/>
            <a:ext cx="10801350" cy="4681538"/>
          </a:xfrm>
          <a:prstGeom prst="rect">
            <a:avLst/>
          </a:prstGeom>
        </p:spPr>
        <p:txBody>
          <a:bodyPr lIns="144000"/>
          <a:lstStyle>
            <a:lvl1pPr>
              <a:lnSpc>
                <a:spcPct val="100000"/>
              </a:lnSpc>
              <a:defRPr>
                <a:solidFill>
                  <a:srgbClr val="242D2F"/>
                </a:solidFill>
              </a:defRPr>
            </a:lvl1pPr>
            <a:lvl2pPr>
              <a:lnSpc>
                <a:spcPct val="100000"/>
              </a:lnSpc>
              <a:defRPr>
                <a:solidFill>
                  <a:srgbClr val="242D2F"/>
                </a:solidFill>
              </a:defRPr>
            </a:lvl2pPr>
            <a:lvl3pPr>
              <a:lnSpc>
                <a:spcPct val="100000"/>
              </a:lnSpc>
              <a:defRPr>
                <a:solidFill>
                  <a:srgbClr val="242D2F"/>
                </a:solidFill>
              </a:defRPr>
            </a:lvl3pPr>
            <a:lvl4pPr>
              <a:lnSpc>
                <a:spcPct val="100000"/>
              </a:lnSpc>
              <a:defRPr>
                <a:solidFill>
                  <a:srgbClr val="242D2F"/>
                </a:solidFill>
              </a:defRPr>
            </a:lvl4pPr>
            <a:lvl5pPr>
              <a:lnSpc>
                <a:spcPct val="100000"/>
              </a:lnSpc>
              <a:defRPr>
                <a:solidFill>
                  <a:srgbClr val="242D2F"/>
                </a:solidFill>
              </a:defRPr>
            </a:lvl5pPr>
          </a:lstStyle>
          <a:p>
            <a:pPr lvl="0"/>
            <a:r>
              <a:rPr lang="is-IS" dirty="0"/>
              <a:t>Click to edit Master text styles</a:t>
            </a:r>
          </a:p>
          <a:p>
            <a:pPr lvl="1"/>
            <a:r>
              <a:rPr lang="is-IS" dirty="0"/>
              <a:t>Second level</a:t>
            </a:r>
          </a:p>
          <a:p>
            <a:pPr lvl="2"/>
            <a:r>
              <a:rPr lang="is-IS" dirty="0"/>
              <a:t>Third level</a:t>
            </a:r>
          </a:p>
          <a:p>
            <a:pPr lvl="3"/>
            <a:r>
              <a:rPr lang="is-IS" dirty="0"/>
              <a:t>Fourth level</a:t>
            </a:r>
          </a:p>
          <a:p>
            <a:pPr lvl="4"/>
            <a:r>
              <a:rPr lang="is-IS" dirty="0"/>
              <a:t>Fifth level</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7074" y="188912"/>
            <a:ext cx="1969964" cy="359768"/>
          </a:xfrm>
          <a:prstGeom prst="rect">
            <a:avLst/>
          </a:prstGeom>
        </p:spPr>
      </p:pic>
    </p:spTree>
    <p:extLst>
      <p:ext uri="{BB962C8B-B14F-4D97-AF65-F5344CB8AC3E}">
        <p14:creationId xmlns:p14="http://schemas.microsoft.com/office/powerpoint/2010/main" val="215943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png"/><Relationship Id="rId5" Type="http://schemas.openxmlformats.org/officeDocument/2006/relationships/slideLayout" Target="../slideLayouts/slideLayout28.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1.png"/><Relationship Id="rId3" Type="http://schemas.openxmlformats.org/officeDocument/2006/relationships/slideLayout" Target="../slideLayouts/slideLayout210.xml"/><Relationship Id="rId7" Type="http://schemas.openxmlformats.org/officeDocument/2006/relationships/slideLayout" Target="../slideLayouts/slideLayout250.xml"/><Relationship Id="rId12" Type="http://schemas.openxmlformats.org/officeDocument/2006/relationships/theme" Target="../theme/theme30.xml"/><Relationship Id="rId2" Type="http://schemas.openxmlformats.org/officeDocument/2006/relationships/slideLayout" Target="../slideLayouts/slideLayout200.xml"/><Relationship Id="rId1" Type="http://schemas.openxmlformats.org/officeDocument/2006/relationships/slideLayout" Target="../slideLayouts/slideLayout190.xml"/><Relationship Id="rId6" Type="http://schemas.openxmlformats.org/officeDocument/2006/relationships/slideLayout" Target="../slideLayouts/slideLayout240.xml"/><Relationship Id="rId11" Type="http://schemas.openxmlformats.org/officeDocument/2006/relationships/slideLayout" Target="../slideLayouts/slideLayout290.xml"/><Relationship Id="rId5" Type="http://schemas.openxmlformats.org/officeDocument/2006/relationships/slideLayout" Target="../slideLayouts/slideLayout230.xml"/><Relationship Id="rId10" Type="http://schemas.openxmlformats.org/officeDocument/2006/relationships/slideLayout" Target="../slideLayouts/slideLayout280.xml"/><Relationship Id="rId4" Type="http://schemas.openxmlformats.org/officeDocument/2006/relationships/slideLayout" Target="../slideLayouts/slideLayout220.xml"/><Relationship Id="rId9" Type="http://schemas.openxmlformats.org/officeDocument/2006/relationships/slideLayout" Target="../slideLayouts/slideLayout27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2.png"/><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2.png"/><Relationship Id="rId5" Type="http://schemas.openxmlformats.org/officeDocument/2006/relationships/slideLayout" Target="../slideLayouts/slideLayout44.xml"/><Relationship Id="rId10" Type="http://schemas.openxmlformats.org/officeDocument/2006/relationships/image" Target="../media/image1.png"/><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2.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2.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png"/><Relationship Id="rId5" Type="http://schemas.openxmlformats.org/officeDocument/2006/relationships/slideLayout" Target="../slideLayouts/slideLayout76.xml"/><Relationship Id="rId10" Type="http://schemas.openxmlformats.org/officeDocument/2006/relationships/theme" Target="../theme/theme8.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theme" Target="../theme/theme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image" Target="../media/image2.png"/><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image" Target="../media/image1.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image" Target="../media/image52.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4000">
              <a:srgbClr val="242D2F"/>
            </a:gs>
            <a:gs pos="100000">
              <a:srgbClr val="004A87"/>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3"/>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4"/>
          <a:stretch>
            <a:fillRect/>
          </a:stretch>
        </p:blipFill>
        <p:spPr>
          <a:xfrm>
            <a:off x="-240704" y="0"/>
            <a:ext cx="43200" cy="6858000"/>
          </a:xfrm>
          <a:prstGeom prst="rect">
            <a:avLst/>
          </a:prstGeom>
        </p:spPr>
      </p:pic>
    </p:spTree>
    <p:extLst>
      <p:ext uri="{BB962C8B-B14F-4D97-AF65-F5344CB8AC3E}">
        <p14:creationId xmlns:p14="http://schemas.microsoft.com/office/powerpoint/2010/main" val="4266943640"/>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729" r:id="rId3"/>
    <p:sldLayoutId id="2147483653" r:id="rId4"/>
    <p:sldLayoutId id="2147483654" r:id="rId5"/>
    <p:sldLayoutId id="2147483655" r:id="rId6"/>
    <p:sldLayoutId id="2147483656" r:id="rId7"/>
    <p:sldLayoutId id="2147483657" r:id="rId8"/>
    <p:sldLayoutId id="2147483658" r:id="rId9"/>
    <p:sldLayoutId id="214748373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guide id="53" orient="horz" pos="34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95979"/>
            </a:gs>
            <a:gs pos="100000">
              <a:srgbClr val="138890"/>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4"/>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5"/>
          <a:stretch>
            <a:fillRect/>
          </a:stretch>
        </p:blipFill>
        <p:spPr>
          <a:xfrm>
            <a:off x="-240704" y="0"/>
            <a:ext cx="43200" cy="6858000"/>
          </a:xfrm>
          <a:prstGeom prst="rect">
            <a:avLst/>
          </a:prstGeom>
        </p:spPr>
      </p:pic>
    </p:spTree>
    <p:extLst>
      <p:ext uri="{BB962C8B-B14F-4D97-AF65-F5344CB8AC3E}">
        <p14:creationId xmlns:p14="http://schemas.microsoft.com/office/powerpoint/2010/main" val="21527945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6" r:id="rId3"/>
    <p:sldLayoutId id="2147483682" r:id="rId4"/>
    <p:sldLayoutId id="2147483662" r:id="rId5"/>
    <p:sldLayoutId id="2147483665" r:id="rId6"/>
    <p:sldLayoutId id="2147483725" r:id="rId7"/>
    <p:sldLayoutId id="2147483726"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A381"/>
            </a:gs>
            <a:gs pos="100000">
              <a:srgbClr val="8BCEAB"/>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7546468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3" r:id="rId3"/>
    <p:sldLayoutId id="2147483684" r:id="rId4"/>
    <p:sldLayoutId id="2147483669" r:id="rId5"/>
    <p:sldLayoutId id="2147483670" r:id="rId6"/>
    <p:sldLayoutId id="2147483727" r:id="rId7"/>
    <p:sldLayoutId id="2147483728"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gradFill>
          <a:gsLst>
            <a:gs pos="14000">
              <a:srgbClr val="242D2F"/>
            </a:gs>
            <a:gs pos="100000">
              <a:srgbClr val="004A87"/>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3"/>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4"/>
          <a:stretch>
            <a:fillRect/>
          </a:stretch>
        </p:blipFill>
        <p:spPr>
          <a:xfrm>
            <a:off x="-240704" y="0"/>
            <a:ext cx="43200" cy="6858000"/>
          </a:xfrm>
          <a:prstGeom prst="rect">
            <a:avLst/>
          </a:prstGeom>
        </p:spPr>
      </p:pic>
    </p:spTree>
    <p:extLst>
      <p:ext uri="{BB962C8B-B14F-4D97-AF65-F5344CB8AC3E}">
        <p14:creationId xmlns:p14="http://schemas.microsoft.com/office/powerpoint/2010/main" val="4266943640"/>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729" r:id="rId3"/>
    <p:sldLayoutId id="2147483653" r:id="rId4"/>
    <p:sldLayoutId id="2147483654" r:id="rId5"/>
    <p:sldLayoutId id="2147483655" r:id="rId6"/>
    <p:sldLayoutId id="2147483656" r:id="rId7"/>
    <p:sldLayoutId id="2147483657" r:id="rId8"/>
    <p:sldLayoutId id="2147483658" r:id="rId9"/>
    <p:sldLayoutId id="214748373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guide id="53" orient="horz" pos="346"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23532"/>
            </a:gs>
            <a:gs pos="100000">
              <a:srgbClr val="F4848C"/>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9685141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5" r:id="rId3"/>
    <p:sldLayoutId id="2147483686" r:id="rId4"/>
    <p:sldLayoutId id="2147483680" r:id="rId5"/>
    <p:sldLayoutId id="2147483681" r:id="rId6"/>
    <p:sldLayoutId id="2147483730" r:id="rId7"/>
    <p:sldLayoutId id="2147483731"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76510"/>
            </a:gs>
            <a:gs pos="100000">
              <a:srgbClr val="F2A35E"/>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36641454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32" r:id="rId7"/>
    <p:sldLayoutId id="2147483733"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43637"/>
            </a:gs>
            <a:gs pos="100000">
              <a:srgbClr val="5D6567"/>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3"/>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4"/>
          <a:stretch>
            <a:fillRect/>
          </a:stretch>
        </p:blipFill>
        <p:spPr>
          <a:xfrm>
            <a:off x="-240704" y="0"/>
            <a:ext cx="43200" cy="6858000"/>
          </a:xfrm>
          <a:prstGeom prst="rect">
            <a:avLst/>
          </a:prstGeom>
        </p:spPr>
      </p:pic>
    </p:spTree>
    <p:extLst>
      <p:ext uri="{BB962C8B-B14F-4D97-AF65-F5344CB8AC3E}">
        <p14:creationId xmlns:p14="http://schemas.microsoft.com/office/powerpoint/2010/main" val="1036904571"/>
      </p:ext>
    </p:extLst>
  </p:cSld>
  <p:clrMap bg1="lt1" tx1="dk1" bg2="lt2" tx2="dk2" accent1="accent1" accent2="accent2" accent3="accent3" accent4="accent4" accent5="accent5" accent6="accent6" hlink="hlink" folHlink="folHlink"/>
  <p:sldLayoutIdLst>
    <p:sldLayoutId id="2147483703" r:id="rId1"/>
    <p:sldLayoutId id="2147483709" r:id="rId2"/>
    <p:sldLayoutId id="2147483711" r:id="rId3"/>
    <p:sldLayoutId id="2147483712" r:id="rId4"/>
    <p:sldLayoutId id="2147483704" r:id="rId5"/>
    <p:sldLayoutId id="2147483705" r:id="rId6"/>
    <p:sldLayoutId id="2147483706" r:id="rId7"/>
    <p:sldLayoutId id="2147483707" r:id="rId8"/>
    <p:sldLayoutId id="2147483708"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59394"/>
            </a:gs>
            <a:gs pos="100000">
              <a:srgbClr val="BECFD4"/>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5"/>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6"/>
          <a:stretch>
            <a:fillRect/>
          </a:stretch>
        </p:blipFill>
        <p:spPr>
          <a:xfrm>
            <a:off x="-240704" y="0"/>
            <a:ext cx="43200" cy="6858000"/>
          </a:xfrm>
          <a:prstGeom prst="rect">
            <a:avLst/>
          </a:prstGeom>
        </p:spPr>
      </p:pic>
    </p:spTree>
    <p:extLst>
      <p:ext uri="{BB962C8B-B14F-4D97-AF65-F5344CB8AC3E}">
        <p14:creationId xmlns:p14="http://schemas.microsoft.com/office/powerpoint/2010/main" val="1041480355"/>
      </p:ext>
    </p:extLst>
  </p:cSld>
  <p:clrMap bg1="lt1" tx1="dk1" bg2="lt2" tx2="dk2" accent1="accent1" accent2="accent2" accent3="accent3" accent4="accent4" accent5="accent5" accent6="accent6" hlink="hlink" folHlink="folHlink"/>
  <p:sldLayoutIdLst>
    <p:sldLayoutId id="2147483718" r:id="rId1"/>
    <p:sldLayoutId id="2147483716" r:id="rId2"/>
    <p:sldLayoutId id="2147483714" r:id="rId3"/>
    <p:sldLayoutId id="2147483715" r:id="rId4"/>
    <p:sldLayoutId id="2147483743" r:id="rId5"/>
    <p:sldLayoutId id="2147483717" r:id="rId6"/>
    <p:sldLayoutId id="2147483719" r:id="rId7"/>
    <p:sldLayoutId id="2147483720" r:id="rId8"/>
    <p:sldLayoutId id="2147483721" r:id="rId9"/>
    <p:sldLayoutId id="2147483722" r:id="rId10"/>
    <p:sldLayoutId id="2147483723"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DDDCF-FC85-E643-9728-3B5F95971C47}"/>
              </a:ext>
            </a:extLst>
          </p:cNvPr>
          <p:cNvPicPr>
            <a:picLocks/>
          </p:cNvPicPr>
          <p:nvPr userDrawn="1"/>
        </p:nvPicPr>
        <p:blipFill>
          <a:blip r:embed="rId11"/>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9E3DE7CE-FF03-804C-B4FF-B1E9C6BBDBD0}"/>
              </a:ext>
            </a:extLst>
          </p:cNvPr>
          <p:cNvPicPr>
            <a:picLocks/>
          </p:cNvPicPr>
          <p:nvPr userDrawn="1"/>
        </p:nvPicPr>
        <p:blipFill>
          <a:blip r:embed="rId12"/>
          <a:stretch>
            <a:fillRect/>
          </a:stretch>
        </p:blipFill>
        <p:spPr>
          <a:xfrm>
            <a:off x="-240704" y="0"/>
            <a:ext cx="43200" cy="6858000"/>
          </a:xfrm>
          <a:prstGeom prst="rect">
            <a:avLst/>
          </a:prstGeom>
        </p:spPr>
      </p:pic>
    </p:spTree>
    <p:extLst>
      <p:ext uri="{BB962C8B-B14F-4D97-AF65-F5344CB8AC3E}">
        <p14:creationId xmlns:p14="http://schemas.microsoft.com/office/powerpoint/2010/main" val="2198602126"/>
      </p:ext>
    </p:extLst>
  </p:cSld>
  <p:clrMap bg1="lt1" tx1="dk1" bg2="lt2" tx2="dk2" accent1="accent1" accent2="accent2" accent3="accent3" accent4="accent4" accent5="accent5" accent6="accent6" hlink="hlink" folHlink="folHlink"/>
  <p:sldLayoutIdLst>
    <p:sldLayoutId id="2147483688" r:id="rId1"/>
    <p:sldLayoutId id="2147483694" r:id="rId2"/>
    <p:sldLayoutId id="2147483693" r:id="rId3"/>
    <p:sldLayoutId id="2147483689" r:id="rId4"/>
    <p:sldLayoutId id="2147483690" r:id="rId5"/>
    <p:sldLayoutId id="2147483691" r:id="rId6"/>
    <p:sldLayoutId id="2147483692" r:id="rId7"/>
    <p:sldLayoutId id="2147483724" r:id="rId8"/>
    <p:sldLayoutId id="2147483739" r:id="rId9"/>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CBD4D6"/>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4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67DDDCF-FC85-E643-9728-3B5F95971C47}"/>
              </a:ext>
            </a:extLst>
          </p:cNvPr>
          <p:cNvPicPr>
            <a:picLocks/>
          </p:cNvPicPr>
          <p:nvPr userDrawn="1"/>
        </p:nvPicPr>
        <p:blipFill>
          <a:blip r:embed="rId41"/>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9E3DE7CE-FF03-804C-B4FF-B1E9C6BBDBD0}"/>
              </a:ext>
            </a:extLst>
          </p:cNvPr>
          <p:cNvPicPr>
            <a:picLocks/>
          </p:cNvPicPr>
          <p:nvPr userDrawn="1"/>
        </p:nvPicPr>
        <p:blipFill>
          <a:blip r:embed="rId42"/>
          <a:stretch>
            <a:fillRect/>
          </a:stretch>
        </p:blipFill>
        <p:spPr>
          <a:xfrm>
            <a:off x="-240704" y="0"/>
            <a:ext cx="43200" cy="6858000"/>
          </a:xfrm>
          <a:prstGeom prst="rect">
            <a:avLst/>
          </a:prstGeom>
        </p:spPr>
      </p:pic>
    </p:spTree>
    <p:extLst>
      <p:ext uri="{BB962C8B-B14F-4D97-AF65-F5344CB8AC3E}">
        <p14:creationId xmlns:p14="http://schemas.microsoft.com/office/powerpoint/2010/main" val="40395934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9.jpg"/><Relationship Id="rId5" Type="http://schemas.openxmlformats.org/officeDocument/2006/relationships/image" Target="../media/image73.png"/><Relationship Id="rId4" Type="http://schemas.openxmlformats.org/officeDocument/2006/relationships/image" Target="../media/image74.png"/><Relationship Id="rId9"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84.jpg"/></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0.xml"/><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hyperlink" Target="https://www.worldretailseries.com/news/planet-retail-10-future-retail-trend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800.png"/><Relationship Id="rId5" Type="http://schemas.openxmlformats.org/officeDocument/2006/relationships/slide" Target="slide200.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2.sv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2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25D730C-2778-4DAA-ADFB-ACF6E6BAA7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64153" y="4188234"/>
            <a:ext cx="3654950" cy="2172473"/>
          </a:xfrm>
          <a:prstGeom prst="rect">
            <a:avLst/>
          </a:prstGeom>
        </p:spPr>
      </p:pic>
      <p:pic>
        <p:nvPicPr>
          <p:cNvPr id="15" name="Picture 14">
            <a:extLst>
              <a:ext uri="{FF2B5EF4-FFF2-40B4-BE49-F238E27FC236}">
                <a16:creationId xmlns:a16="http://schemas.microsoft.com/office/drawing/2014/main" id="{C3DA6CDC-DFF4-4F68-A3EE-A79E635A88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22068" y="4038844"/>
            <a:ext cx="3941686" cy="2514733"/>
          </a:xfrm>
          <a:prstGeom prst="rect">
            <a:avLst/>
          </a:prstGeom>
        </p:spPr>
      </p:pic>
      <p:pic>
        <p:nvPicPr>
          <p:cNvPr id="8" name="Picture 7">
            <a:extLst>
              <a:ext uri="{FF2B5EF4-FFF2-40B4-BE49-F238E27FC236}">
                <a16:creationId xmlns:a16="http://schemas.microsoft.com/office/drawing/2014/main" id="{46AAD8A1-0AAA-49AC-B633-ED4C387974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74612" y="1703352"/>
            <a:ext cx="3644491" cy="2066811"/>
          </a:xfrm>
          <a:prstGeom prst="rect">
            <a:avLst/>
          </a:prstGeom>
        </p:spPr>
      </p:pic>
      <p:pic>
        <p:nvPicPr>
          <p:cNvPr id="4" name="Picture 3">
            <a:extLst>
              <a:ext uri="{FF2B5EF4-FFF2-40B4-BE49-F238E27FC236}">
                <a16:creationId xmlns:a16="http://schemas.microsoft.com/office/drawing/2014/main" id="{880414FD-E95E-4692-9356-B2F684423EF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15209" y="1560476"/>
            <a:ext cx="3948545" cy="2429487"/>
          </a:xfrm>
          <a:prstGeom prst="rect">
            <a:avLst/>
          </a:prstGeom>
        </p:spPr>
      </p:pic>
      <p:pic>
        <p:nvPicPr>
          <p:cNvPr id="13" name="Picture 12">
            <a:extLst>
              <a:ext uri="{FF2B5EF4-FFF2-40B4-BE49-F238E27FC236}">
                <a16:creationId xmlns:a16="http://schemas.microsoft.com/office/drawing/2014/main" id="{8BF884D6-0633-401E-BA67-D04805E40D40}"/>
              </a:ext>
            </a:extLst>
          </p:cNvPr>
          <p:cNvPicPr>
            <a:picLocks noChangeAspect="1"/>
          </p:cNvPicPr>
          <p:nvPr/>
        </p:nvPicPr>
        <p:blipFill>
          <a:blip r:embed="rId6"/>
          <a:stretch>
            <a:fillRect/>
          </a:stretch>
        </p:blipFill>
        <p:spPr>
          <a:xfrm>
            <a:off x="8611170" y="1646786"/>
            <a:ext cx="1087843" cy="2014508"/>
          </a:xfrm>
          <a:prstGeom prst="rect">
            <a:avLst/>
          </a:prstGeom>
        </p:spPr>
      </p:pic>
      <p:pic>
        <p:nvPicPr>
          <p:cNvPr id="14" name="Picture 13">
            <a:extLst>
              <a:ext uri="{FF2B5EF4-FFF2-40B4-BE49-F238E27FC236}">
                <a16:creationId xmlns:a16="http://schemas.microsoft.com/office/drawing/2014/main" id="{3D9312C6-BD5D-4784-8C46-BAA8B4AA3422}"/>
              </a:ext>
            </a:extLst>
          </p:cNvPr>
          <p:cNvPicPr>
            <a:picLocks noChangeAspect="1"/>
          </p:cNvPicPr>
          <p:nvPr/>
        </p:nvPicPr>
        <p:blipFill>
          <a:blip r:embed="rId7"/>
          <a:stretch>
            <a:fillRect/>
          </a:stretch>
        </p:blipFill>
        <p:spPr>
          <a:xfrm>
            <a:off x="7014266" y="1646785"/>
            <a:ext cx="1091475" cy="2014508"/>
          </a:xfrm>
          <a:prstGeom prst="rect">
            <a:avLst/>
          </a:prstGeom>
        </p:spPr>
      </p:pic>
      <p:pic>
        <p:nvPicPr>
          <p:cNvPr id="20" name="Picture 19">
            <a:extLst>
              <a:ext uri="{FF2B5EF4-FFF2-40B4-BE49-F238E27FC236}">
                <a16:creationId xmlns:a16="http://schemas.microsoft.com/office/drawing/2014/main" id="{FD971969-CC29-42AA-819C-38EC3C9153D4}"/>
              </a:ext>
            </a:extLst>
          </p:cNvPr>
          <p:cNvPicPr>
            <a:picLocks noChangeAspect="1"/>
          </p:cNvPicPr>
          <p:nvPr/>
        </p:nvPicPr>
        <p:blipFill>
          <a:blip r:embed="rId8"/>
          <a:stretch>
            <a:fillRect/>
          </a:stretch>
        </p:blipFill>
        <p:spPr>
          <a:xfrm>
            <a:off x="6982398" y="1520954"/>
            <a:ext cx="1161390" cy="2448231"/>
          </a:xfrm>
          <a:prstGeom prst="rect">
            <a:avLst/>
          </a:prstGeom>
        </p:spPr>
      </p:pic>
      <p:pic>
        <p:nvPicPr>
          <p:cNvPr id="18" name="Picture 17">
            <a:extLst>
              <a:ext uri="{FF2B5EF4-FFF2-40B4-BE49-F238E27FC236}">
                <a16:creationId xmlns:a16="http://schemas.microsoft.com/office/drawing/2014/main" id="{F1F2D53F-EC34-4F7B-83DC-AF9DB6396919}"/>
              </a:ext>
            </a:extLst>
          </p:cNvPr>
          <p:cNvPicPr>
            <a:picLocks noChangeAspect="1"/>
          </p:cNvPicPr>
          <p:nvPr/>
        </p:nvPicPr>
        <p:blipFill>
          <a:blip r:embed="rId8"/>
          <a:stretch>
            <a:fillRect/>
          </a:stretch>
        </p:blipFill>
        <p:spPr>
          <a:xfrm>
            <a:off x="8576162" y="1520088"/>
            <a:ext cx="1161390" cy="2448231"/>
          </a:xfrm>
          <a:prstGeom prst="rect">
            <a:avLst/>
          </a:prstGeom>
        </p:spPr>
      </p:pic>
      <p:pic>
        <p:nvPicPr>
          <p:cNvPr id="19" name="Picture 18">
            <a:extLst>
              <a:ext uri="{FF2B5EF4-FFF2-40B4-BE49-F238E27FC236}">
                <a16:creationId xmlns:a16="http://schemas.microsoft.com/office/drawing/2014/main" id="{F88E7793-A71F-4E57-A0D8-70C128FFB80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92975" y="4180970"/>
            <a:ext cx="3657698" cy="2141753"/>
          </a:xfrm>
          <a:prstGeom prst="rect">
            <a:avLst/>
          </a:prstGeom>
        </p:spPr>
      </p:pic>
      <p:pic>
        <p:nvPicPr>
          <p:cNvPr id="12" name="Picture 11">
            <a:extLst>
              <a:ext uri="{FF2B5EF4-FFF2-40B4-BE49-F238E27FC236}">
                <a16:creationId xmlns:a16="http://schemas.microsoft.com/office/drawing/2014/main" id="{1A13434F-57EF-4DE3-997A-D76245607C5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33572" y="4034728"/>
            <a:ext cx="3962855" cy="2518848"/>
          </a:xfrm>
          <a:prstGeom prst="rect">
            <a:avLst/>
          </a:prstGeom>
        </p:spPr>
      </p:pic>
      <p:sp>
        <p:nvSpPr>
          <p:cNvPr id="5" name="Text Placeholder 4">
            <a:extLst>
              <a:ext uri="{FF2B5EF4-FFF2-40B4-BE49-F238E27FC236}">
                <a16:creationId xmlns:a16="http://schemas.microsoft.com/office/drawing/2014/main" id="{463F0C93-EBFE-4FD2-AC97-3C4D7431AA50}"/>
              </a:ext>
            </a:extLst>
          </p:cNvPr>
          <p:cNvSpPr>
            <a:spLocks noGrp="1"/>
          </p:cNvSpPr>
          <p:nvPr>
            <p:ph type="body" sz="quarter" idx="13"/>
          </p:nvPr>
        </p:nvSpPr>
        <p:spPr>
          <a:xfrm>
            <a:off x="330198" y="527754"/>
            <a:ext cx="11573044" cy="585429"/>
          </a:xfrm>
        </p:spPr>
        <p:txBody>
          <a:bodyPr/>
          <a:lstStyle/>
          <a:p>
            <a:r>
              <a:rPr lang="en-US" dirty="0"/>
              <a:t>Clientelling fits different retail and hospitality sectors</a:t>
            </a:r>
          </a:p>
        </p:txBody>
      </p:sp>
      <p:sp>
        <p:nvSpPr>
          <p:cNvPr id="11" name="Text Placeholder 1">
            <a:extLst>
              <a:ext uri="{FF2B5EF4-FFF2-40B4-BE49-F238E27FC236}">
                <a16:creationId xmlns:a16="http://schemas.microsoft.com/office/drawing/2014/main" id="{C7098CC0-EDAF-4B5E-9E47-BFD7878A618F}"/>
              </a:ext>
            </a:extLst>
          </p:cNvPr>
          <p:cNvSpPr txBox="1">
            <a:spLocks/>
          </p:cNvSpPr>
          <p:nvPr/>
        </p:nvSpPr>
        <p:spPr>
          <a:xfrm>
            <a:off x="3419475" y="8779549"/>
            <a:ext cx="10775950" cy="908050"/>
          </a:xfrm>
          <a:prstGeom prst="rect">
            <a:avLst/>
          </a:prstGeom>
          <a:noFill/>
        </p:spPr>
        <p:txBody>
          <a:bodyPr lIns="684000" tIns="251999" rIns="144000"/>
          <a:lstStyle>
            <a:lvl1pPr marL="0" indent="0" algn="l" defTabSz="914400" rtl="0" eaLnBrk="1" latinLnBrk="0" hangingPunct="1">
              <a:lnSpc>
                <a:spcPct val="90000"/>
              </a:lnSpc>
              <a:spcBef>
                <a:spcPts val="1000"/>
              </a:spcBef>
              <a:buFont typeface="Arial"/>
              <a:buNone/>
              <a:defRPr sz="3600" b="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a:t>Clienteling for different retail and hospitality verticals</a:t>
            </a:r>
            <a:endParaRPr lang="en-US" sz="3000" dirty="0"/>
          </a:p>
        </p:txBody>
      </p:sp>
    </p:spTree>
    <p:extLst>
      <p:ext uri="{BB962C8B-B14F-4D97-AF65-F5344CB8AC3E}">
        <p14:creationId xmlns:p14="http://schemas.microsoft.com/office/powerpoint/2010/main" val="52034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86F3C6D-102B-4B1D-B754-CEE70B63F671}"/>
              </a:ext>
            </a:extLst>
          </p:cNvPr>
          <p:cNvSpPr txBox="1">
            <a:spLocks/>
          </p:cNvSpPr>
          <p:nvPr/>
        </p:nvSpPr>
        <p:spPr>
          <a:xfrm>
            <a:off x="309478" y="2843571"/>
            <a:ext cx="11573044"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solidFill>
                  <a:schemeClr val="bg1"/>
                </a:solidFill>
              </a:rPr>
              <a:t>Demo</a:t>
            </a:r>
          </a:p>
        </p:txBody>
      </p:sp>
    </p:spTree>
    <p:extLst>
      <p:ext uri="{BB962C8B-B14F-4D97-AF65-F5344CB8AC3E}">
        <p14:creationId xmlns:p14="http://schemas.microsoft.com/office/powerpoint/2010/main" val="4284847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C5E1BE-B3B9-4D24-9669-ECAEB9DED0D3}"/>
              </a:ext>
            </a:extLst>
          </p:cNvPr>
          <p:cNvSpPr>
            <a:spLocks noGrp="1"/>
          </p:cNvSpPr>
          <p:nvPr>
            <p:ph type="body" sz="quarter" idx="11"/>
          </p:nvPr>
        </p:nvSpPr>
        <p:spPr/>
        <p:txBody>
          <a:bodyPr/>
          <a:lstStyle/>
          <a:p>
            <a:r>
              <a:rPr lang="en-US" dirty="0"/>
              <a:t>Do you want to sell an item that does not exist in your store but is available in another store, warehouse or from a vendor?</a:t>
            </a:r>
          </a:p>
          <a:p>
            <a:r>
              <a:rPr lang="en-US" dirty="0"/>
              <a:t>OR</a:t>
            </a:r>
          </a:p>
          <a:p>
            <a:r>
              <a:rPr lang="en-US" dirty="0"/>
              <a:t>Do you have a customer in your store who wants to buy an item and either have it delivered or collect it at another store?</a:t>
            </a:r>
          </a:p>
          <a:p>
            <a:endParaRPr lang="en-US" dirty="0"/>
          </a:p>
          <a:p>
            <a:r>
              <a:rPr lang="en-US" dirty="0"/>
              <a:t>In LS Central, you can do this with Customer Order</a:t>
            </a:r>
          </a:p>
        </p:txBody>
      </p:sp>
      <p:sp>
        <p:nvSpPr>
          <p:cNvPr id="3" name="Text Placeholder 2">
            <a:extLst>
              <a:ext uri="{FF2B5EF4-FFF2-40B4-BE49-F238E27FC236}">
                <a16:creationId xmlns:a16="http://schemas.microsoft.com/office/drawing/2014/main" id="{BA752CF5-1BD6-4652-A09A-2A23C9FDAA3A}"/>
              </a:ext>
            </a:extLst>
          </p:cNvPr>
          <p:cNvSpPr>
            <a:spLocks noGrp="1"/>
          </p:cNvSpPr>
          <p:nvPr>
            <p:ph type="body" sz="quarter" idx="13"/>
          </p:nvPr>
        </p:nvSpPr>
        <p:spPr/>
        <p:txBody>
          <a:bodyPr/>
          <a:lstStyle/>
          <a:p>
            <a:r>
              <a:rPr lang="en-US" dirty="0"/>
              <a:t>Customer Orders / Click &amp; Collect or delivered</a:t>
            </a:r>
          </a:p>
        </p:txBody>
      </p:sp>
    </p:spTree>
    <p:extLst>
      <p:ext uri="{BB962C8B-B14F-4D97-AF65-F5344CB8AC3E}">
        <p14:creationId xmlns:p14="http://schemas.microsoft.com/office/powerpoint/2010/main" val="151968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C5E1BE-B3B9-4D24-9669-ECAEB9DED0D3}"/>
              </a:ext>
            </a:extLst>
          </p:cNvPr>
          <p:cNvSpPr>
            <a:spLocks noGrp="1"/>
          </p:cNvSpPr>
          <p:nvPr>
            <p:ph type="body" sz="quarter" idx="11"/>
          </p:nvPr>
        </p:nvSpPr>
        <p:spPr/>
        <p:txBody>
          <a:bodyPr/>
          <a:lstStyle/>
          <a:p>
            <a:r>
              <a:rPr lang="en-US" dirty="0"/>
              <a:t>Item shipped to Customer from warehouse</a:t>
            </a:r>
          </a:p>
          <a:p>
            <a:r>
              <a:rPr lang="en-US" dirty="0"/>
              <a:t>Item collected in different store</a:t>
            </a:r>
          </a:p>
          <a:p>
            <a:r>
              <a:rPr lang="en-US" dirty="0"/>
              <a:t>Item collected in same store</a:t>
            </a:r>
          </a:p>
          <a:p>
            <a:pPr lvl="1"/>
            <a:r>
              <a:rPr lang="en-US" dirty="0"/>
              <a:t>Transferred from another store</a:t>
            </a:r>
          </a:p>
          <a:p>
            <a:pPr lvl="1"/>
            <a:r>
              <a:rPr lang="en-US" dirty="0"/>
              <a:t>Transferred from warehouse</a:t>
            </a:r>
          </a:p>
          <a:p>
            <a:r>
              <a:rPr lang="en-US" dirty="0"/>
              <a:t>Item Out of Stock – sourced from Vendor</a:t>
            </a:r>
          </a:p>
          <a:p>
            <a:endParaRPr lang="en-US" dirty="0"/>
          </a:p>
          <a:p>
            <a:r>
              <a:rPr lang="en-US" dirty="0"/>
              <a:t>Customer Orders can be initiated both in store on POS, or on eCommerce site</a:t>
            </a:r>
          </a:p>
        </p:txBody>
      </p:sp>
      <p:sp>
        <p:nvSpPr>
          <p:cNvPr id="3" name="Text Placeholder 2">
            <a:extLst>
              <a:ext uri="{FF2B5EF4-FFF2-40B4-BE49-F238E27FC236}">
                <a16:creationId xmlns:a16="http://schemas.microsoft.com/office/drawing/2014/main" id="{BA752CF5-1BD6-4652-A09A-2A23C9FDAA3A}"/>
              </a:ext>
            </a:extLst>
          </p:cNvPr>
          <p:cNvSpPr>
            <a:spLocks noGrp="1"/>
          </p:cNvSpPr>
          <p:nvPr>
            <p:ph type="body" sz="quarter" idx="13"/>
          </p:nvPr>
        </p:nvSpPr>
        <p:spPr/>
        <p:txBody>
          <a:bodyPr/>
          <a:lstStyle/>
          <a:p>
            <a:r>
              <a:rPr lang="en-US" dirty="0"/>
              <a:t>Customer Orders / Click &amp; Collect or delivered</a:t>
            </a:r>
          </a:p>
        </p:txBody>
      </p:sp>
    </p:spTree>
    <p:extLst>
      <p:ext uri="{BB962C8B-B14F-4D97-AF65-F5344CB8AC3E}">
        <p14:creationId xmlns:p14="http://schemas.microsoft.com/office/powerpoint/2010/main" val="2314292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02A78-BD61-4E23-B069-1CB9C01503AB}"/>
              </a:ext>
            </a:extLst>
          </p:cNvPr>
          <p:cNvSpPr>
            <a:spLocks noGrp="1"/>
          </p:cNvSpPr>
          <p:nvPr>
            <p:ph type="title"/>
          </p:nvPr>
        </p:nvSpPr>
        <p:spPr>
          <a:xfrm>
            <a:off x="695325" y="1271296"/>
            <a:ext cx="8220075" cy="717842"/>
          </a:xfrm>
        </p:spPr>
        <p:txBody>
          <a:bodyPr>
            <a:normAutofit fontScale="90000"/>
          </a:bodyPr>
          <a:lstStyle/>
          <a:p>
            <a:r>
              <a:rPr lang="en-US" dirty="0">
                <a:solidFill>
                  <a:srgbClr val="095979"/>
                </a:solidFill>
              </a:rPr>
              <a:t>Clientelling: conversational commerce</a:t>
            </a:r>
          </a:p>
        </p:txBody>
      </p:sp>
      <p:sp>
        <p:nvSpPr>
          <p:cNvPr id="6" name="Rectangle 5">
            <a:extLst>
              <a:ext uri="{FF2B5EF4-FFF2-40B4-BE49-F238E27FC236}">
                <a16:creationId xmlns:a16="http://schemas.microsoft.com/office/drawing/2014/main" id="{202E9B6F-5AB5-7F43-B9AB-D94E0735DD38}"/>
              </a:ext>
            </a:extLst>
          </p:cNvPr>
          <p:cNvSpPr/>
          <p:nvPr/>
        </p:nvSpPr>
        <p:spPr>
          <a:xfrm>
            <a:off x="-1" y="1989138"/>
            <a:ext cx="8763001" cy="1260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a:ea typeface="+mn-ea"/>
                <a:cs typeface="+mn-cs"/>
              </a:rPr>
              <a:t>meaningful, personal staff customer interactions in store</a:t>
            </a:r>
          </a:p>
        </p:txBody>
      </p:sp>
      <p:sp>
        <p:nvSpPr>
          <p:cNvPr id="9" name="Title 3">
            <a:extLst>
              <a:ext uri="{FF2B5EF4-FFF2-40B4-BE49-F238E27FC236}">
                <a16:creationId xmlns:a16="http://schemas.microsoft.com/office/drawing/2014/main" id="{38DA1194-615A-5848-A840-E9C6E3012F1D}"/>
              </a:ext>
            </a:extLst>
          </p:cNvPr>
          <p:cNvSpPr txBox="1">
            <a:spLocks/>
          </p:cNvSpPr>
          <p:nvPr/>
        </p:nvSpPr>
        <p:spPr>
          <a:xfrm>
            <a:off x="1447800" y="3789960"/>
            <a:ext cx="9982200" cy="717842"/>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600" kern="1200">
                <a:solidFill>
                  <a:srgbClr val="004A87"/>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95979"/>
                </a:solidFill>
                <a:effectLst/>
                <a:uLnTx/>
                <a:uFillTx/>
                <a:latin typeface="Segoe UI Bold"/>
                <a:ea typeface="+mj-ea"/>
                <a:cs typeface="+mj-cs"/>
              </a:rPr>
              <a:t>Customer Order: no lost sales due to out of stocks</a:t>
            </a:r>
          </a:p>
        </p:txBody>
      </p:sp>
      <p:sp>
        <p:nvSpPr>
          <p:cNvPr id="10" name="Rectangle 9">
            <a:extLst>
              <a:ext uri="{FF2B5EF4-FFF2-40B4-BE49-F238E27FC236}">
                <a16:creationId xmlns:a16="http://schemas.microsoft.com/office/drawing/2014/main" id="{3863D3FA-19A9-9E4C-A13B-0DC2CEE0F63A}"/>
              </a:ext>
            </a:extLst>
          </p:cNvPr>
          <p:cNvSpPr/>
          <p:nvPr/>
        </p:nvSpPr>
        <p:spPr>
          <a:xfrm>
            <a:off x="1774824" y="4507802"/>
            <a:ext cx="10417175" cy="1260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a:ea typeface="+mn-ea"/>
                <a:cs typeface="+mn-cs"/>
              </a:rPr>
              <a:t>include all your stock,  customers can choose</a:t>
            </a:r>
            <a:br>
              <a:rPr kumimoji="0" lang="en-US" sz="3200" b="1" i="0" u="none" strike="noStrike" kern="1200" cap="none" spc="0" normalizeH="0" baseline="0" noProof="0" dirty="0">
                <a:ln>
                  <a:noFill/>
                </a:ln>
                <a:solidFill>
                  <a:prstClr val="white"/>
                </a:solidFill>
                <a:effectLst/>
                <a:uLnTx/>
                <a:uFillTx/>
                <a:latin typeface="Segoe UI"/>
                <a:ea typeface="+mn-ea"/>
                <a:cs typeface="+mn-cs"/>
              </a:rPr>
            </a:br>
            <a:r>
              <a:rPr kumimoji="0" lang="en-US" sz="3200" b="1" i="0" u="none" strike="noStrike" kern="1200" cap="none" spc="0" normalizeH="0" baseline="0" noProof="0" dirty="0">
                <a:ln>
                  <a:noFill/>
                </a:ln>
                <a:solidFill>
                  <a:prstClr val="white"/>
                </a:solidFill>
                <a:effectLst/>
                <a:uLnTx/>
                <a:uFillTx/>
                <a:latin typeface="Segoe UI"/>
                <a:ea typeface="+mn-ea"/>
                <a:cs typeface="+mn-cs"/>
              </a:rPr>
              <a:t>where to collect their orders</a:t>
            </a:r>
          </a:p>
        </p:txBody>
      </p:sp>
    </p:spTree>
    <p:extLst>
      <p:ext uri="{BB962C8B-B14F-4D97-AF65-F5344CB8AC3E}">
        <p14:creationId xmlns:p14="http://schemas.microsoft.com/office/powerpoint/2010/main" val="320576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E5C8B-2046-4702-8C12-F7F6F4D87ECB}"/>
              </a:ext>
            </a:extLst>
          </p:cNvPr>
          <p:cNvSpPr>
            <a:spLocks noGrp="1"/>
          </p:cNvSpPr>
          <p:nvPr>
            <p:ph type="body" sz="quarter" idx="11"/>
          </p:nvPr>
        </p:nvSpPr>
        <p:spPr/>
        <p:txBody>
          <a:bodyPr/>
          <a:lstStyle/>
          <a:p>
            <a:r>
              <a:rPr lang="en-US" dirty="0"/>
              <a:t>Configure the POS as KIOSK or Self-Service check-out</a:t>
            </a:r>
          </a:p>
          <a:p>
            <a:r>
              <a:rPr lang="en-US" dirty="0"/>
              <a:t>Hardware phobic?  Why not let the customer use his own mobile phone and use </a:t>
            </a:r>
            <a:r>
              <a:rPr lang="en-US" b="1" dirty="0"/>
              <a:t>Scan &amp; Go </a:t>
            </a:r>
            <a:r>
              <a:rPr lang="en-US" dirty="0"/>
              <a:t>functionality?</a:t>
            </a:r>
          </a:p>
          <a:p>
            <a:pPr lvl="1"/>
            <a:r>
              <a:rPr lang="en-US" dirty="0"/>
              <a:t>The customer knows his own phone</a:t>
            </a:r>
          </a:p>
          <a:p>
            <a:pPr lvl="1"/>
            <a:r>
              <a:rPr lang="en-US" dirty="0"/>
              <a:t>He is used to the functions and buttons</a:t>
            </a:r>
          </a:p>
          <a:p>
            <a:pPr lvl="1"/>
            <a:r>
              <a:rPr lang="en-US" dirty="0"/>
              <a:t>With Scan &amp; Go the system could “find” where he is, or let him choose store manually</a:t>
            </a:r>
          </a:p>
          <a:p>
            <a:pPr lvl="1"/>
            <a:r>
              <a:rPr lang="en-US" dirty="0"/>
              <a:t>He could add items to the basket at his own pace, monitor transaction value and offers </a:t>
            </a:r>
          </a:p>
          <a:p>
            <a:pPr lvl="1"/>
            <a:r>
              <a:rPr lang="en-US" dirty="0"/>
              <a:t>He could choose to pay in Scan &amp; Go or go to POS terminal using QR code for checkout and payment</a:t>
            </a:r>
          </a:p>
          <a:p>
            <a:r>
              <a:rPr lang="en-US" dirty="0"/>
              <a:t>Global Self Check-Out 18% expected year to year growth 2018-2022</a:t>
            </a:r>
          </a:p>
        </p:txBody>
      </p:sp>
      <p:sp>
        <p:nvSpPr>
          <p:cNvPr id="3" name="Text Placeholder 2">
            <a:extLst>
              <a:ext uri="{FF2B5EF4-FFF2-40B4-BE49-F238E27FC236}">
                <a16:creationId xmlns:a16="http://schemas.microsoft.com/office/drawing/2014/main" id="{9EBC53D2-6F49-4426-B882-4CB46472AEF1}"/>
              </a:ext>
            </a:extLst>
          </p:cNvPr>
          <p:cNvSpPr>
            <a:spLocks noGrp="1"/>
          </p:cNvSpPr>
          <p:nvPr>
            <p:ph type="body" sz="quarter" idx="13"/>
          </p:nvPr>
        </p:nvSpPr>
        <p:spPr/>
        <p:txBody>
          <a:bodyPr/>
          <a:lstStyle/>
          <a:p>
            <a:r>
              <a:rPr lang="en-US" dirty="0"/>
              <a:t>Self Service / Self Check – Out</a:t>
            </a:r>
          </a:p>
        </p:txBody>
      </p:sp>
    </p:spTree>
    <p:extLst>
      <p:ext uri="{BB962C8B-B14F-4D97-AF65-F5344CB8AC3E}">
        <p14:creationId xmlns:p14="http://schemas.microsoft.com/office/powerpoint/2010/main" val="282243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D3392B-AFE8-4770-B7E3-B992041FF650}"/>
              </a:ext>
            </a:extLst>
          </p:cNvPr>
          <p:cNvSpPr>
            <a:spLocks noGrp="1"/>
          </p:cNvSpPr>
          <p:nvPr>
            <p:ph type="body" sz="quarter" idx="11"/>
          </p:nvPr>
        </p:nvSpPr>
        <p:spPr/>
        <p:txBody>
          <a:bodyPr/>
          <a:lstStyle/>
          <a:p>
            <a:r>
              <a:rPr lang="en-US" dirty="0"/>
              <a:t>Do-It-Yourself</a:t>
            </a:r>
          </a:p>
          <a:p>
            <a:pPr lvl="1"/>
            <a:r>
              <a:rPr lang="en-US" dirty="0"/>
              <a:t>We see it everywhere</a:t>
            </a:r>
          </a:p>
          <a:p>
            <a:pPr lvl="1"/>
            <a:r>
              <a:rPr lang="en-US" dirty="0"/>
              <a:t>Customer does it at his own pace</a:t>
            </a:r>
          </a:p>
          <a:p>
            <a:r>
              <a:rPr lang="en-US" dirty="0"/>
              <a:t>Rushed Customers</a:t>
            </a:r>
          </a:p>
          <a:p>
            <a:pPr lvl="1"/>
            <a:r>
              <a:rPr lang="en-US" dirty="0"/>
              <a:t>Avoiding queues</a:t>
            </a:r>
          </a:p>
          <a:p>
            <a:pPr lvl="1"/>
            <a:r>
              <a:rPr lang="en-US" dirty="0"/>
              <a:t>More transactions per hour</a:t>
            </a:r>
          </a:p>
          <a:p>
            <a:r>
              <a:rPr lang="en-US" dirty="0"/>
              <a:t>Smaller baskets</a:t>
            </a:r>
          </a:p>
          <a:p>
            <a:pPr lvl="1"/>
            <a:r>
              <a:rPr lang="en-US" dirty="0"/>
              <a:t>More frequent shopping</a:t>
            </a:r>
          </a:p>
          <a:p>
            <a:pPr lvl="1"/>
            <a:endParaRPr lang="en-US" dirty="0"/>
          </a:p>
        </p:txBody>
      </p:sp>
      <p:sp>
        <p:nvSpPr>
          <p:cNvPr id="3" name="Text Placeholder 2">
            <a:extLst>
              <a:ext uri="{FF2B5EF4-FFF2-40B4-BE49-F238E27FC236}">
                <a16:creationId xmlns:a16="http://schemas.microsoft.com/office/drawing/2014/main" id="{78B4B521-9B30-4717-BBB4-AB0F1BCB40FB}"/>
              </a:ext>
            </a:extLst>
          </p:cNvPr>
          <p:cNvSpPr>
            <a:spLocks noGrp="1"/>
          </p:cNvSpPr>
          <p:nvPr>
            <p:ph type="body" sz="quarter" idx="13"/>
          </p:nvPr>
        </p:nvSpPr>
        <p:spPr/>
        <p:txBody>
          <a:bodyPr/>
          <a:lstStyle/>
          <a:p>
            <a:r>
              <a:rPr lang="en-US" dirty="0"/>
              <a:t>Self Service</a:t>
            </a:r>
          </a:p>
        </p:txBody>
      </p:sp>
      <p:pic>
        <p:nvPicPr>
          <p:cNvPr id="4" name="Picture 3" descr="A screenshot of a social media post&#10;&#10;Description automatically generated">
            <a:extLst>
              <a:ext uri="{FF2B5EF4-FFF2-40B4-BE49-F238E27FC236}">
                <a16:creationId xmlns:a16="http://schemas.microsoft.com/office/drawing/2014/main" id="{BD8042A2-6F6E-4863-86AA-58ACA55B10F1}"/>
              </a:ext>
            </a:extLst>
          </p:cNvPr>
          <p:cNvPicPr>
            <a:picLocks noChangeAspect="1"/>
          </p:cNvPicPr>
          <p:nvPr/>
        </p:nvPicPr>
        <p:blipFill>
          <a:blip r:embed="rId3"/>
          <a:stretch>
            <a:fillRect/>
          </a:stretch>
        </p:blipFill>
        <p:spPr>
          <a:xfrm>
            <a:off x="9200736" y="767086"/>
            <a:ext cx="2589970" cy="532382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2805D7EB-D8F0-4890-8196-D0A8476A34FF}"/>
              </a:ext>
            </a:extLst>
          </p:cNvPr>
          <p:cNvPicPr>
            <a:picLocks noChangeAspect="1"/>
          </p:cNvPicPr>
          <p:nvPr/>
        </p:nvPicPr>
        <p:blipFill>
          <a:blip r:embed="rId4"/>
          <a:stretch>
            <a:fillRect/>
          </a:stretch>
        </p:blipFill>
        <p:spPr>
          <a:xfrm>
            <a:off x="7258259" y="265759"/>
            <a:ext cx="2589970" cy="5323828"/>
          </a:xfrm>
          <a:prstGeom prst="rect">
            <a:avLst/>
          </a:prstGeom>
        </p:spPr>
      </p:pic>
    </p:spTree>
    <p:extLst>
      <p:ext uri="{BB962C8B-B14F-4D97-AF65-F5344CB8AC3E}">
        <p14:creationId xmlns:p14="http://schemas.microsoft.com/office/powerpoint/2010/main" val="279310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floor, table, sitting&#10;&#10;Description automatically generated">
            <a:extLst>
              <a:ext uri="{FF2B5EF4-FFF2-40B4-BE49-F238E27FC236}">
                <a16:creationId xmlns:a16="http://schemas.microsoft.com/office/drawing/2014/main" id="{51A437AD-3B3B-4E5B-871A-A24853C7B05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990A96F3-A121-4C61-93DC-041846FF1CD5}"/>
              </a:ext>
            </a:extLst>
          </p:cNvPr>
          <p:cNvSpPr>
            <a:spLocks noGrp="1"/>
          </p:cNvSpPr>
          <p:nvPr>
            <p:ph type="body" sz="quarter" idx="11"/>
          </p:nvPr>
        </p:nvSpPr>
        <p:spPr/>
        <p:txBody>
          <a:bodyPr/>
          <a:lstStyle/>
          <a:p>
            <a:pPr marL="342900" indent="-342900">
              <a:buFont typeface="Arial" panose="020B0604020202020204" pitchFamily="34" charset="0"/>
              <a:buChar char="•"/>
            </a:pPr>
            <a:r>
              <a:rPr lang="en-GB" dirty="0"/>
              <a:t>Using AI model for sales recommendations:</a:t>
            </a:r>
          </a:p>
          <a:p>
            <a:pPr marL="1028700" lvl="1" indent="-342900">
              <a:buFont typeface="Arial" panose="020B0604020202020204" pitchFamily="34" charset="0"/>
              <a:buChar char="•"/>
            </a:pPr>
            <a:r>
              <a:rPr lang="en-GB" dirty="0"/>
              <a:t>specific item in the basket</a:t>
            </a:r>
          </a:p>
          <a:p>
            <a:pPr marL="1028700" lvl="1" indent="-342900">
              <a:buFont typeface="Arial" panose="020B0604020202020204" pitchFamily="34" charset="0"/>
              <a:buChar char="•"/>
            </a:pPr>
            <a:r>
              <a:rPr lang="en-GB" dirty="0"/>
              <a:t>all items in the basket</a:t>
            </a:r>
          </a:p>
          <a:p>
            <a:pPr marL="1028700" lvl="1" indent="-342900">
              <a:buFont typeface="Arial" panose="020B0604020202020204" pitchFamily="34" charset="0"/>
              <a:buChar char="•"/>
            </a:pPr>
            <a:r>
              <a:rPr lang="en-GB" dirty="0"/>
              <a:t>loyalty member</a:t>
            </a:r>
          </a:p>
          <a:p>
            <a:pPr marL="342900" indent="-342900">
              <a:buFont typeface="Arial" panose="020B0604020202020204" pitchFamily="34" charset="0"/>
              <a:buChar char="•"/>
            </a:pPr>
            <a:r>
              <a:rPr lang="en-GB" dirty="0"/>
              <a:t>Same recommendations in </a:t>
            </a:r>
          </a:p>
          <a:p>
            <a:pPr marL="1028700" lvl="1" indent="-342900">
              <a:buFont typeface="Arial" panose="020B0604020202020204" pitchFamily="34" charset="0"/>
              <a:buChar char="•"/>
            </a:pPr>
            <a:r>
              <a:rPr lang="en-GB" dirty="0"/>
              <a:t>all stores </a:t>
            </a:r>
          </a:p>
          <a:p>
            <a:pPr marL="1028700" lvl="1" indent="-342900">
              <a:buFont typeface="Arial" panose="020B0604020202020204" pitchFamily="34" charset="0"/>
              <a:buChar char="•"/>
            </a:pPr>
            <a:r>
              <a:rPr lang="en-GB" dirty="0"/>
              <a:t>all channels</a:t>
            </a:r>
            <a:endParaRPr lang="sl-SI" dirty="0"/>
          </a:p>
          <a:p>
            <a:pPr marL="342900" indent="-342900">
              <a:buFont typeface="Arial" panose="020B0604020202020204" pitchFamily="34" charset="0"/>
              <a:buChar char="•"/>
            </a:pPr>
            <a:r>
              <a:rPr lang="sl-SI" dirty="0"/>
              <a:t>Works as </a:t>
            </a:r>
            <a:r>
              <a:rPr lang="sl-SI" dirty="0" err="1"/>
              <a:t>SaaS</a:t>
            </a:r>
            <a:endParaRPr lang="en-GB" dirty="0"/>
          </a:p>
        </p:txBody>
      </p:sp>
      <p:sp>
        <p:nvSpPr>
          <p:cNvPr id="6" name="Text Placeholder 5">
            <a:extLst>
              <a:ext uri="{FF2B5EF4-FFF2-40B4-BE49-F238E27FC236}">
                <a16:creationId xmlns:a16="http://schemas.microsoft.com/office/drawing/2014/main" id="{21F997E4-EF7A-4C29-8630-B76E92D7873B}"/>
              </a:ext>
            </a:extLst>
          </p:cNvPr>
          <p:cNvSpPr>
            <a:spLocks noGrp="1"/>
          </p:cNvSpPr>
          <p:nvPr>
            <p:ph type="body" sz="quarter" idx="13"/>
          </p:nvPr>
        </p:nvSpPr>
        <p:spPr/>
        <p:txBody>
          <a:bodyPr/>
          <a:lstStyle/>
          <a:p>
            <a:r>
              <a:rPr lang="en-GB" dirty="0"/>
              <a:t>LS Recommend</a:t>
            </a:r>
          </a:p>
        </p:txBody>
      </p:sp>
    </p:spTree>
    <p:extLst>
      <p:ext uri="{BB962C8B-B14F-4D97-AF65-F5344CB8AC3E}">
        <p14:creationId xmlns:p14="http://schemas.microsoft.com/office/powerpoint/2010/main" val="323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86F3C6D-102B-4B1D-B754-CEE70B63F671}"/>
              </a:ext>
            </a:extLst>
          </p:cNvPr>
          <p:cNvSpPr txBox="1">
            <a:spLocks/>
          </p:cNvSpPr>
          <p:nvPr/>
        </p:nvSpPr>
        <p:spPr>
          <a:xfrm>
            <a:off x="309478" y="2843571"/>
            <a:ext cx="11573044"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solidFill>
                  <a:schemeClr val="bg1"/>
                </a:solidFill>
              </a:rPr>
              <a:t>Demo</a:t>
            </a:r>
          </a:p>
        </p:txBody>
      </p:sp>
    </p:spTree>
    <p:extLst>
      <p:ext uri="{BB962C8B-B14F-4D97-AF65-F5344CB8AC3E}">
        <p14:creationId xmlns:p14="http://schemas.microsoft.com/office/powerpoint/2010/main" val="219798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494106-7BD2-456A-9D99-A66DB94C040A}"/>
              </a:ext>
            </a:extLst>
          </p:cNvPr>
          <p:cNvSpPr>
            <a:spLocks noGrp="1"/>
          </p:cNvSpPr>
          <p:nvPr>
            <p:ph type="body" sz="quarter" idx="11"/>
          </p:nvPr>
        </p:nvSpPr>
        <p:spPr/>
        <p:txBody>
          <a:bodyPr/>
          <a:lstStyle/>
          <a:p>
            <a:r>
              <a:rPr lang="en-US" dirty="0"/>
              <a:t>It is just BI tool…</a:t>
            </a:r>
          </a:p>
          <a:p>
            <a:endParaRPr lang="en-US" dirty="0"/>
          </a:p>
          <a:p>
            <a:r>
              <a:rPr lang="en-US" dirty="0"/>
              <a:t>But it is for free – just needs PowerBI subscription</a:t>
            </a:r>
          </a:p>
          <a:p>
            <a:r>
              <a:rPr lang="en-US" dirty="0"/>
              <a:t>Out of the box demonstrates the data from LS Central</a:t>
            </a:r>
          </a:p>
          <a:p>
            <a:r>
              <a:rPr lang="en-US" dirty="0"/>
              <a:t>Sales and Inventory reports</a:t>
            </a:r>
          </a:p>
          <a:p>
            <a:r>
              <a:rPr lang="en-US" dirty="0"/>
              <a:t>Store performance, Promotion analyzes, Member analyzes, Inventory Adjustment reasons, Sales or Purchase returns</a:t>
            </a:r>
          </a:p>
          <a:p>
            <a:endParaRPr lang="en-US" dirty="0"/>
          </a:p>
          <a:p>
            <a:r>
              <a:rPr lang="en-US" dirty="0"/>
              <a:t>…and natural language</a:t>
            </a:r>
          </a:p>
          <a:p>
            <a:endParaRPr lang="en-US" dirty="0"/>
          </a:p>
          <a:p>
            <a:endParaRPr lang="en-US" dirty="0"/>
          </a:p>
        </p:txBody>
      </p:sp>
      <p:sp>
        <p:nvSpPr>
          <p:cNvPr id="4" name="Text Placeholder 3">
            <a:extLst>
              <a:ext uri="{FF2B5EF4-FFF2-40B4-BE49-F238E27FC236}">
                <a16:creationId xmlns:a16="http://schemas.microsoft.com/office/drawing/2014/main" id="{1BD800E7-6392-4956-8639-57543731D810}"/>
              </a:ext>
            </a:extLst>
          </p:cNvPr>
          <p:cNvSpPr>
            <a:spLocks noGrp="1"/>
          </p:cNvSpPr>
          <p:nvPr>
            <p:ph type="body" sz="quarter" idx="13"/>
          </p:nvPr>
        </p:nvSpPr>
        <p:spPr/>
        <p:txBody>
          <a:bodyPr/>
          <a:lstStyle/>
          <a:p>
            <a:r>
              <a:rPr lang="en-US" dirty="0"/>
              <a:t>LS Insight</a:t>
            </a:r>
          </a:p>
        </p:txBody>
      </p:sp>
      <p:pic>
        <p:nvPicPr>
          <p:cNvPr id="6" name="Picture Placeholder 5">
            <a:extLst>
              <a:ext uri="{FF2B5EF4-FFF2-40B4-BE49-F238E27FC236}">
                <a16:creationId xmlns:a16="http://schemas.microsoft.com/office/drawing/2014/main" id="{9CE8C255-BFB8-4DBC-8AC5-7507D348EE3F}"/>
              </a:ext>
            </a:extLst>
          </p:cNvPr>
          <p:cNvPicPr>
            <a:picLocks noGrp="1" noChangeAspect="1"/>
          </p:cNvPicPr>
          <p:nvPr>
            <p:ph type="pic" sz="quarter" idx="10"/>
          </p:nvPr>
        </p:nvPicPr>
        <p:blipFill>
          <a:blip r:embed="rId3"/>
          <a:srcRect/>
          <a:stretch/>
        </p:blipFill>
        <p:spPr>
          <a:xfrm>
            <a:off x="-32908" y="0"/>
            <a:ext cx="3617309" cy="6858000"/>
          </a:xfrm>
          <a:prstGeom prst="rect">
            <a:avLst/>
          </a:prstGeom>
        </p:spPr>
      </p:pic>
    </p:spTree>
    <p:extLst>
      <p:ext uri="{BB962C8B-B14F-4D97-AF65-F5344CB8AC3E}">
        <p14:creationId xmlns:p14="http://schemas.microsoft.com/office/powerpoint/2010/main" val="173325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A60CB31-1A4B-C64F-AA95-4FBDB8138393}"/>
              </a:ext>
            </a:extLst>
          </p:cNvPr>
          <p:cNvSpPr>
            <a:spLocks noGrp="1"/>
          </p:cNvSpPr>
          <p:nvPr>
            <p:ph type="body" sz="quarter" idx="14"/>
          </p:nvPr>
        </p:nvSpPr>
        <p:spPr/>
        <p:txBody>
          <a:bodyPr/>
          <a:lstStyle/>
          <a:p>
            <a:r>
              <a:rPr lang="en-US" dirty="0"/>
              <a:t>Introduction to Customer Engagement</a:t>
            </a:r>
          </a:p>
        </p:txBody>
      </p:sp>
      <p:sp>
        <p:nvSpPr>
          <p:cNvPr id="27" name="Text Placeholder 26">
            <a:extLst>
              <a:ext uri="{FF2B5EF4-FFF2-40B4-BE49-F238E27FC236}">
                <a16:creationId xmlns:a16="http://schemas.microsoft.com/office/drawing/2014/main" id="{D2B1994B-437F-C149-BE78-CE93E0412BF7}"/>
              </a:ext>
            </a:extLst>
          </p:cNvPr>
          <p:cNvSpPr>
            <a:spLocks noGrp="1"/>
          </p:cNvSpPr>
          <p:nvPr>
            <p:ph type="body" sz="quarter" idx="15"/>
          </p:nvPr>
        </p:nvSpPr>
        <p:spPr/>
        <p:txBody>
          <a:bodyPr/>
          <a:lstStyle/>
          <a:p>
            <a:endParaRPr lang="en-US" dirty="0"/>
          </a:p>
        </p:txBody>
      </p:sp>
      <p:sp>
        <p:nvSpPr>
          <p:cNvPr id="31" name="Title 30">
            <a:extLst>
              <a:ext uri="{FF2B5EF4-FFF2-40B4-BE49-F238E27FC236}">
                <a16:creationId xmlns:a16="http://schemas.microsoft.com/office/drawing/2014/main" id="{11DDA19C-9D76-9F4B-A877-40DE6E33551E}"/>
              </a:ext>
            </a:extLst>
          </p:cNvPr>
          <p:cNvSpPr>
            <a:spLocks noGrp="1"/>
          </p:cNvSpPr>
          <p:nvPr>
            <p:ph type="title"/>
          </p:nvPr>
        </p:nvSpPr>
        <p:spPr/>
        <p:txBody>
          <a:bodyPr/>
          <a:lstStyle/>
          <a:p>
            <a:r>
              <a:rPr lang="en-US" dirty="0"/>
              <a:t>Bjarni Asmundsson</a:t>
            </a:r>
          </a:p>
        </p:txBody>
      </p:sp>
      <p:sp>
        <p:nvSpPr>
          <p:cNvPr id="33" name="Text Placeholder 32">
            <a:extLst>
              <a:ext uri="{FF2B5EF4-FFF2-40B4-BE49-F238E27FC236}">
                <a16:creationId xmlns:a16="http://schemas.microsoft.com/office/drawing/2014/main" id="{2B14E72B-940F-E74E-90F4-DA79A0D7A804}"/>
              </a:ext>
            </a:extLst>
          </p:cNvPr>
          <p:cNvSpPr>
            <a:spLocks noGrp="1"/>
          </p:cNvSpPr>
          <p:nvPr>
            <p:ph type="body" sz="quarter" idx="11"/>
          </p:nvPr>
        </p:nvSpPr>
        <p:spPr/>
        <p:txBody>
          <a:bodyPr/>
          <a:lstStyle/>
          <a:p>
            <a:r>
              <a:rPr lang="en-US" dirty="0"/>
              <a:t>Regional Director</a:t>
            </a:r>
          </a:p>
        </p:txBody>
      </p:sp>
      <p:sp>
        <p:nvSpPr>
          <p:cNvPr id="35" name="Text Placeholder 34">
            <a:extLst>
              <a:ext uri="{FF2B5EF4-FFF2-40B4-BE49-F238E27FC236}">
                <a16:creationId xmlns:a16="http://schemas.microsoft.com/office/drawing/2014/main" id="{D1F69F72-4026-DD43-8A94-12F2D2792070}"/>
              </a:ext>
            </a:extLst>
          </p:cNvPr>
          <p:cNvSpPr>
            <a:spLocks noGrp="1"/>
          </p:cNvSpPr>
          <p:nvPr>
            <p:ph type="body" sz="quarter" idx="12"/>
          </p:nvPr>
        </p:nvSpPr>
        <p:spPr/>
        <p:txBody>
          <a:bodyPr/>
          <a:lstStyle/>
          <a:p>
            <a:r>
              <a:rPr lang="en-US" dirty="0" err="1"/>
              <a:t>bjarni@LSRetailcom</a:t>
            </a:r>
            <a:endParaRPr lang="en-US" dirty="0"/>
          </a:p>
        </p:txBody>
      </p:sp>
      <p:pic>
        <p:nvPicPr>
          <p:cNvPr id="3" name="Picture Placeholder 2" descr="A person wearing a suit and tie smiling at the camera&#10;&#10;Description automatically generated">
            <a:extLst>
              <a:ext uri="{FF2B5EF4-FFF2-40B4-BE49-F238E27FC236}">
                <a16:creationId xmlns:a16="http://schemas.microsoft.com/office/drawing/2014/main" id="{092663A5-E77F-438B-B958-10A6DB730B80}"/>
              </a:ext>
            </a:extLst>
          </p:cNvPr>
          <p:cNvPicPr>
            <a:picLocks noGrp="1" noChangeAspect="1"/>
          </p:cNvPicPr>
          <p:nvPr>
            <p:ph type="pic" sz="quarter" idx="13"/>
          </p:nvPr>
        </p:nvPicPr>
        <p:blipFill>
          <a:blip r:embed="rId3"/>
          <a:srcRect l="6178" r="6178"/>
          <a:stretch>
            <a:fillRect/>
          </a:stretch>
        </p:blipFill>
        <p:spPr/>
      </p:pic>
    </p:spTree>
    <p:extLst>
      <p:ext uri="{BB962C8B-B14F-4D97-AF65-F5344CB8AC3E}">
        <p14:creationId xmlns:p14="http://schemas.microsoft.com/office/powerpoint/2010/main" val="332892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86F3C6D-102B-4B1D-B754-CEE70B63F671}"/>
              </a:ext>
            </a:extLst>
          </p:cNvPr>
          <p:cNvSpPr txBox="1">
            <a:spLocks/>
          </p:cNvSpPr>
          <p:nvPr/>
        </p:nvSpPr>
        <p:spPr>
          <a:xfrm>
            <a:off x="309478" y="2843571"/>
            <a:ext cx="11573044" cy="5854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solidFill>
                  <a:schemeClr val="bg1"/>
                </a:solidFill>
              </a:rPr>
              <a:t>Demo</a:t>
            </a:r>
          </a:p>
        </p:txBody>
      </p:sp>
    </p:spTree>
    <p:extLst>
      <p:ext uri="{BB962C8B-B14F-4D97-AF65-F5344CB8AC3E}">
        <p14:creationId xmlns:p14="http://schemas.microsoft.com/office/powerpoint/2010/main" val="348928366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B09195-B637-EA4D-BCB5-96DDA29CD0FC}"/>
              </a:ext>
            </a:extLst>
          </p:cNvPr>
          <p:cNvSpPr/>
          <p:nvPr/>
        </p:nvSpPr>
        <p:spPr>
          <a:xfrm>
            <a:off x="0" y="-34788"/>
            <a:ext cx="12192000" cy="6892787"/>
          </a:xfrm>
          <a:prstGeom prst="rect">
            <a:avLst/>
          </a:prstGeom>
          <a:solidFill>
            <a:srgbClr val="E0B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solidFill>
                <a:schemeClr val="bg1"/>
              </a:solidFill>
            </a:endParaRPr>
          </a:p>
        </p:txBody>
      </p:sp>
      <p:pic>
        <p:nvPicPr>
          <p:cNvPr id="14" name="Picture 13" descr="A picture containing photo, dark, black, man&#10;&#10;Description automatically generated">
            <a:extLst>
              <a:ext uri="{FF2B5EF4-FFF2-40B4-BE49-F238E27FC236}">
                <a16:creationId xmlns:a16="http://schemas.microsoft.com/office/drawing/2014/main" id="{DAF645E5-DA06-7F47-BCBC-AB8C3FF60280}"/>
              </a:ext>
            </a:extLst>
          </p:cNvPr>
          <p:cNvPicPr>
            <a:picLocks noChangeAspect="1"/>
          </p:cNvPicPr>
          <p:nvPr/>
        </p:nvPicPr>
        <p:blipFill>
          <a:blip r:embed="rId3"/>
          <a:stretch>
            <a:fillRect/>
          </a:stretch>
        </p:blipFill>
        <p:spPr>
          <a:xfrm>
            <a:off x="0" y="32447"/>
            <a:ext cx="12187066" cy="6858000"/>
          </a:xfrm>
          <a:prstGeom prst="rect">
            <a:avLst/>
          </a:prstGeom>
        </p:spPr>
      </p:pic>
      <p:sp>
        <p:nvSpPr>
          <p:cNvPr id="2" name="Textplatzhalter 1">
            <a:extLst>
              <a:ext uri="{FF2B5EF4-FFF2-40B4-BE49-F238E27FC236}">
                <a16:creationId xmlns:a16="http://schemas.microsoft.com/office/drawing/2014/main" id="{9D38AC96-0788-450F-8271-C86EE2C7DF73}"/>
              </a:ext>
            </a:extLst>
          </p:cNvPr>
          <p:cNvSpPr>
            <a:spLocks noGrp="1"/>
          </p:cNvSpPr>
          <p:nvPr>
            <p:ph type="body" sz="quarter" idx="4294967295"/>
          </p:nvPr>
        </p:nvSpPr>
        <p:spPr>
          <a:xfrm>
            <a:off x="591670" y="2180292"/>
            <a:ext cx="9009529" cy="4642783"/>
          </a:xfrm>
          <a:prstGeom prst="rect">
            <a:avLst/>
          </a:prstGeom>
        </p:spPr>
        <p:txBody>
          <a:bodyPr/>
          <a:lstStyle/>
          <a:p>
            <a:pPr marL="514350" lvl="0" indent="-514350">
              <a:buFont typeface="+mj-lt"/>
              <a:buAutoNum type="arabicPeriod"/>
            </a:pPr>
            <a:r>
              <a:rPr lang="en-US" dirty="0">
                <a:solidFill>
                  <a:schemeClr val="tx1"/>
                </a:solidFill>
              </a:rPr>
              <a:t>Exploit technology as an accelerator </a:t>
            </a:r>
            <a:br>
              <a:rPr lang="en-US" dirty="0">
                <a:solidFill>
                  <a:schemeClr val="tx1"/>
                </a:solidFill>
              </a:rPr>
            </a:br>
            <a:r>
              <a:rPr lang="en-US" dirty="0">
                <a:solidFill>
                  <a:schemeClr val="tx1"/>
                </a:solidFill>
              </a:rPr>
              <a:t>for business.</a:t>
            </a:r>
            <a:endParaRPr lang="de-DE" dirty="0">
              <a:solidFill>
                <a:schemeClr val="tx1"/>
              </a:solidFill>
            </a:endParaRPr>
          </a:p>
          <a:p>
            <a:pPr marL="514350" lvl="0" indent="-514350">
              <a:buFont typeface="+mj-lt"/>
              <a:buAutoNum type="arabicPeriod"/>
            </a:pPr>
            <a:r>
              <a:rPr lang="en-US" dirty="0">
                <a:solidFill>
                  <a:schemeClr val="tx1"/>
                </a:solidFill>
              </a:rPr>
              <a:t>Build a customer-first strategy</a:t>
            </a:r>
            <a:endParaRPr lang="de-DE" dirty="0">
              <a:solidFill>
                <a:schemeClr val="tx1"/>
              </a:solidFill>
            </a:endParaRPr>
          </a:p>
          <a:p>
            <a:pPr marL="514350" lvl="0" indent="-514350">
              <a:buFont typeface="+mj-lt"/>
              <a:buAutoNum type="arabicPeriod"/>
            </a:pPr>
            <a:r>
              <a:rPr lang="en-US" dirty="0">
                <a:solidFill>
                  <a:schemeClr val="tx1"/>
                </a:solidFill>
              </a:rPr>
              <a:t>Use data as your most valuable asset </a:t>
            </a:r>
            <a:br>
              <a:rPr lang="en-US" dirty="0">
                <a:solidFill>
                  <a:schemeClr val="tx1"/>
                </a:solidFill>
              </a:rPr>
            </a:br>
            <a:r>
              <a:rPr lang="en-US" dirty="0">
                <a:solidFill>
                  <a:schemeClr val="tx1"/>
                </a:solidFill>
              </a:rPr>
              <a:t>to get personal with your customer</a:t>
            </a:r>
            <a:endParaRPr lang="de-DE" dirty="0">
              <a:solidFill>
                <a:schemeClr val="tx1"/>
              </a:solidFill>
            </a:endParaRPr>
          </a:p>
          <a:p>
            <a:pPr marL="514350" lvl="0" indent="-514350">
              <a:buFont typeface="+mj-lt"/>
              <a:buAutoNum type="arabicPeriod"/>
            </a:pPr>
            <a:r>
              <a:rPr lang="en-US" dirty="0">
                <a:solidFill>
                  <a:schemeClr val="tx1"/>
                </a:solidFill>
              </a:rPr>
              <a:t>Manage your staff actively</a:t>
            </a:r>
            <a:endParaRPr lang="de-DE" dirty="0">
              <a:solidFill>
                <a:schemeClr val="tx1"/>
              </a:solidFill>
            </a:endParaRPr>
          </a:p>
          <a:p>
            <a:pPr marL="514350" lvl="0" indent="-514350">
              <a:buFont typeface="+mj-lt"/>
              <a:buAutoNum type="arabicPeriod"/>
            </a:pPr>
            <a:r>
              <a:rPr lang="en-US" dirty="0">
                <a:solidFill>
                  <a:schemeClr val="tx1"/>
                </a:solidFill>
              </a:rPr>
              <a:t>Consider the growing role of social responsibility </a:t>
            </a:r>
            <a:br>
              <a:rPr lang="en-US" dirty="0">
                <a:solidFill>
                  <a:schemeClr val="tx1"/>
                </a:solidFill>
              </a:rPr>
            </a:br>
            <a:r>
              <a:rPr lang="en-US" dirty="0">
                <a:solidFill>
                  <a:schemeClr val="tx1"/>
                </a:solidFill>
              </a:rPr>
              <a:t>as a moral and an economic obligation</a:t>
            </a:r>
            <a:endParaRPr lang="de-DE" dirty="0">
              <a:solidFill>
                <a:schemeClr val="tx1"/>
              </a:solidFill>
            </a:endParaRPr>
          </a:p>
          <a:p>
            <a:endParaRPr lang="de-DE" dirty="0">
              <a:solidFill>
                <a:schemeClr val="tx1"/>
              </a:solidFill>
            </a:endParaRPr>
          </a:p>
        </p:txBody>
      </p:sp>
      <p:sp>
        <p:nvSpPr>
          <p:cNvPr id="3" name="Textplatzhalter 2">
            <a:extLst>
              <a:ext uri="{FF2B5EF4-FFF2-40B4-BE49-F238E27FC236}">
                <a16:creationId xmlns:a16="http://schemas.microsoft.com/office/drawing/2014/main" id="{7FD98E3D-0253-43DA-9958-5CE0D27FF851}"/>
              </a:ext>
            </a:extLst>
          </p:cNvPr>
          <p:cNvSpPr>
            <a:spLocks noGrp="1"/>
          </p:cNvSpPr>
          <p:nvPr>
            <p:ph type="body" sz="quarter" idx="4294967295"/>
          </p:nvPr>
        </p:nvSpPr>
        <p:spPr>
          <a:xfrm>
            <a:off x="591670" y="852370"/>
            <a:ext cx="6867525" cy="508000"/>
          </a:xfrm>
          <a:prstGeom prst="rect">
            <a:avLst/>
          </a:prstGeom>
        </p:spPr>
        <p:txBody>
          <a:bodyPr/>
          <a:lstStyle/>
          <a:p>
            <a:pPr marL="0" indent="0">
              <a:buNone/>
            </a:pPr>
            <a:r>
              <a:rPr lang="en-US" sz="3600" b="1" dirty="0">
                <a:solidFill>
                  <a:srgbClr val="302A31"/>
                </a:solidFill>
                <a:latin typeface="Segoe UI" panose="020B0502040204020203" pitchFamily="34" charset="0"/>
                <a:cs typeface="Segoe UI" panose="020B0502040204020203" pitchFamily="34" charset="0"/>
              </a:rPr>
              <a:t>5 tips to build enduring </a:t>
            </a:r>
            <a:br>
              <a:rPr lang="en-US" sz="3600" b="1" dirty="0">
                <a:solidFill>
                  <a:srgbClr val="302A31"/>
                </a:solidFill>
                <a:latin typeface="Segoe UI" panose="020B0502040204020203" pitchFamily="34" charset="0"/>
                <a:cs typeface="Segoe UI" panose="020B0502040204020203" pitchFamily="34" charset="0"/>
              </a:rPr>
            </a:br>
            <a:r>
              <a:rPr lang="en-US" sz="3600" b="1" dirty="0">
                <a:solidFill>
                  <a:srgbClr val="302A31"/>
                </a:solidFill>
                <a:latin typeface="Segoe UI" panose="020B0502040204020203" pitchFamily="34" charset="0"/>
                <a:cs typeface="Segoe UI" panose="020B0502040204020203" pitchFamily="34" charset="0"/>
              </a:rPr>
              <a:t>loyalty for the future:</a:t>
            </a:r>
            <a:endParaRPr lang="de-DE" sz="3600" b="1" dirty="0">
              <a:solidFill>
                <a:srgbClr val="302A31"/>
              </a:solidFill>
              <a:latin typeface="Segoe UI" panose="020B0502040204020203" pitchFamily="34" charset="0"/>
              <a:cs typeface="Segoe UI" panose="020B0502040204020203" pitchFamily="34" charset="0"/>
            </a:endParaRPr>
          </a:p>
        </p:txBody>
      </p:sp>
      <p:sp>
        <p:nvSpPr>
          <p:cNvPr id="17" name="Rechteck 16">
            <a:extLst>
              <a:ext uri="{FF2B5EF4-FFF2-40B4-BE49-F238E27FC236}">
                <a16:creationId xmlns:a16="http://schemas.microsoft.com/office/drawing/2014/main" id="{25937A41-2D9C-449E-BF39-B7A2283F3CC4}"/>
              </a:ext>
            </a:extLst>
          </p:cNvPr>
          <p:cNvSpPr/>
          <p:nvPr/>
        </p:nvSpPr>
        <p:spPr>
          <a:xfrm>
            <a:off x="12812212" y="1364310"/>
            <a:ext cx="3992451" cy="278317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Makreting</a:t>
            </a:r>
            <a:r>
              <a:rPr lang="de-DE" dirty="0"/>
              <a:t> Help </a:t>
            </a:r>
            <a:r>
              <a:rPr lang="de-DE" dirty="0" err="1"/>
              <a:t>Needed</a:t>
            </a:r>
            <a:r>
              <a:rPr lang="de-DE" dirty="0"/>
              <a:t> </a:t>
            </a:r>
            <a:r>
              <a:rPr lang="de-DE" dirty="0" err="1"/>
              <a:t>Please</a:t>
            </a:r>
            <a:endParaRPr lang="de-DE" dirty="0"/>
          </a:p>
          <a:p>
            <a:pPr algn="ctr"/>
            <a:endParaRPr lang="de-DE" dirty="0"/>
          </a:p>
          <a:p>
            <a:pPr algn="ctr"/>
            <a:r>
              <a:rPr lang="de-DE" dirty="0"/>
              <a:t>Can </a:t>
            </a:r>
            <a:r>
              <a:rPr lang="de-DE" dirty="0" err="1"/>
              <a:t>you</a:t>
            </a:r>
            <a:r>
              <a:rPr lang="de-DE" dirty="0"/>
              <a:t> </a:t>
            </a:r>
            <a:r>
              <a:rPr lang="de-DE" dirty="0" err="1"/>
              <a:t>please</a:t>
            </a:r>
            <a:r>
              <a:rPr lang="de-DE" dirty="0"/>
              <a:t> </a:t>
            </a:r>
            <a:r>
              <a:rPr lang="de-DE" dirty="0" err="1"/>
              <a:t>insert</a:t>
            </a:r>
            <a:r>
              <a:rPr lang="de-DE" dirty="0"/>
              <a:t> the </a:t>
            </a:r>
            <a:r>
              <a:rPr lang="de-DE" dirty="0" err="1"/>
              <a:t>bird</a:t>
            </a:r>
            <a:r>
              <a:rPr lang="de-DE" dirty="0"/>
              <a:t> </a:t>
            </a:r>
            <a:r>
              <a:rPr lang="de-DE" dirty="0" err="1"/>
              <a:t>as</a:t>
            </a:r>
            <a:r>
              <a:rPr lang="de-DE" dirty="0"/>
              <a:t> </a:t>
            </a:r>
            <a:r>
              <a:rPr lang="de-DE" dirty="0" err="1"/>
              <a:t>of</a:t>
            </a:r>
            <a:r>
              <a:rPr lang="de-DE" dirty="0"/>
              <a:t> the </a:t>
            </a:r>
            <a:r>
              <a:rPr lang="de-DE" dirty="0" err="1"/>
              <a:t>next</a:t>
            </a:r>
            <a:r>
              <a:rPr lang="de-DE" dirty="0"/>
              <a:t> </a:t>
            </a:r>
            <a:r>
              <a:rPr lang="de-DE" dirty="0" err="1"/>
              <a:t>slide</a:t>
            </a:r>
            <a:r>
              <a:rPr lang="de-DE" dirty="0"/>
              <a:t>?</a:t>
            </a:r>
          </a:p>
        </p:txBody>
      </p:sp>
    </p:spTree>
    <p:extLst>
      <p:ext uri="{BB962C8B-B14F-4D97-AF65-F5344CB8AC3E}">
        <p14:creationId xmlns:p14="http://schemas.microsoft.com/office/powerpoint/2010/main" val="1577216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63FA0A-6D56-4F93-B23E-B625F7E46EB7}"/>
              </a:ext>
            </a:extLst>
          </p:cNvPr>
          <p:cNvSpPr>
            <a:spLocks noGrp="1"/>
          </p:cNvSpPr>
          <p:nvPr>
            <p:ph type="body" sz="quarter" idx="11"/>
          </p:nvPr>
        </p:nvSpPr>
        <p:spPr/>
        <p:txBody>
          <a:bodyPr/>
          <a:lstStyle/>
          <a:p>
            <a:r>
              <a:rPr lang="en-US" dirty="0"/>
              <a:t>Member Clubs / Schemes, Member Accounts / Contacts and Cards</a:t>
            </a:r>
          </a:p>
          <a:p>
            <a:r>
              <a:rPr lang="en-US" dirty="0"/>
              <a:t>Loyalty Point calculation rules</a:t>
            </a:r>
          </a:p>
          <a:p>
            <a:r>
              <a:rPr lang="en-US" dirty="0"/>
              <a:t>Member Account / Contacts having “all” basic data like Address, Date of Birth, Gender, phone, email etc.</a:t>
            </a:r>
          </a:p>
          <a:p>
            <a:r>
              <a:rPr lang="en-US" dirty="0"/>
              <a:t>Member Attributes</a:t>
            </a:r>
          </a:p>
          <a:p>
            <a:r>
              <a:rPr lang="en-US" dirty="0"/>
              <a:t>Dynamic Query </a:t>
            </a:r>
          </a:p>
          <a:p>
            <a:r>
              <a:rPr lang="en-US" dirty="0"/>
              <a:t>Member Campaign</a:t>
            </a:r>
          </a:p>
        </p:txBody>
      </p:sp>
      <p:sp>
        <p:nvSpPr>
          <p:cNvPr id="6" name="Text Placeholder 5">
            <a:extLst>
              <a:ext uri="{FF2B5EF4-FFF2-40B4-BE49-F238E27FC236}">
                <a16:creationId xmlns:a16="http://schemas.microsoft.com/office/drawing/2014/main" id="{3212F683-3472-4C21-99DB-AE5CBDB1BBE5}"/>
              </a:ext>
            </a:extLst>
          </p:cNvPr>
          <p:cNvSpPr>
            <a:spLocks noGrp="1"/>
          </p:cNvSpPr>
          <p:nvPr>
            <p:ph type="body" sz="quarter" idx="13"/>
          </p:nvPr>
        </p:nvSpPr>
        <p:spPr/>
        <p:txBody>
          <a:bodyPr/>
          <a:lstStyle/>
          <a:p>
            <a:r>
              <a:rPr lang="en-US" dirty="0"/>
              <a:t>Member Management</a:t>
            </a:r>
          </a:p>
        </p:txBody>
      </p:sp>
    </p:spTree>
    <p:extLst>
      <p:ext uri="{BB962C8B-B14F-4D97-AF65-F5344CB8AC3E}">
        <p14:creationId xmlns:p14="http://schemas.microsoft.com/office/powerpoint/2010/main" val="1231470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4679-04B5-4E38-AB60-A3BDC25A29F3}"/>
              </a:ext>
            </a:extLst>
          </p:cNvPr>
          <p:cNvSpPr>
            <a:spLocks noGrp="1"/>
          </p:cNvSpPr>
          <p:nvPr>
            <p:ph type="body" sz="quarter" idx="11"/>
          </p:nvPr>
        </p:nvSpPr>
        <p:spPr/>
        <p:txBody>
          <a:bodyPr/>
          <a:lstStyle/>
          <a:p>
            <a:r>
              <a:rPr lang="sl-SI" dirty="0"/>
              <a:t>New phase of mass personalization </a:t>
            </a:r>
          </a:p>
          <a:p>
            <a:r>
              <a:rPr lang="sl-SI" dirty="0"/>
              <a:t>38 % of global consumers want to have relevant discounts while in the store</a:t>
            </a:r>
          </a:p>
          <a:p>
            <a:r>
              <a:rPr lang="sl-SI" dirty="0"/>
              <a:t>Even more technology in the physical store</a:t>
            </a:r>
            <a:endParaRPr lang="en-GB" dirty="0"/>
          </a:p>
        </p:txBody>
      </p:sp>
      <p:sp>
        <p:nvSpPr>
          <p:cNvPr id="4" name="Text Placeholder 3">
            <a:extLst>
              <a:ext uri="{FF2B5EF4-FFF2-40B4-BE49-F238E27FC236}">
                <a16:creationId xmlns:a16="http://schemas.microsoft.com/office/drawing/2014/main" id="{E9D23D3F-F885-4E17-B41A-A9A043E2317F}"/>
              </a:ext>
            </a:extLst>
          </p:cNvPr>
          <p:cNvSpPr>
            <a:spLocks noGrp="1"/>
          </p:cNvSpPr>
          <p:nvPr>
            <p:ph type="body" sz="quarter" idx="13"/>
          </p:nvPr>
        </p:nvSpPr>
        <p:spPr/>
        <p:txBody>
          <a:bodyPr/>
          <a:lstStyle/>
          <a:p>
            <a:r>
              <a:rPr lang="sl-SI" dirty="0" err="1"/>
              <a:t>What</a:t>
            </a:r>
            <a:r>
              <a:rPr lang="sl-SI" dirty="0"/>
              <a:t> </a:t>
            </a:r>
            <a:r>
              <a:rPr lang="sl-SI" dirty="0" err="1"/>
              <a:t>will</a:t>
            </a:r>
            <a:r>
              <a:rPr lang="sl-SI" dirty="0"/>
              <a:t> future </a:t>
            </a:r>
            <a:r>
              <a:rPr lang="sl-SI" dirty="0" err="1"/>
              <a:t>bring</a:t>
            </a:r>
            <a:r>
              <a:rPr lang="sl-SI" dirty="0"/>
              <a:t>?</a:t>
            </a:r>
            <a:endParaRPr lang="en-GB" dirty="0"/>
          </a:p>
        </p:txBody>
      </p:sp>
      <p:pic>
        <p:nvPicPr>
          <p:cNvPr id="22" name="Picture Placeholder 21">
            <a:extLst>
              <a:ext uri="{FF2B5EF4-FFF2-40B4-BE49-F238E27FC236}">
                <a16:creationId xmlns:a16="http://schemas.microsoft.com/office/drawing/2014/main" id="{8904C63D-6F82-FC4D-A602-4B5857D1BAF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5371457" y="553524"/>
            <a:ext cx="6825693" cy="6308071"/>
          </a:xfrm>
        </p:spPr>
      </p:pic>
      <p:sp>
        <p:nvSpPr>
          <p:cNvPr id="5" name="TextBox 4">
            <a:extLst>
              <a:ext uri="{FF2B5EF4-FFF2-40B4-BE49-F238E27FC236}">
                <a16:creationId xmlns:a16="http://schemas.microsoft.com/office/drawing/2014/main" id="{D3B6229D-272B-43B9-BFAD-26D88ECCAB85}"/>
              </a:ext>
            </a:extLst>
          </p:cNvPr>
          <p:cNvSpPr txBox="1"/>
          <p:nvPr/>
        </p:nvSpPr>
        <p:spPr>
          <a:xfrm>
            <a:off x="352425" y="5935144"/>
            <a:ext cx="7059753" cy="338554"/>
          </a:xfrm>
          <a:prstGeom prst="rect">
            <a:avLst/>
          </a:prstGeom>
          <a:noFill/>
        </p:spPr>
        <p:txBody>
          <a:bodyPr wrap="none" rtlCol="0">
            <a:spAutoFit/>
          </a:bodyPr>
          <a:lstStyle/>
          <a:p>
            <a:r>
              <a:rPr lang="en-GB" sz="1600" dirty="0">
                <a:solidFill>
                  <a:schemeClr val="bg1"/>
                </a:solidFill>
                <a:hlinkClick r:id="rId4">
                  <a:extLst>
                    <a:ext uri="{A12FA001-AC4F-418D-AE19-62706E023703}">
                      <ahyp:hlinkClr xmlns:ahyp="http://schemas.microsoft.com/office/drawing/2018/hyperlinkcolor" val="tx"/>
                    </a:ext>
                  </a:extLst>
                </a:hlinkClick>
              </a:rPr>
              <a:t>https://www.worldretailseries.com/news/planet-retail-10-future-retail-trends</a:t>
            </a:r>
            <a:endParaRPr lang="en-GB" sz="1600" dirty="0">
              <a:solidFill>
                <a:schemeClr val="bg1"/>
              </a:solidFill>
            </a:endParaRPr>
          </a:p>
        </p:txBody>
      </p:sp>
    </p:spTree>
    <p:extLst>
      <p:ext uri="{BB962C8B-B14F-4D97-AF65-F5344CB8AC3E}">
        <p14:creationId xmlns:p14="http://schemas.microsoft.com/office/powerpoint/2010/main" val="28209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9FF3D4-8E30-45B4-96F9-35FF31E78C9B}"/>
              </a:ext>
            </a:extLst>
          </p:cNvPr>
          <p:cNvSpPr>
            <a:spLocks noGrp="1"/>
          </p:cNvSpPr>
          <p:nvPr>
            <p:ph type="body" sz="quarter" idx="11"/>
          </p:nvPr>
        </p:nvSpPr>
        <p:spPr/>
        <p:txBody>
          <a:bodyPr/>
          <a:lstStyle/>
          <a:p>
            <a:r>
              <a:rPr lang="en-US" dirty="0"/>
              <a:t>Get clear, real-time information on your customers’ habits, preferences and behaviors, and use it to:</a:t>
            </a:r>
          </a:p>
          <a:p>
            <a:pPr lvl="1"/>
            <a:r>
              <a:rPr lang="en-US" dirty="0"/>
              <a:t>Offer personalized deals, promotions, and customer interactions</a:t>
            </a:r>
          </a:p>
          <a:p>
            <a:pPr lvl="1"/>
            <a:r>
              <a:rPr lang="en-US" dirty="0"/>
              <a:t>Optimize your upselling and cross-selling</a:t>
            </a:r>
          </a:p>
          <a:p>
            <a:pPr lvl="1"/>
            <a:r>
              <a:rPr lang="en-US" dirty="0"/>
              <a:t>Align pricing and replenishment to actual demand</a:t>
            </a:r>
          </a:p>
          <a:p>
            <a:pPr lvl="1"/>
            <a:r>
              <a:rPr lang="en-US" dirty="0"/>
              <a:t>Create effective loyalty programs</a:t>
            </a:r>
          </a:p>
        </p:txBody>
      </p:sp>
      <p:sp>
        <p:nvSpPr>
          <p:cNvPr id="3" name="Text Placeholder 2">
            <a:extLst>
              <a:ext uri="{FF2B5EF4-FFF2-40B4-BE49-F238E27FC236}">
                <a16:creationId xmlns:a16="http://schemas.microsoft.com/office/drawing/2014/main" id="{75A1A34C-4BD1-41B8-AEFF-EECB4F4B14EA}"/>
              </a:ext>
            </a:extLst>
          </p:cNvPr>
          <p:cNvSpPr>
            <a:spLocks noGrp="1"/>
          </p:cNvSpPr>
          <p:nvPr>
            <p:ph type="body" sz="quarter" idx="13"/>
          </p:nvPr>
        </p:nvSpPr>
        <p:spPr/>
        <p:txBody>
          <a:bodyPr/>
          <a:lstStyle/>
          <a:p>
            <a:r>
              <a:rPr lang="en-US" dirty="0"/>
              <a:t>Increase customer retention</a:t>
            </a:r>
          </a:p>
        </p:txBody>
      </p:sp>
    </p:spTree>
    <p:extLst>
      <p:ext uri="{BB962C8B-B14F-4D97-AF65-F5344CB8AC3E}">
        <p14:creationId xmlns:p14="http://schemas.microsoft.com/office/powerpoint/2010/main" val="103031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59E6C8-2CD3-4971-B220-657C9F39A834}"/>
              </a:ext>
            </a:extLst>
          </p:cNvPr>
          <p:cNvSpPr>
            <a:spLocks noGrp="1"/>
          </p:cNvSpPr>
          <p:nvPr>
            <p:ph type="body" sz="quarter" idx="11"/>
          </p:nvPr>
        </p:nvSpPr>
        <p:spPr/>
        <p:txBody>
          <a:bodyPr/>
          <a:lstStyle/>
          <a:p>
            <a:r>
              <a:rPr lang="en-US" sz="2400" dirty="0"/>
              <a:t>Give your people the best tools to do their job effectively</a:t>
            </a:r>
          </a:p>
          <a:p>
            <a:r>
              <a:rPr lang="en-US" sz="2400" dirty="0"/>
              <a:t>Give customers all the information they need, close sales and perform inventory tasks anywhere in store: the Point of Sale runs on any type of device </a:t>
            </a:r>
          </a:p>
          <a:p>
            <a:r>
              <a:rPr lang="en-US" sz="2400" dirty="0"/>
              <a:t>Engage shoppers and help them discover new items with the system’s conversational commerce tools </a:t>
            </a:r>
          </a:p>
          <a:p>
            <a:r>
              <a:rPr lang="en-US" sz="2400" dirty="0"/>
              <a:t>Target customers’ desires with AI-powered product recommendations at the POS </a:t>
            </a:r>
          </a:p>
          <a:p>
            <a:r>
              <a:rPr lang="en-US" sz="2400" dirty="0"/>
              <a:t>Enable your staff to quickly find the information they need with the system’s role-based view </a:t>
            </a:r>
          </a:p>
          <a:p>
            <a:r>
              <a:rPr lang="en-US" sz="2400" dirty="0"/>
              <a:t>Easily move employees across departments: the same system, with the same interface, is used in the front and back of store, across retail and hospitality</a:t>
            </a:r>
          </a:p>
        </p:txBody>
      </p:sp>
      <p:sp>
        <p:nvSpPr>
          <p:cNvPr id="3" name="Text Placeholder 2">
            <a:extLst>
              <a:ext uri="{FF2B5EF4-FFF2-40B4-BE49-F238E27FC236}">
                <a16:creationId xmlns:a16="http://schemas.microsoft.com/office/drawing/2014/main" id="{78CECB9B-2BB7-47CF-8538-061F9D0D6A23}"/>
              </a:ext>
            </a:extLst>
          </p:cNvPr>
          <p:cNvSpPr>
            <a:spLocks noGrp="1"/>
          </p:cNvSpPr>
          <p:nvPr>
            <p:ph type="body" sz="quarter" idx="13"/>
          </p:nvPr>
        </p:nvSpPr>
        <p:spPr/>
        <p:txBody>
          <a:bodyPr/>
          <a:lstStyle/>
          <a:p>
            <a:r>
              <a:rPr lang="en-US" dirty="0"/>
              <a:t>Empower your employees</a:t>
            </a:r>
          </a:p>
        </p:txBody>
      </p:sp>
    </p:spTree>
    <p:extLst>
      <p:ext uri="{BB962C8B-B14F-4D97-AF65-F5344CB8AC3E}">
        <p14:creationId xmlns:p14="http://schemas.microsoft.com/office/powerpoint/2010/main" val="3363328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BD6E71-3219-4A1D-B4A0-C8778354C8D7}"/>
              </a:ext>
            </a:extLst>
          </p:cNvPr>
          <p:cNvSpPr>
            <a:spLocks noGrp="1"/>
          </p:cNvSpPr>
          <p:nvPr>
            <p:ph type="body" sz="quarter" idx="11"/>
          </p:nvPr>
        </p:nvSpPr>
        <p:spPr/>
        <p:txBody>
          <a:bodyPr/>
          <a:lstStyle/>
          <a:p>
            <a:r>
              <a:rPr lang="en-US" dirty="0"/>
              <a:t>experiences</a:t>
            </a:r>
          </a:p>
          <a:p>
            <a:r>
              <a:rPr lang="en-US" dirty="0"/>
              <a:t>simplicity and convenience</a:t>
            </a:r>
          </a:p>
          <a:p>
            <a:r>
              <a:rPr lang="en-US" dirty="0"/>
              <a:t>re-commerce has grown 20 times waster than traditional sales</a:t>
            </a:r>
          </a:p>
          <a:p>
            <a:r>
              <a:rPr lang="en-US" dirty="0"/>
              <a:t>reuse, replace ownership with usage, rental</a:t>
            </a:r>
          </a:p>
          <a:p>
            <a:r>
              <a:rPr lang="en-US" dirty="0"/>
              <a:t>environmentally conscious, sustainability</a:t>
            </a:r>
          </a:p>
          <a:p>
            <a:endParaRPr lang="en-US" dirty="0"/>
          </a:p>
          <a:p>
            <a:endParaRPr lang="en-US" dirty="0"/>
          </a:p>
          <a:p>
            <a:r>
              <a:rPr lang="en-US" dirty="0"/>
              <a:t>How can you adopt to new trends in retail </a:t>
            </a:r>
          </a:p>
        </p:txBody>
      </p:sp>
      <p:sp>
        <p:nvSpPr>
          <p:cNvPr id="3" name="Text Placeholder 2">
            <a:extLst>
              <a:ext uri="{FF2B5EF4-FFF2-40B4-BE49-F238E27FC236}">
                <a16:creationId xmlns:a16="http://schemas.microsoft.com/office/drawing/2014/main" id="{8E014FCD-A041-46D0-8109-D67E72E905C8}"/>
              </a:ext>
            </a:extLst>
          </p:cNvPr>
          <p:cNvSpPr>
            <a:spLocks noGrp="1"/>
          </p:cNvSpPr>
          <p:nvPr>
            <p:ph type="body" sz="quarter" idx="13"/>
          </p:nvPr>
        </p:nvSpPr>
        <p:spPr/>
        <p:txBody>
          <a:bodyPr/>
          <a:lstStyle/>
          <a:p>
            <a:r>
              <a:rPr lang="en-US" dirty="0"/>
              <a:t>Trends in retail - Customers wanting …</a:t>
            </a:r>
          </a:p>
        </p:txBody>
      </p:sp>
    </p:spTree>
    <p:extLst>
      <p:ext uri="{BB962C8B-B14F-4D97-AF65-F5344CB8AC3E}">
        <p14:creationId xmlns:p14="http://schemas.microsoft.com/office/powerpoint/2010/main" val="1394760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6A3EB49-5A47-8B47-B0EA-81437ED4CA00}"/>
              </a:ext>
            </a:extLst>
          </p:cNvPr>
          <p:cNvPicPr>
            <a:picLocks noChangeAspect="1"/>
          </p:cNvPicPr>
          <p:nvPr/>
        </p:nvPicPr>
        <p:blipFill>
          <a:blip r:embed="rId3"/>
          <a:stretch>
            <a:fillRect/>
          </a:stretch>
        </p:blipFill>
        <p:spPr>
          <a:xfrm>
            <a:off x="11278" y="689133"/>
            <a:ext cx="12180722" cy="6858000"/>
          </a:xfrm>
          <a:prstGeom prst="rect">
            <a:avLst/>
          </a:prstGeom>
        </p:spPr>
      </p:pic>
      <p:sp>
        <p:nvSpPr>
          <p:cNvPr id="3" name="Textplatzhalter 2">
            <a:extLst>
              <a:ext uri="{FF2B5EF4-FFF2-40B4-BE49-F238E27FC236}">
                <a16:creationId xmlns:a16="http://schemas.microsoft.com/office/drawing/2014/main" id="{C8A17BF5-4227-4417-8723-A0581C2A33B7}"/>
              </a:ext>
            </a:extLst>
          </p:cNvPr>
          <p:cNvSpPr>
            <a:spLocks noGrp="1"/>
          </p:cNvSpPr>
          <p:nvPr>
            <p:ph type="body" sz="quarter" idx="13"/>
          </p:nvPr>
        </p:nvSpPr>
        <p:spPr/>
        <p:txBody>
          <a:bodyPr/>
          <a:lstStyle/>
          <a:p>
            <a:r>
              <a:rPr lang="en-GB" dirty="0"/>
              <a:t>The answer lies in transforming </a:t>
            </a:r>
            <a:br>
              <a:rPr lang="en-GB" dirty="0"/>
            </a:br>
            <a:r>
              <a:rPr lang="en-GB" dirty="0"/>
              <a:t>the concept of </a:t>
            </a:r>
            <a:r>
              <a:rPr lang="en-GB" b="1" dirty="0">
                <a:solidFill>
                  <a:srgbClr val="41DED1"/>
                </a:solidFill>
              </a:rPr>
              <a:t>retail and hospitality</a:t>
            </a:r>
            <a:endParaRPr lang="de-DE" b="1" dirty="0"/>
          </a:p>
          <a:p>
            <a:endParaRPr lang="de-DE" dirty="0"/>
          </a:p>
        </p:txBody>
      </p:sp>
    </p:spTree>
    <p:extLst>
      <p:ext uri="{BB962C8B-B14F-4D97-AF65-F5344CB8AC3E}">
        <p14:creationId xmlns:p14="http://schemas.microsoft.com/office/powerpoint/2010/main" val="545739991"/>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descr="Ein Bild, das draußen, Sonnenuntergang, Wolken, Hügel enthält.&#10;&#10;Automatisch generierte Beschreibung">
            <a:extLst>
              <a:ext uri="{FF2B5EF4-FFF2-40B4-BE49-F238E27FC236}">
                <a16:creationId xmlns:a16="http://schemas.microsoft.com/office/drawing/2014/main" id="{29145DA5-ED07-41A2-83D8-1E266331456D}"/>
              </a:ext>
            </a:extLst>
          </p:cNvPr>
          <p:cNvPicPr>
            <a:picLocks noGrp="1" noChangeAspect="1"/>
          </p:cNvPicPr>
          <p:nvPr>
            <p:ph type="pic" sz="quarter" idx="10"/>
          </p:nvPr>
        </p:nvPicPr>
        <p:blipFill>
          <a:blip r:embed="rId3"/>
          <a:srcRect l="9814" r="9814"/>
          <a:stretch>
            <a:fillRect/>
          </a:stretch>
        </p:blipFill>
        <p:spPr/>
      </p:pic>
      <p:sp>
        <p:nvSpPr>
          <p:cNvPr id="3" name="Textplatzhalter 2">
            <a:extLst>
              <a:ext uri="{FF2B5EF4-FFF2-40B4-BE49-F238E27FC236}">
                <a16:creationId xmlns:a16="http://schemas.microsoft.com/office/drawing/2014/main" id="{D818D0A6-0F3F-4ACA-84FE-698DD5735BB8}"/>
              </a:ext>
            </a:extLst>
          </p:cNvPr>
          <p:cNvSpPr>
            <a:spLocks noGrp="1"/>
          </p:cNvSpPr>
          <p:nvPr>
            <p:ph type="body" sz="quarter" idx="11"/>
          </p:nvPr>
        </p:nvSpPr>
        <p:spPr>
          <a:xfrm>
            <a:off x="352426" y="1470120"/>
            <a:ext cx="5022850" cy="5061832"/>
          </a:xfrm>
        </p:spPr>
        <p:txBody>
          <a:bodyPr anchor="t"/>
          <a:lstStyle/>
          <a:p>
            <a:pPr marL="457200" indent="-457200">
              <a:buFont typeface="Arial" panose="020B0604020202020204" pitchFamily="34" charset="0"/>
              <a:buChar char="•"/>
            </a:pPr>
            <a:r>
              <a:rPr lang="en-US" sz="2800" dirty="0"/>
              <a:t>Technology enables to deliver new direct services</a:t>
            </a:r>
          </a:p>
          <a:p>
            <a:pPr marL="457200" indent="-457200">
              <a:buFont typeface="Arial" panose="020B0604020202020204" pitchFamily="34" charset="0"/>
              <a:buChar char="•"/>
            </a:pPr>
            <a:r>
              <a:rPr lang="en-US" sz="2800" dirty="0"/>
              <a:t>The quality of your service keeps you in the game </a:t>
            </a:r>
          </a:p>
          <a:p>
            <a:pPr marL="457200" indent="-457200">
              <a:buFont typeface="Arial" panose="020B0604020202020204" pitchFamily="34" charset="0"/>
              <a:buChar char="•"/>
            </a:pPr>
            <a:r>
              <a:rPr lang="en-US" sz="2800" dirty="0"/>
              <a:t>The </a:t>
            </a:r>
            <a:r>
              <a:rPr lang="en-US" sz="2800" b="1" dirty="0">
                <a:solidFill>
                  <a:srgbClr val="FFE591"/>
                </a:solidFill>
              </a:rPr>
              <a:t>human connection</a:t>
            </a:r>
            <a:r>
              <a:rPr lang="en-US" sz="2800" b="1" dirty="0">
                <a:solidFill>
                  <a:srgbClr val="A36728"/>
                </a:solidFill>
              </a:rPr>
              <a:t> </a:t>
            </a:r>
            <a:br>
              <a:rPr lang="en-US" sz="2800" b="1" dirty="0">
                <a:solidFill>
                  <a:srgbClr val="A36728"/>
                </a:solidFill>
              </a:rPr>
            </a:br>
            <a:r>
              <a:rPr lang="en-US" sz="2800" dirty="0"/>
              <a:t>part wins you the game  </a:t>
            </a:r>
          </a:p>
          <a:p>
            <a:endParaRPr lang="de-DE" sz="3200" dirty="0"/>
          </a:p>
        </p:txBody>
      </p:sp>
      <p:sp>
        <p:nvSpPr>
          <p:cNvPr id="5" name="Textplatzhalter 4">
            <a:extLst>
              <a:ext uri="{FF2B5EF4-FFF2-40B4-BE49-F238E27FC236}">
                <a16:creationId xmlns:a16="http://schemas.microsoft.com/office/drawing/2014/main" id="{CE4E418F-1819-48FF-B7A6-43A934662769}"/>
              </a:ext>
            </a:extLst>
          </p:cNvPr>
          <p:cNvSpPr>
            <a:spLocks noGrp="1"/>
          </p:cNvSpPr>
          <p:nvPr>
            <p:ph type="body" sz="quarter" idx="13"/>
          </p:nvPr>
        </p:nvSpPr>
        <p:spPr>
          <a:xfrm>
            <a:off x="352426" y="559112"/>
            <a:ext cx="5405439" cy="585429"/>
          </a:xfrm>
        </p:spPr>
        <p:txBody>
          <a:bodyPr/>
          <a:lstStyle/>
          <a:p>
            <a:r>
              <a:rPr lang="de-DE" dirty="0"/>
              <a:t>The </a:t>
            </a:r>
            <a:r>
              <a:rPr lang="de-DE" dirty="0" err="1"/>
              <a:t>winning</a:t>
            </a:r>
            <a:r>
              <a:rPr lang="de-DE" dirty="0"/>
              <a:t> recipe:</a:t>
            </a:r>
          </a:p>
        </p:txBody>
      </p:sp>
    </p:spTree>
    <p:extLst>
      <p:ext uri="{BB962C8B-B14F-4D97-AF65-F5344CB8AC3E}">
        <p14:creationId xmlns:p14="http://schemas.microsoft.com/office/powerpoint/2010/main" val="421872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B92C84AC-1576-4563-B340-BFE35B29BFBC}"/>
              </a:ext>
            </a:extLst>
          </p:cNvPr>
          <p:cNvSpPr>
            <a:spLocks noGrp="1"/>
          </p:cNvSpPr>
          <p:nvPr>
            <p:ph type="pic" sz="quarter" idx="10"/>
          </p:nvPr>
        </p:nvSpPr>
        <p:spPr/>
      </p:sp>
      <p:sp>
        <p:nvSpPr>
          <p:cNvPr id="5" name="Textplatzhalter 4">
            <a:extLst>
              <a:ext uri="{FF2B5EF4-FFF2-40B4-BE49-F238E27FC236}">
                <a16:creationId xmlns:a16="http://schemas.microsoft.com/office/drawing/2014/main" id="{929CE4FF-A332-4E19-9F01-01B058F32E1C}"/>
              </a:ext>
            </a:extLst>
          </p:cNvPr>
          <p:cNvSpPr>
            <a:spLocks noGrp="1"/>
          </p:cNvSpPr>
          <p:nvPr>
            <p:ph type="body" sz="quarter" idx="11"/>
          </p:nvPr>
        </p:nvSpPr>
        <p:spPr>
          <a:xfrm>
            <a:off x="6838949" y="1268413"/>
            <a:ext cx="5007429" cy="5400675"/>
          </a:xfrm>
        </p:spPr>
        <p:txBody>
          <a:bodyPr/>
          <a:lstStyle/>
          <a:p>
            <a:r>
              <a:rPr lang="en-US" dirty="0"/>
              <a:t>It does not matter if you work B2B, B2C it is all about H2H. Human to human. The new trends enable you to be service oriented and put consumers at the center.</a:t>
            </a:r>
          </a:p>
          <a:p>
            <a:r>
              <a:rPr lang="en-US" dirty="0"/>
              <a:t>This way High Tech and High Touch meet: </a:t>
            </a:r>
            <a:r>
              <a:rPr lang="en-US" b="1" dirty="0">
                <a:solidFill>
                  <a:srgbClr val="F5DFAD"/>
                </a:solidFill>
              </a:rPr>
              <a:t>Personal touch infused with technology</a:t>
            </a:r>
            <a:r>
              <a:rPr lang="en-US" b="1" dirty="0"/>
              <a:t>.</a:t>
            </a:r>
            <a:r>
              <a:rPr lang="en-US" dirty="0"/>
              <a:t> </a:t>
            </a:r>
          </a:p>
          <a:p>
            <a:r>
              <a:rPr lang="en-US" dirty="0"/>
              <a:t>This is to be remembered. </a:t>
            </a:r>
            <a:endParaRPr lang="de-DE" dirty="0"/>
          </a:p>
          <a:p>
            <a:endParaRPr lang="de-DE" dirty="0"/>
          </a:p>
        </p:txBody>
      </p:sp>
      <p:pic>
        <p:nvPicPr>
          <p:cNvPr id="1026" name="Picture 2" descr="women's face with glitters">
            <a:extLst>
              <a:ext uri="{FF2B5EF4-FFF2-40B4-BE49-F238E27FC236}">
                <a16:creationId xmlns:a16="http://schemas.microsoft.com/office/drawing/2014/main" id="{EDF1EB1A-2F57-4626-A0D1-045DC9E6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5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581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6A3EB49-5A47-8B47-B0EA-81437ED4CA00}"/>
              </a:ext>
            </a:extLst>
          </p:cNvPr>
          <p:cNvPicPr>
            <a:picLocks noChangeAspect="1"/>
          </p:cNvPicPr>
          <p:nvPr/>
        </p:nvPicPr>
        <p:blipFill>
          <a:blip r:embed="rId3"/>
          <a:stretch>
            <a:fillRect/>
          </a:stretch>
        </p:blipFill>
        <p:spPr>
          <a:xfrm>
            <a:off x="11278" y="689133"/>
            <a:ext cx="12180722" cy="6858000"/>
          </a:xfrm>
          <a:prstGeom prst="rect">
            <a:avLst/>
          </a:prstGeom>
        </p:spPr>
      </p:pic>
      <p:sp>
        <p:nvSpPr>
          <p:cNvPr id="3" name="Textplatzhalter 2">
            <a:extLst>
              <a:ext uri="{FF2B5EF4-FFF2-40B4-BE49-F238E27FC236}">
                <a16:creationId xmlns:a16="http://schemas.microsoft.com/office/drawing/2014/main" id="{C8A17BF5-4227-4417-8723-A0581C2A33B7}"/>
              </a:ext>
            </a:extLst>
          </p:cNvPr>
          <p:cNvSpPr>
            <a:spLocks noGrp="1"/>
          </p:cNvSpPr>
          <p:nvPr>
            <p:ph type="body" sz="quarter" idx="13"/>
          </p:nvPr>
        </p:nvSpPr>
        <p:spPr/>
        <p:txBody>
          <a:bodyPr/>
          <a:lstStyle/>
          <a:p>
            <a:r>
              <a:rPr lang="en-GB" dirty="0"/>
              <a:t>The answer lies in transforming </a:t>
            </a:r>
            <a:br>
              <a:rPr lang="en-GB" dirty="0"/>
            </a:br>
            <a:r>
              <a:rPr lang="en-GB" dirty="0"/>
              <a:t>the concept of </a:t>
            </a:r>
            <a:r>
              <a:rPr lang="en-GB" b="1" dirty="0">
                <a:solidFill>
                  <a:srgbClr val="41DED1"/>
                </a:solidFill>
              </a:rPr>
              <a:t>retail and hospitality</a:t>
            </a:r>
            <a:endParaRPr lang="de-DE" b="1" dirty="0"/>
          </a:p>
          <a:p>
            <a:endParaRPr lang="de-DE" dirty="0"/>
          </a:p>
        </p:txBody>
      </p:sp>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F9149B3-2A60-4C5D-8869-83BF84A06028}"/>
                  </a:ext>
                </a:extLst>
              </p:cNvPr>
              <p:cNvGraphicFramePr>
                <a:graphicFrameLocks noChangeAspect="1"/>
              </p:cNvGraphicFramePr>
              <p:nvPr/>
            </p:nvGraphicFramePr>
            <p:xfrm>
              <a:off x="5344733" y="3726824"/>
              <a:ext cx="1558344" cy="876568"/>
            </p:xfrm>
            <a:graphic>
              <a:graphicData uri="http://schemas.microsoft.com/office/powerpoint/2016/slidezoom">
                <pslz:sldZm>
                  <pslz:sldZmObj sldId="281" cId="1577216919">
                    <pslz:zmPr id="{E52FAD2B-D8FE-44C2-A219-3B5279563715}" returnToParent="0" transitionDur="1000" showBg="0">
                      <p166:blipFill xmlns:p166="http://schemas.microsoft.com/office/powerpoint/2016/6/main">
                        <a:blip r:embed="rId4"/>
                        <a:stretch>
                          <a:fillRect/>
                        </a:stretch>
                      </p166:blipFill>
                      <p166:spPr xmlns:p166="http://schemas.microsoft.com/office/powerpoint/2016/6/main">
                        <a:xfrm>
                          <a:off x="0" y="0"/>
                          <a:ext cx="1558344" cy="876568"/>
                        </a:xfrm>
                        <a:prstGeom prst="rect">
                          <a:avLst/>
                        </a:prstGeom>
                        <a:solidFill>
                          <a:srgbClr val="FFFFFF">
                            <a:shade val="85000"/>
                          </a:srgbClr>
                        </a:solidFill>
                        <a:ln w="88900" cap="sq">
                          <a:noFill/>
                          <a:miter lim="800000"/>
                        </a:ln>
                        <a:effectLst/>
                      </p166:spPr>
                    </pslz:zmPr>
                  </pslz:sldZmObj>
                </pslz:sldZm>
              </a:graphicData>
            </a:graphic>
          </p:graphicFrame>
        </mc:Choice>
        <mc:Fallback xmlns="">
          <p:pic>
            <p:nvPicPr>
              <p:cNvPr id="4" name="Folienzoom 3">
                <a:hlinkClick r:id="rId5" action="ppaction://hlinksldjump"/>
                <a:extLst>
                  <a:ext uri="{FF2B5EF4-FFF2-40B4-BE49-F238E27FC236}">
                    <a16:creationId xmlns:a16="http://schemas.microsoft.com/office/drawing/2014/main" id="{8F9149B3-2A60-4C5D-8869-83BF84A06028}"/>
                  </a:ext>
                </a:extLst>
              </p:cNvPr>
              <p:cNvPicPr>
                <a:picLocks noGrp="1" noRot="1" noChangeAspect="1" noMove="1" noResize="1" noEditPoints="1" noAdjustHandles="1" noChangeArrowheads="1" noChangeShapeType="1"/>
              </p:cNvPicPr>
              <p:nvPr/>
            </p:nvPicPr>
            <p:blipFill>
              <a:blip r:embed="rId6"/>
              <a:stretch>
                <a:fillRect/>
              </a:stretch>
            </p:blipFill>
            <p:spPr>
              <a:xfrm>
                <a:off x="5344733" y="3726824"/>
                <a:ext cx="1558344" cy="876568"/>
              </a:xfrm>
              <a:prstGeom prst="rect">
                <a:avLst/>
              </a:prstGeom>
              <a:solidFill>
                <a:srgbClr val="FFFFFF">
                  <a:shade val="85000"/>
                </a:srgbClr>
              </a:solidFill>
              <a:ln w="88900" cap="sq">
                <a:noFill/>
                <a:miter lim="800000"/>
              </a:ln>
              <a:effectLst/>
            </p:spPr>
          </p:pic>
        </mc:Fallback>
      </mc:AlternateContent>
    </p:spTree>
    <p:extLst>
      <p:ext uri="{BB962C8B-B14F-4D97-AF65-F5344CB8AC3E}">
        <p14:creationId xmlns:p14="http://schemas.microsoft.com/office/powerpoint/2010/main" val="39691954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2651F2D-CBCB-4A42-8A90-140E4CA9F33F}"/>
              </a:ext>
            </a:extLst>
          </p:cNvPr>
          <p:cNvSpPr>
            <a:spLocks noGrp="1"/>
          </p:cNvSpPr>
          <p:nvPr>
            <p:ph type="body" sz="quarter" idx="11"/>
          </p:nvPr>
        </p:nvSpPr>
        <p:spPr/>
        <p:txBody>
          <a:bodyPr/>
          <a:lstStyle/>
          <a:p>
            <a:r>
              <a:rPr lang="en-US" dirty="0"/>
              <a:t>Delight modern customers </a:t>
            </a:r>
          </a:p>
          <a:p>
            <a:r>
              <a:rPr lang="en-US" dirty="0"/>
              <a:t>Deliver the kind of experience that drives shoppers back</a:t>
            </a:r>
          </a:p>
          <a:p>
            <a:r>
              <a:rPr lang="en-US" dirty="0"/>
              <a:t>Create a smooth customer journey with a consistent look and feel, cross channels </a:t>
            </a:r>
          </a:p>
          <a:p>
            <a:r>
              <a:rPr lang="en-US" dirty="0"/>
              <a:t>Deliver relevant, timely and personalized offers and product recommendations across all touchpoints </a:t>
            </a:r>
          </a:p>
          <a:p>
            <a:r>
              <a:rPr lang="en-US" dirty="0"/>
              <a:t>Offer flexible services such as click &amp; collect, online inventory visibility and returns across channels </a:t>
            </a:r>
          </a:p>
          <a:p>
            <a:r>
              <a:rPr lang="en-US" dirty="0"/>
              <a:t>Run loyalty programs that reward consumers across the channels </a:t>
            </a:r>
          </a:p>
        </p:txBody>
      </p:sp>
      <p:sp>
        <p:nvSpPr>
          <p:cNvPr id="9" name="Text Placeholder 8">
            <a:extLst>
              <a:ext uri="{FF2B5EF4-FFF2-40B4-BE49-F238E27FC236}">
                <a16:creationId xmlns:a16="http://schemas.microsoft.com/office/drawing/2014/main" id="{2F1014D9-C809-4A4E-B8E4-40643ED4E0E4}"/>
              </a:ext>
            </a:extLst>
          </p:cNvPr>
          <p:cNvSpPr>
            <a:spLocks noGrp="1"/>
          </p:cNvSpPr>
          <p:nvPr>
            <p:ph type="body" sz="quarter" idx="13"/>
          </p:nvPr>
        </p:nvSpPr>
        <p:spPr/>
        <p:txBody>
          <a:bodyPr/>
          <a:lstStyle/>
          <a:p>
            <a:r>
              <a:rPr lang="en-US" dirty="0"/>
              <a:t>What do I mean by Customer Engagement?</a:t>
            </a:r>
          </a:p>
        </p:txBody>
      </p:sp>
    </p:spTree>
    <p:extLst>
      <p:ext uri="{BB962C8B-B14F-4D97-AF65-F5344CB8AC3E}">
        <p14:creationId xmlns:p14="http://schemas.microsoft.com/office/powerpoint/2010/main" val="9569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B09195-B637-EA4D-BCB5-96DDA29CD0FC}"/>
              </a:ext>
            </a:extLst>
          </p:cNvPr>
          <p:cNvSpPr/>
          <p:nvPr/>
        </p:nvSpPr>
        <p:spPr>
          <a:xfrm>
            <a:off x="0" y="-34788"/>
            <a:ext cx="12192000" cy="6892787"/>
          </a:xfrm>
          <a:prstGeom prst="rect">
            <a:avLst/>
          </a:prstGeom>
          <a:solidFill>
            <a:srgbClr val="E0B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solidFill>
                <a:schemeClr val="bg1"/>
              </a:solidFill>
            </a:endParaRPr>
          </a:p>
        </p:txBody>
      </p:sp>
      <p:pic>
        <p:nvPicPr>
          <p:cNvPr id="14" name="Picture 13" descr="A picture containing photo, dark, black, man&#10;&#10;Description automatically generated">
            <a:extLst>
              <a:ext uri="{FF2B5EF4-FFF2-40B4-BE49-F238E27FC236}">
                <a16:creationId xmlns:a16="http://schemas.microsoft.com/office/drawing/2014/main" id="{DAF645E5-DA06-7F47-BCBC-AB8C3FF60280}"/>
              </a:ext>
            </a:extLst>
          </p:cNvPr>
          <p:cNvPicPr>
            <a:picLocks noChangeAspect="1"/>
          </p:cNvPicPr>
          <p:nvPr/>
        </p:nvPicPr>
        <p:blipFill>
          <a:blip r:embed="rId3"/>
          <a:stretch>
            <a:fillRect/>
          </a:stretch>
        </p:blipFill>
        <p:spPr>
          <a:xfrm>
            <a:off x="0" y="32447"/>
            <a:ext cx="12187066" cy="6858000"/>
          </a:xfrm>
          <a:prstGeom prst="rect">
            <a:avLst/>
          </a:prstGeom>
        </p:spPr>
      </p:pic>
      <p:sp>
        <p:nvSpPr>
          <p:cNvPr id="2" name="Textplatzhalter 1">
            <a:extLst>
              <a:ext uri="{FF2B5EF4-FFF2-40B4-BE49-F238E27FC236}">
                <a16:creationId xmlns:a16="http://schemas.microsoft.com/office/drawing/2014/main" id="{9D38AC96-0788-450F-8271-C86EE2C7DF73}"/>
              </a:ext>
            </a:extLst>
          </p:cNvPr>
          <p:cNvSpPr>
            <a:spLocks noGrp="1"/>
          </p:cNvSpPr>
          <p:nvPr>
            <p:ph type="body" sz="quarter" idx="4294967295"/>
          </p:nvPr>
        </p:nvSpPr>
        <p:spPr>
          <a:xfrm>
            <a:off x="591670" y="2180292"/>
            <a:ext cx="9009529" cy="4642783"/>
          </a:xfrm>
          <a:prstGeom prst="rect">
            <a:avLst/>
          </a:prstGeom>
        </p:spPr>
        <p:txBody>
          <a:bodyPr/>
          <a:lstStyle/>
          <a:p>
            <a:pPr marL="514350" lvl="0" indent="-514350">
              <a:buFont typeface="+mj-lt"/>
              <a:buAutoNum type="arabicPeriod"/>
            </a:pPr>
            <a:r>
              <a:rPr lang="en-US" dirty="0">
                <a:solidFill>
                  <a:schemeClr val="tx1"/>
                </a:solidFill>
              </a:rPr>
              <a:t>Exploit technology as an accelerator </a:t>
            </a:r>
            <a:br>
              <a:rPr lang="en-US" dirty="0">
                <a:solidFill>
                  <a:schemeClr val="tx1"/>
                </a:solidFill>
              </a:rPr>
            </a:br>
            <a:r>
              <a:rPr lang="en-US" dirty="0">
                <a:solidFill>
                  <a:schemeClr val="tx1"/>
                </a:solidFill>
              </a:rPr>
              <a:t>for business.</a:t>
            </a:r>
            <a:endParaRPr lang="de-DE" dirty="0">
              <a:solidFill>
                <a:schemeClr val="tx1"/>
              </a:solidFill>
            </a:endParaRPr>
          </a:p>
          <a:p>
            <a:pPr marL="514350" lvl="0" indent="-514350">
              <a:buFont typeface="+mj-lt"/>
              <a:buAutoNum type="arabicPeriod"/>
            </a:pPr>
            <a:r>
              <a:rPr lang="en-US" dirty="0">
                <a:solidFill>
                  <a:schemeClr val="tx1"/>
                </a:solidFill>
              </a:rPr>
              <a:t>Build a customer-first strategy</a:t>
            </a:r>
            <a:endParaRPr lang="de-DE" dirty="0">
              <a:solidFill>
                <a:schemeClr val="tx1"/>
              </a:solidFill>
            </a:endParaRPr>
          </a:p>
          <a:p>
            <a:pPr marL="514350" lvl="0" indent="-514350">
              <a:buFont typeface="+mj-lt"/>
              <a:buAutoNum type="arabicPeriod"/>
            </a:pPr>
            <a:r>
              <a:rPr lang="en-US" dirty="0">
                <a:solidFill>
                  <a:schemeClr val="tx1"/>
                </a:solidFill>
              </a:rPr>
              <a:t>Use data as your most valuable asset </a:t>
            </a:r>
            <a:br>
              <a:rPr lang="en-US" dirty="0">
                <a:solidFill>
                  <a:schemeClr val="tx1"/>
                </a:solidFill>
              </a:rPr>
            </a:br>
            <a:r>
              <a:rPr lang="en-US" dirty="0">
                <a:solidFill>
                  <a:schemeClr val="tx1"/>
                </a:solidFill>
              </a:rPr>
              <a:t>to get personal with your customer</a:t>
            </a:r>
            <a:endParaRPr lang="de-DE" dirty="0">
              <a:solidFill>
                <a:schemeClr val="tx1"/>
              </a:solidFill>
            </a:endParaRPr>
          </a:p>
          <a:p>
            <a:pPr marL="514350" lvl="0" indent="-514350">
              <a:buFont typeface="+mj-lt"/>
              <a:buAutoNum type="arabicPeriod"/>
            </a:pPr>
            <a:r>
              <a:rPr lang="en-US" dirty="0">
                <a:solidFill>
                  <a:schemeClr val="tx1"/>
                </a:solidFill>
              </a:rPr>
              <a:t>Manage your staff actively</a:t>
            </a:r>
            <a:endParaRPr lang="de-DE" dirty="0">
              <a:solidFill>
                <a:schemeClr val="tx1"/>
              </a:solidFill>
            </a:endParaRPr>
          </a:p>
          <a:p>
            <a:pPr marL="514350" lvl="0" indent="-514350">
              <a:buFont typeface="+mj-lt"/>
              <a:buAutoNum type="arabicPeriod"/>
            </a:pPr>
            <a:r>
              <a:rPr lang="en-US" dirty="0">
                <a:solidFill>
                  <a:schemeClr val="tx1"/>
                </a:solidFill>
              </a:rPr>
              <a:t>Consider the growing role of social responsibility </a:t>
            </a:r>
            <a:br>
              <a:rPr lang="en-US" dirty="0">
                <a:solidFill>
                  <a:schemeClr val="tx1"/>
                </a:solidFill>
              </a:rPr>
            </a:br>
            <a:r>
              <a:rPr lang="en-US" dirty="0">
                <a:solidFill>
                  <a:schemeClr val="tx1"/>
                </a:solidFill>
              </a:rPr>
              <a:t>as a moral and an economic obligation</a:t>
            </a:r>
            <a:endParaRPr lang="de-DE" dirty="0">
              <a:solidFill>
                <a:schemeClr val="tx1"/>
              </a:solidFill>
            </a:endParaRPr>
          </a:p>
          <a:p>
            <a:endParaRPr lang="de-DE" dirty="0">
              <a:solidFill>
                <a:schemeClr val="tx1"/>
              </a:solidFill>
            </a:endParaRPr>
          </a:p>
        </p:txBody>
      </p:sp>
      <p:sp>
        <p:nvSpPr>
          <p:cNvPr id="3" name="Textplatzhalter 2">
            <a:extLst>
              <a:ext uri="{FF2B5EF4-FFF2-40B4-BE49-F238E27FC236}">
                <a16:creationId xmlns:a16="http://schemas.microsoft.com/office/drawing/2014/main" id="{7FD98E3D-0253-43DA-9958-5CE0D27FF851}"/>
              </a:ext>
            </a:extLst>
          </p:cNvPr>
          <p:cNvSpPr>
            <a:spLocks noGrp="1"/>
          </p:cNvSpPr>
          <p:nvPr>
            <p:ph type="body" sz="quarter" idx="4294967295"/>
          </p:nvPr>
        </p:nvSpPr>
        <p:spPr>
          <a:xfrm>
            <a:off x="591670" y="852370"/>
            <a:ext cx="6867525" cy="508000"/>
          </a:xfrm>
          <a:prstGeom prst="rect">
            <a:avLst/>
          </a:prstGeom>
        </p:spPr>
        <p:txBody>
          <a:bodyPr/>
          <a:lstStyle/>
          <a:p>
            <a:pPr marL="0" indent="0">
              <a:buNone/>
            </a:pPr>
            <a:r>
              <a:rPr lang="en-US" sz="3600" b="1" dirty="0">
                <a:solidFill>
                  <a:srgbClr val="302A31"/>
                </a:solidFill>
                <a:latin typeface="Segoe UI" panose="020B0502040204020203" pitchFamily="34" charset="0"/>
                <a:cs typeface="Segoe UI" panose="020B0502040204020203" pitchFamily="34" charset="0"/>
              </a:rPr>
              <a:t>5 tips to build enduring </a:t>
            </a:r>
            <a:br>
              <a:rPr lang="en-US" sz="3600" b="1" dirty="0">
                <a:solidFill>
                  <a:srgbClr val="302A31"/>
                </a:solidFill>
                <a:latin typeface="Segoe UI" panose="020B0502040204020203" pitchFamily="34" charset="0"/>
                <a:cs typeface="Segoe UI" panose="020B0502040204020203" pitchFamily="34" charset="0"/>
              </a:rPr>
            </a:br>
            <a:r>
              <a:rPr lang="en-US" sz="3600" b="1" dirty="0">
                <a:solidFill>
                  <a:srgbClr val="302A31"/>
                </a:solidFill>
                <a:latin typeface="Segoe UI" panose="020B0502040204020203" pitchFamily="34" charset="0"/>
                <a:cs typeface="Segoe UI" panose="020B0502040204020203" pitchFamily="34" charset="0"/>
              </a:rPr>
              <a:t>loyalty for the future:</a:t>
            </a:r>
            <a:endParaRPr lang="de-DE" sz="3600" b="1" dirty="0">
              <a:solidFill>
                <a:srgbClr val="302A31"/>
              </a:solidFill>
              <a:latin typeface="Segoe UI" panose="020B0502040204020203" pitchFamily="34" charset="0"/>
              <a:cs typeface="Segoe UI" panose="020B0502040204020203" pitchFamily="34" charset="0"/>
            </a:endParaRPr>
          </a:p>
        </p:txBody>
      </p:sp>
      <p:sp>
        <p:nvSpPr>
          <p:cNvPr id="17" name="Rechteck 16">
            <a:extLst>
              <a:ext uri="{FF2B5EF4-FFF2-40B4-BE49-F238E27FC236}">
                <a16:creationId xmlns:a16="http://schemas.microsoft.com/office/drawing/2014/main" id="{25937A41-2D9C-449E-BF39-B7A2283F3CC4}"/>
              </a:ext>
            </a:extLst>
          </p:cNvPr>
          <p:cNvSpPr/>
          <p:nvPr/>
        </p:nvSpPr>
        <p:spPr>
          <a:xfrm>
            <a:off x="12812212" y="1364310"/>
            <a:ext cx="3992451" cy="278317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Makreting</a:t>
            </a:r>
            <a:r>
              <a:rPr lang="de-DE" dirty="0"/>
              <a:t> Help </a:t>
            </a:r>
            <a:r>
              <a:rPr lang="de-DE" dirty="0" err="1"/>
              <a:t>Needed</a:t>
            </a:r>
            <a:r>
              <a:rPr lang="de-DE" dirty="0"/>
              <a:t> </a:t>
            </a:r>
            <a:r>
              <a:rPr lang="de-DE" dirty="0" err="1"/>
              <a:t>Please</a:t>
            </a:r>
            <a:endParaRPr lang="de-DE" dirty="0"/>
          </a:p>
          <a:p>
            <a:pPr algn="ctr"/>
            <a:endParaRPr lang="de-DE" dirty="0"/>
          </a:p>
          <a:p>
            <a:pPr algn="ctr"/>
            <a:r>
              <a:rPr lang="de-DE" dirty="0"/>
              <a:t>Can </a:t>
            </a:r>
            <a:r>
              <a:rPr lang="de-DE" dirty="0" err="1"/>
              <a:t>you</a:t>
            </a:r>
            <a:r>
              <a:rPr lang="de-DE" dirty="0"/>
              <a:t> </a:t>
            </a:r>
            <a:r>
              <a:rPr lang="de-DE" dirty="0" err="1"/>
              <a:t>please</a:t>
            </a:r>
            <a:r>
              <a:rPr lang="de-DE" dirty="0"/>
              <a:t> </a:t>
            </a:r>
            <a:r>
              <a:rPr lang="de-DE" dirty="0" err="1"/>
              <a:t>insert</a:t>
            </a:r>
            <a:r>
              <a:rPr lang="de-DE" dirty="0"/>
              <a:t> the </a:t>
            </a:r>
            <a:r>
              <a:rPr lang="de-DE" dirty="0" err="1"/>
              <a:t>bird</a:t>
            </a:r>
            <a:r>
              <a:rPr lang="de-DE" dirty="0"/>
              <a:t> </a:t>
            </a:r>
            <a:r>
              <a:rPr lang="de-DE" dirty="0" err="1"/>
              <a:t>as</a:t>
            </a:r>
            <a:r>
              <a:rPr lang="de-DE" dirty="0"/>
              <a:t> </a:t>
            </a:r>
            <a:r>
              <a:rPr lang="de-DE" dirty="0" err="1"/>
              <a:t>of</a:t>
            </a:r>
            <a:r>
              <a:rPr lang="de-DE" dirty="0"/>
              <a:t> the </a:t>
            </a:r>
            <a:r>
              <a:rPr lang="de-DE" dirty="0" err="1"/>
              <a:t>next</a:t>
            </a:r>
            <a:r>
              <a:rPr lang="de-DE" dirty="0"/>
              <a:t> </a:t>
            </a:r>
            <a:r>
              <a:rPr lang="de-DE" dirty="0" err="1"/>
              <a:t>slide</a:t>
            </a:r>
            <a:r>
              <a:rPr lang="de-DE" dirty="0"/>
              <a:t>?</a:t>
            </a:r>
          </a:p>
        </p:txBody>
      </p:sp>
    </p:spTree>
    <p:extLst>
      <p:ext uri="{BB962C8B-B14F-4D97-AF65-F5344CB8AC3E}">
        <p14:creationId xmlns:p14="http://schemas.microsoft.com/office/powerpoint/2010/main" val="1577216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2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326B80-B806-4AA1-8920-EFD38C410891}"/>
              </a:ext>
            </a:extLst>
          </p:cNvPr>
          <p:cNvSpPr>
            <a:spLocks noGrp="1"/>
          </p:cNvSpPr>
          <p:nvPr>
            <p:ph type="body" sz="quarter" idx="11"/>
          </p:nvPr>
        </p:nvSpPr>
        <p:spPr>
          <a:xfrm>
            <a:off x="352425" y="1268413"/>
            <a:ext cx="7740697" cy="5040312"/>
          </a:xfrm>
        </p:spPr>
        <p:txBody>
          <a:bodyPr/>
          <a:lstStyle/>
          <a:p>
            <a:r>
              <a:rPr lang="sl-SI" dirty="0"/>
              <a:t>The average cost of selling to new customers is as much as </a:t>
            </a:r>
            <a:r>
              <a:rPr lang="sl-SI" b="1" dirty="0"/>
              <a:t>five times the cost of selling to existing ones</a:t>
            </a:r>
            <a:endParaRPr lang="en-US" b="1" dirty="0"/>
          </a:p>
          <a:p>
            <a:endParaRPr lang="en-US" b="1" dirty="0"/>
          </a:p>
          <a:p>
            <a:r>
              <a:rPr lang="en-US" dirty="0"/>
              <a:t>More than 90% of consumers use their smartphones while shopping in retail stores, according to a survey from </a:t>
            </a:r>
            <a:r>
              <a:rPr lang="en-US" dirty="0" err="1"/>
              <a:t>SessionM</a:t>
            </a:r>
            <a:r>
              <a:rPr lang="en-US" dirty="0"/>
              <a:t>. </a:t>
            </a:r>
          </a:p>
          <a:p>
            <a:r>
              <a:rPr lang="en-US" dirty="0"/>
              <a:t>While more than approximately 54% of consumers use their devices to compare prices, others search for product information (48.4%) and reviews (42%).</a:t>
            </a:r>
          </a:p>
          <a:p>
            <a:endParaRPr lang="en-US" dirty="0"/>
          </a:p>
          <a:p>
            <a:endParaRPr lang="en-US" dirty="0"/>
          </a:p>
        </p:txBody>
      </p:sp>
      <p:sp>
        <p:nvSpPr>
          <p:cNvPr id="3" name="Text Placeholder 2">
            <a:extLst>
              <a:ext uri="{FF2B5EF4-FFF2-40B4-BE49-F238E27FC236}">
                <a16:creationId xmlns:a16="http://schemas.microsoft.com/office/drawing/2014/main" id="{00DFA02A-41F3-4A21-9AE2-14446E9C7E90}"/>
              </a:ext>
            </a:extLst>
          </p:cNvPr>
          <p:cNvSpPr>
            <a:spLocks noGrp="1"/>
          </p:cNvSpPr>
          <p:nvPr>
            <p:ph type="body" sz="quarter" idx="13"/>
          </p:nvPr>
        </p:nvSpPr>
        <p:spPr/>
        <p:txBody>
          <a:bodyPr/>
          <a:lstStyle/>
          <a:p>
            <a:r>
              <a:rPr lang="en-US" dirty="0"/>
              <a:t>What have we learned</a:t>
            </a:r>
          </a:p>
        </p:txBody>
      </p:sp>
      <p:graphicFrame>
        <p:nvGraphicFramePr>
          <p:cNvPr id="8" name="Chart 7">
            <a:extLst>
              <a:ext uri="{FF2B5EF4-FFF2-40B4-BE49-F238E27FC236}">
                <a16:creationId xmlns:a16="http://schemas.microsoft.com/office/drawing/2014/main" id="{2B519898-CA70-48FD-B1F2-027535608DEB}"/>
              </a:ext>
            </a:extLst>
          </p:cNvPr>
          <p:cNvGraphicFramePr/>
          <p:nvPr>
            <p:extLst>
              <p:ext uri="{D42A27DB-BD31-4B8C-83A1-F6EECF244321}">
                <p14:modId xmlns:p14="http://schemas.microsoft.com/office/powerpoint/2010/main" val="1591363766"/>
              </p:ext>
            </p:extLst>
          </p:nvPr>
        </p:nvGraphicFramePr>
        <p:xfrm>
          <a:off x="7929349" y="1787339"/>
          <a:ext cx="4553012" cy="40024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1951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C5AF30-AE81-4D7F-B9A3-BAD333D87CE6}"/>
              </a:ext>
            </a:extLst>
          </p:cNvPr>
          <p:cNvSpPr>
            <a:spLocks noGrp="1"/>
          </p:cNvSpPr>
          <p:nvPr>
            <p:ph type="body" sz="quarter" idx="11"/>
          </p:nvPr>
        </p:nvSpPr>
        <p:spPr>
          <a:xfrm>
            <a:off x="352425" y="1268413"/>
            <a:ext cx="11684900" cy="5040312"/>
          </a:xfrm>
        </p:spPr>
        <p:txBody>
          <a:bodyPr/>
          <a:lstStyle/>
          <a:p>
            <a:r>
              <a:rPr lang="en-US" sz="2600" dirty="0"/>
              <a:t>LS Central is a complete unified commerce platform to manage your entire retail and food service operations efficiently</a:t>
            </a:r>
          </a:p>
          <a:p>
            <a:r>
              <a:rPr lang="en-US" sz="2600" dirty="0"/>
              <a:t>Unify your channels </a:t>
            </a:r>
          </a:p>
          <a:p>
            <a:pPr lvl="1"/>
            <a:r>
              <a:rPr lang="en-US" sz="2200" dirty="0"/>
              <a:t>Centrally manage products, prices, campaigns, offers, members and more for all your physical locations, e-commerce and m-commerce sites</a:t>
            </a:r>
          </a:p>
          <a:p>
            <a:pPr lvl="1"/>
            <a:r>
              <a:rPr lang="en-US" sz="2200" dirty="0"/>
              <a:t>All data centralized and shared with other channels: e-commerce and m-commerce </a:t>
            </a:r>
          </a:p>
          <a:p>
            <a:pPr lvl="1"/>
            <a:r>
              <a:rPr lang="en-US" sz="2200" dirty="0"/>
              <a:t>Business logic runs in LS Central – Unified experience</a:t>
            </a:r>
          </a:p>
          <a:p>
            <a:r>
              <a:rPr lang="en-US" sz="2600" dirty="0"/>
              <a:t>Unify your viewpoint </a:t>
            </a:r>
          </a:p>
          <a:p>
            <a:pPr lvl="1"/>
            <a:r>
              <a:rPr lang="en-US" sz="2200" dirty="0"/>
              <a:t>Get a comprehensive view of your enterprise and a 360-degree picture of your customers by maintaining all your core business information in one, centralized database</a:t>
            </a:r>
          </a:p>
          <a:p>
            <a:pPr lvl="1"/>
            <a:r>
              <a:rPr lang="en-US" sz="2200" dirty="0"/>
              <a:t>Using LS Central and/or LS Insight, a powerful PowerBI tool to review and work with your data</a:t>
            </a:r>
          </a:p>
        </p:txBody>
      </p:sp>
      <p:sp>
        <p:nvSpPr>
          <p:cNvPr id="3" name="Text Placeholder 2">
            <a:extLst>
              <a:ext uri="{FF2B5EF4-FFF2-40B4-BE49-F238E27FC236}">
                <a16:creationId xmlns:a16="http://schemas.microsoft.com/office/drawing/2014/main" id="{D98053DC-5B9A-4DC4-9D98-33DA6DB0B17D}"/>
              </a:ext>
            </a:extLst>
          </p:cNvPr>
          <p:cNvSpPr>
            <a:spLocks noGrp="1"/>
          </p:cNvSpPr>
          <p:nvPr>
            <p:ph type="body" sz="quarter" idx="13"/>
          </p:nvPr>
        </p:nvSpPr>
        <p:spPr/>
        <p:txBody>
          <a:bodyPr/>
          <a:lstStyle/>
          <a:p>
            <a:r>
              <a:rPr lang="en-US" dirty="0"/>
              <a:t>Unified Commerce</a:t>
            </a:r>
          </a:p>
        </p:txBody>
      </p:sp>
    </p:spTree>
    <p:extLst>
      <p:ext uri="{BB962C8B-B14F-4D97-AF65-F5344CB8AC3E}">
        <p14:creationId xmlns:p14="http://schemas.microsoft.com/office/powerpoint/2010/main" val="1349686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F9A086-B11C-4FA4-AA29-7ECC9F4D5B49}"/>
              </a:ext>
            </a:extLst>
          </p:cNvPr>
          <p:cNvSpPr>
            <a:spLocks noGrp="1"/>
          </p:cNvSpPr>
          <p:nvPr>
            <p:ph type="body" sz="quarter" idx="11"/>
          </p:nvPr>
        </p:nvSpPr>
        <p:spPr/>
        <p:txBody>
          <a:bodyPr/>
          <a:lstStyle/>
          <a:p>
            <a:r>
              <a:rPr lang="en-US" sz="3200" dirty="0"/>
              <a:t>LS Central</a:t>
            </a:r>
          </a:p>
          <a:p>
            <a:endParaRPr lang="en-US" dirty="0"/>
          </a:p>
          <a:p>
            <a:r>
              <a:rPr lang="en-US" dirty="0"/>
              <a:t>Member Management</a:t>
            </a:r>
          </a:p>
          <a:p>
            <a:r>
              <a:rPr lang="en-US" dirty="0"/>
              <a:t>Customer/Member Orders</a:t>
            </a:r>
          </a:p>
          <a:p>
            <a:r>
              <a:rPr lang="en-US" dirty="0"/>
              <a:t>Member Specific Personalized Offers</a:t>
            </a:r>
          </a:p>
          <a:p>
            <a:r>
              <a:rPr lang="en-US" dirty="0"/>
              <a:t>Enable employees with technology and data</a:t>
            </a:r>
          </a:p>
          <a:p>
            <a:r>
              <a:rPr lang="en-US" dirty="0"/>
              <a:t>Different approach on POS like Clientelling</a:t>
            </a:r>
          </a:p>
          <a:p>
            <a:r>
              <a:rPr lang="en-US" dirty="0"/>
              <a:t>Unified contact via all channels / touchpoints</a:t>
            </a:r>
          </a:p>
          <a:p>
            <a:r>
              <a:rPr lang="en-US" dirty="0"/>
              <a:t>Working with and analyzing data in LS Central and LS Insight</a:t>
            </a:r>
          </a:p>
          <a:p>
            <a:r>
              <a:rPr lang="en-US" dirty="0"/>
              <a:t>Customer/Member ready solutions like for Self-Service</a:t>
            </a:r>
          </a:p>
        </p:txBody>
      </p:sp>
      <p:sp>
        <p:nvSpPr>
          <p:cNvPr id="3" name="Text Placeholder 2">
            <a:extLst>
              <a:ext uri="{FF2B5EF4-FFF2-40B4-BE49-F238E27FC236}">
                <a16:creationId xmlns:a16="http://schemas.microsoft.com/office/drawing/2014/main" id="{5F0B87BB-CEEB-48C8-9767-870F11CB5C0E}"/>
              </a:ext>
            </a:extLst>
          </p:cNvPr>
          <p:cNvSpPr>
            <a:spLocks noGrp="1"/>
          </p:cNvSpPr>
          <p:nvPr>
            <p:ph type="body" sz="quarter" idx="13"/>
          </p:nvPr>
        </p:nvSpPr>
        <p:spPr/>
        <p:txBody>
          <a:bodyPr/>
          <a:lstStyle/>
          <a:p>
            <a:r>
              <a:rPr lang="en-US" dirty="0"/>
              <a:t>What have we been doing, what are we using?</a:t>
            </a:r>
          </a:p>
        </p:txBody>
      </p:sp>
    </p:spTree>
    <p:extLst>
      <p:ext uri="{BB962C8B-B14F-4D97-AF65-F5344CB8AC3E}">
        <p14:creationId xmlns:p14="http://schemas.microsoft.com/office/powerpoint/2010/main" val="68812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E027CA-1FBD-4E3B-A072-B3392A59502A}"/>
              </a:ext>
            </a:extLst>
          </p:cNvPr>
          <p:cNvSpPr>
            <a:spLocks noGrp="1"/>
          </p:cNvSpPr>
          <p:nvPr>
            <p:ph type="body" sz="quarter" idx="13"/>
          </p:nvPr>
        </p:nvSpPr>
        <p:spPr/>
        <p:txBody>
          <a:bodyPr/>
          <a:lstStyle/>
          <a:p>
            <a:r>
              <a:rPr lang="en-US" dirty="0"/>
              <a:t>What did we copy from eCommerce?</a:t>
            </a:r>
          </a:p>
          <a:p>
            <a:endParaRPr lang="en-US" dirty="0"/>
          </a:p>
        </p:txBody>
      </p:sp>
      <p:pic>
        <p:nvPicPr>
          <p:cNvPr id="17" name="Picture Placeholder 16">
            <a:extLst>
              <a:ext uri="{FF2B5EF4-FFF2-40B4-BE49-F238E27FC236}">
                <a16:creationId xmlns:a16="http://schemas.microsoft.com/office/drawing/2014/main" id="{0CDC31F3-0EEC-450C-8D37-909018799054}"/>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20519" r="20519"/>
          <a:stretch>
            <a:fillRect/>
          </a:stretch>
        </p:blipFill>
        <p:spPr/>
      </p:pic>
      <p:sp>
        <p:nvSpPr>
          <p:cNvPr id="4" name="Text Placeholder 3">
            <a:extLst>
              <a:ext uri="{FF2B5EF4-FFF2-40B4-BE49-F238E27FC236}">
                <a16:creationId xmlns:a16="http://schemas.microsoft.com/office/drawing/2014/main" id="{7F74BBAF-693D-48DB-8DAE-0DAA6B19F4E7}"/>
              </a:ext>
            </a:extLst>
          </p:cNvPr>
          <p:cNvSpPr>
            <a:spLocks noGrp="1"/>
          </p:cNvSpPr>
          <p:nvPr>
            <p:ph type="body" sz="quarter" idx="11"/>
          </p:nvPr>
        </p:nvSpPr>
        <p:spPr/>
        <p:txBody>
          <a:bodyPr/>
          <a:lstStyle/>
          <a:p>
            <a:r>
              <a:rPr lang="en-US" dirty="0"/>
              <a:t>Item catalog on POS</a:t>
            </a:r>
          </a:p>
          <a:p>
            <a:r>
              <a:rPr lang="en-US" dirty="0"/>
              <a:t>Item recommendations on POS</a:t>
            </a:r>
          </a:p>
          <a:p>
            <a:r>
              <a:rPr lang="en-US" dirty="0"/>
              <a:t>Consumer data on POS</a:t>
            </a:r>
          </a:p>
          <a:p>
            <a:endParaRPr lang="en-US" dirty="0"/>
          </a:p>
        </p:txBody>
      </p:sp>
    </p:spTree>
    <p:extLst>
      <p:ext uri="{BB962C8B-B14F-4D97-AF65-F5344CB8AC3E}">
        <p14:creationId xmlns:p14="http://schemas.microsoft.com/office/powerpoint/2010/main" val="221646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617DC4-FBDB-4724-BEFF-0A8C9909EBE6}"/>
              </a:ext>
            </a:extLst>
          </p:cNvPr>
          <p:cNvSpPr>
            <a:spLocks noGrp="1"/>
          </p:cNvSpPr>
          <p:nvPr>
            <p:ph type="body" sz="quarter" idx="13"/>
          </p:nvPr>
        </p:nvSpPr>
        <p:spPr/>
        <p:txBody>
          <a:bodyPr/>
          <a:lstStyle/>
          <a:p>
            <a:r>
              <a:rPr lang="en-US" dirty="0"/>
              <a:t>Clientelling</a:t>
            </a:r>
          </a:p>
        </p:txBody>
      </p:sp>
      <p:sp>
        <p:nvSpPr>
          <p:cNvPr id="2" name="Text Placeholder 1">
            <a:extLst>
              <a:ext uri="{FF2B5EF4-FFF2-40B4-BE49-F238E27FC236}">
                <a16:creationId xmlns:a16="http://schemas.microsoft.com/office/drawing/2014/main" id="{521567E9-F9DB-4583-8E7C-36CA28452B9D}"/>
              </a:ext>
            </a:extLst>
          </p:cNvPr>
          <p:cNvSpPr>
            <a:spLocks noGrp="1"/>
          </p:cNvSpPr>
          <p:nvPr>
            <p:ph type="body" sz="quarter" idx="11"/>
          </p:nvPr>
        </p:nvSpPr>
        <p:spPr/>
        <p:txBody>
          <a:bodyPr/>
          <a:lstStyle/>
          <a:p>
            <a:r>
              <a:rPr lang="en-US" dirty="0"/>
              <a:t>Redefined customer service</a:t>
            </a:r>
          </a:p>
          <a:p>
            <a:pPr lvl="1"/>
            <a:r>
              <a:rPr lang="en-US" dirty="0"/>
              <a:t>We added item hierarchy</a:t>
            </a:r>
          </a:p>
          <a:p>
            <a:pPr lvl="1"/>
            <a:r>
              <a:rPr lang="en-US" dirty="0"/>
              <a:t>We moved Win POS to Web POS – empowering the sales personnel</a:t>
            </a:r>
          </a:p>
          <a:p>
            <a:pPr lvl="1"/>
            <a:r>
              <a:rPr lang="en-US" dirty="0"/>
              <a:t>We added recommendation function</a:t>
            </a:r>
          </a:p>
          <a:p>
            <a:endParaRPr lang="en-US" dirty="0"/>
          </a:p>
        </p:txBody>
      </p:sp>
      <p:sp>
        <p:nvSpPr>
          <p:cNvPr id="7" name="Picture Placeholder 6">
            <a:extLst>
              <a:ext uri="{FF2B5EF4-FFF2-40B4-BE49-F238E27FC236}">
                <a16:creationId xmlns:a16="http://schemas.microsoft.com/office/drawing/2014/main" id="{1BF3F2FF-7EF7-4C6A-BB31-229D3465569A}"/>
              </a:ext>
            </a:extLst>
          </p:cNvPr>
          <p:cNvSpPr>
            <a:spLocks noGrp="1"/>
          </p:cNvSpPr>
          <p:nvPr>
            <p:ph type="pic" sz="quarter" idx="10"/>
          </p:nvPr>
        </p:nvSpPr>
        <p:spPr/>
      </p:sp>
      <p:pic>
        <p:nvPicPr>
          <p:cNvPr id="8" name="Picture 7">
            <a:extLst>
              <a:ext uri="{FF2B5EF4-FFF2-40B4-BE49-F238E27FC236}">
                <a16:creationId xmlns:a16="http://schemas.microsoft.com/office/drawing/2014/main" id="{9EB93FA0-D1AA-4193-8691-2AB28A64757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22762" y="1703352"/>
            <a:ext cx="5632114" cy="3194003"/>
          </a:xfrm>
          <a:prstGeom prst="rect">
            <a:avLst/>
          </a:prstGeom>
        </p:spPr>
      </p:pic>
      <p:pic>
        <p:nvPicPr>
          <p:cNvPr id="9" name="Picture 8">
            <a:extLst>
              <a:ext uri="{FF2B5EF4-FFF2-40B4-BE49-F238E27FC236}">
                <a16:creationId xmlns:a16="http://schemas.microsoft.com/office/drawing/2014/main" id="{AFBBEAF3-665D-4EEE-8F3C-91579B14661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63359" y="1560476"/>
            <a:ext cx="6101992" cy="3754474"/>
          </a:xfrm>
          <a:prstGeom prst="rect">
            <a:avLst/>
          </a:prstGeom>
        </p:spPr>
      </p:pic>
    </p:spTree>
    <p:extLst>
      <p:ext uri="{BB962C8B-B14F-4D97-AF65-F5344CB8AC3E}">
        <p14:creationId xmlns:p14="http://schemas.microsoft.com/office/powerpoint/2010/main" val="838285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2F3BD4-1E1C-2A4B-89BD-158838FEFDDB}"/>
              </a:ext>
            </a:extLst>
          </p:cNvPr>
          <p:cNvSpPr>
            <a:spLocks noGrp="1"/>
          </p:cNvSpPr>
          <p:nvPr>
            <p:ph type="body" sz="quarter" idx="11"/>
          </p:nvPr>
        </p:nvSpPr>
        <p:spPr>
          <a:xfrm>
            <a:off x="4652681" y="1268414"/>
            <a:ext cx="7302758" cy="5040311"/>
          </a:xfrm>
        </p:spPr>
        <p:txBody>
          <a:bodyPr/>
          <a:lstStyle/>
          <a:p>
            <a:r>
              <a:rPr lang="en-US" sz="2800" dirty="0"/>
              <a:t>Gives you all the flexibility you need</a:t>
            </a:r>
          </a:p>
          <a:p>
            <a:pPr lvl="1"/>
            <a:r>
              <a:rPr lang="en-US" dirty="0"/>
              <a:t>As many levels as needed</a:t>
            </a:r>
          </a:p>
          <a:p>
            <a:pPr lvl="1"/>
            <a:r>
              <a:rPr lang="en-US" dirty="0"/>
              <a:t>Items can be in multiple places</a:t>
            </a:r>
          </a:p>
          <a:p>
            <a:pPr lvl="1"/>
            <a:r>
              <a:rPr lang="en-US" dirty="0"/>
              <a:t>Image for each level</a:t>
            </a:r>
          </a:p>
          <a:p>
            <a:pPr lvl="1"/>
            <a:r>
              <a:rPr lang="en-US" dirty="0"/>
              <a:t>Easy to add items</a:t>
            </a:r>
          </a:p>
          <a:p>
            <a:pPr lvl="1"/>
            <a:r>
              <a:rPr lang="en-US" dirty="0"/>
              <a:t>Data maintained on the retail item card</a:t>
            </a:r>
          </a:p>
          <a:p>
            <a:endParaRPr lang="en-US" sz="2800" dirty="0"/>
          </a:p>
          <a:p>
            <a:endParaRPr lang="en-US" sz="2800" dirty="0"/>
          </a:p>
          <a:p>
            <a:endParaRPr lang="en-US" sz="2800" dirty="0"/>
          </a:p>
        </p:txBody>
      </p:sp>
      <p:sp>
        <p:nvSpPr>
          <p:cNvPr id="4" name="Text Placeholder 3">
            <a:extLst>
              <a:ext uri="{FF2B5EF4-FFF2-40B4-BE49-F238E27FC236}">
                <a16:creationId xmlns:a16="http://schemas.microsoft.com/office/drawing/2014/main" id="{3C204679-03E1-9B4A-8A10-B3C84E571F1C}"/>
              </a:ext>
            </a:extLst>
          </p:cNvPr>
          <p:cNvSpPr>
            <a:spLocks noGrp="1"/>
          </p:cNvSpPr>
          <p:nvPr>
            <p:ph type="body" sz="quarter" idx="13"/>
          </p:nvPr>
        </p:nvSpPr>
        <p:spPr>
          <a:xfrm>
            <a:off x="4652680" y="527754"/>
            <a:ext cx="7193698" cy="540395"/>
          </a:xfrm>
        </p:spPr>
        <p:txBody>
          <a:bodyPr/>
          <a:lstStyle/>
          <a:p>
            <a:r>
              <a:rPr lang="en-US" sz="3200" dirty="0"/>
              <a:t>Retail Hierarchy for Clientelling</a:t>
            </a:r>
          </a:p>
        </p:txBody>
      </p:sp>
      <p:pic>
        <p:nvPicPr>
          <p:cNvPr id="5" name="Picture Placeholder 4">
            <a:extLst>
              <a:ext uri="{FF2B5EF4-FFF2-40B4-BE49-F238E27FC236}">
                <a16:creationId xmlns:a16="http://schemas.microsoft.com/office/drawing/2014/main" id="{C3A04F32-D831-BA42-ABF4-A7B43C1951D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862" t="-7650" r="-2349" b="-6108"/>
          <a:stretch/>
        </p:blipFill>
        <p:spPr>
          <a:xfrm>
            <a:off x="0" y="0"/>
            <a:ext cx="4289612" cy="6858000"/>
          </a:xfrm>
          <a:prstGeom prst="rect">
            <a:avLst/>
          </a:prstGeom>
          <a:solidFill>
            <a:schemeClr val="bg1"/>
          </a:solidFill>
        </p:spPr>
      </p:pic>
      <p:grpSp>
        <p:nvGrpSpPr>
          <p:cNvPr id="6" name="Group 5">
            <a:extLst>
              <a:ext uri="{FF2B5EF4-FFF2-40B4-BE49-F238E27FC236}">
                <a16:creationId xmlns:a16="http://schemas.microsoft.com/office/drawing/2014/main" id="{E213E58B-D7C9-A643-B820-294C4C66344F}"/>
              </a:ext>
            </a:extLst>
          </p:cNvPr>
          <p:cNvGrpSpPr/>
          <p:nvPr/>
        </p:nvGrpSpPr>
        <p:grpSpPr>
          <a:xfrm>
            <a:off x="5111518" y="3892621"/>
            <a:ext cx="4229100" cy="2678114"/>
            <a:chOff x="6546850" y="3196706"/>
            <a:chExt cx="4229100" cy="2678114"/>
          </a:xfrm>
        </p:grpSpPr>
        <p:pic>
          <p:nvPicPr>
            <p:cNvPr id="7" name="Picture 6">
              <a:extLst>
                <a:ext uri="{FF2B5EF4-FFF2-40B4-BE49-F238E27FC236}">
                  <a16:creationId xmlns:a16="http://schemas.microsoft.com/office/drawing/2014/main" id="{47C7734D-BA7D-8340-8132-B1B30978C2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0360" y="3505199"/>
              <a:ext cx="3726180" cy="2113443"/>
            </a:xfrm>
            <a:prstGeom prst="rect">
              <a:avLst/>
            </a:prstGeom>
          </p:spPr>
        </p:pic>
        <p:pic>
          <p:nvPicPr>
            <p:cNvPr id="8" name="Picture 7">
              <a:extLst>
                <a:ext uri="{FF2B5EF4-FFF2-40B4-BE49-F238E27FC236}">
                  <a16:creationId xmlns:a16="http://schemas.microsoft.com/office/drawing/2014/main" id="{3A10BF35-B154-0048-97C4-6D105C42BC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46850" y="3196706"/>
              <a:ext cx="4229100" cy="2678114"/>
            </a:xfrm>
            <a:prstGeom prst="rect">
              <a:avLst/>
            </a:prstGeom>
          </p:spPr>
        </p:pic>
      </p:grpSp>
    </p:spTree>
    <p:extLst>
      <p:ext uri="{BB962C8B-B14F-4D97-AF65-F5344CB8AC3E}">
        <p14:creationId xmlns:p14="http://schemas.microsoft.com/office/powerpoint/2010/main" val="323898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32E7DA1D-40D5-4C49-9A8A-37CC9802B19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S Cent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A709831E-081F-6F46-915B-F6443EFE7030}"/>
    </a:ext>
  </a:extLst>
</a:theme>
</file>

<file path=ppt/theme/theme3.xml><?xml version="1.0" encoding="utf-8"?>
<a:theme xmlns:a="http://schemas.openxmlformats.org/drawingml/2006/main" name="LS 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45C3F398-689F-7940-8C60-704B039E9C37}"/>
    </a:ext>
  </a:extLst>
</a:theme>
</file>

<file path=ppt/theme/theme30.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cia ConneXion PPT v1" id="{32AF0577-3A8B-4F73-9DE6-13CFC6209974}" vid="{68380E70-C2D9-4789-B4B6-2A57534258E4}"/>
    </a:ext>
  </a:extLst>
</a:theme>
</file>

<file path=ppt/theme/theme4.xml><?xml version="1.0" encoding="utf-8"?>
<a:theme xmlns:a="http://schemas.openxmlformats.org/drawingml/2006/main" name="LS Fir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9009DC25-2F5C-5F4B-820F-52503F86D3B2}"/>
    </a:ext>
  </a:extLst>
</a:theme>
</file>

<file path=ppt/theme/theme5.xml><?xml version="1.0" encoding="utf-8"?>
<a:theme xmlns:a="http://schemas.openxmlformats.org/drawingml/2006/main" name="LS Expre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FE3E3134-6EA6-9A4D-8C6E-9B51E1CB9FEC}"/>
    </a:ext>
  </a:extLst>
</a:theme>
</file>

<file path=ppt/theme/theme6.xml><?xml version="1.0" encoding="utf-8"?>
<a:theme xmlns:a="http://schemas.openxmlformats.org/drawingml/2006/main" name="Industry solu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8E6F550C-204F-C343-90D5-CA7DE30B3901}"/>
    </a:ext>
  </a:extLst>
</a:theme>
</file>

<file path=ppt/theme/theme7.xml><?xml version="1.0" encoding="utf-8"?>
<a:theme xmlns:a="http://schemas.openxmlformats.org/drawingml/2006/main" name="Software enhanc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71D90320-5E30-D24A-91B2-04B9E2647A51}"/>
    </a:ext>
  </a:extLst>
</a:theme>
</file>

<file path=ppt/theme/theme8.xml><?xml version="1.0" encoding="utf-8"?>
<a:theme xmlns:a="http://schemas.openxmlformats.org/drawingml/2006/main" name="Whit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E969A43-7557-EE46-9BE2-2AE5DDC40FE2}" vid="{45D4D438-2B05-874F-8CD9-02E82E06995D}"/>
    </a:ext>
  </a:extLst>
</a:theme>
</file>

<file path=ppt/theme/theme9.xml><?xml version="1.0" encoding="utf-8"?>
<a:theme xmlns:a="http://schemas.openxmlformats.org/drawingml/2006/main" name="Gray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92684C4-E494-A94E-BCD2-A65A36BE968A}" vid="{808C1F57-DAD7-AC47-B519-C330BB503C1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2A522B5172C14F810382331FDF0F78" ma:contentTypeVersion="11" ma:contentTypeDescription="Create a new document." ma:contentTypeScope="" ma:versionID="feccbfdf5bdc6e3a42f7d7bf297a4f52">
  <xsd:schema xmlns:xsd="http://www.w3.org/2001/XMLSchema" xmlns:xs="http://www.w3.org/2001/XMLSchema" xmlns:p="http://schemas.microsoft.com/office/2006/metadata/properties" xmlns:ns2="6364351e-8781-4198-8a43-029fb27a8e15" xmlns:ns3="a9247c8f-59d9-4549-a449-d87c72459412" targetNamespace="http://schemas.microsoft.com/office/2006/metadata/properties" ma:root="true" ma:fieldsID="aba9df41e17ed5af45035d80737886a0" ns2:_="" ns3:_="">
    <xsd:import namespace="6364351e-8781-4198-8a43-029fb27a8e15"/>
    <xsd:import namespace="a9247c8f-59d9-4549-a449-d87c724594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4351e-8781-4198-8a43-029fb27a8e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247c8f-59d9-4549-a449-d87c724594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4A6420-BE8B-494E-983A-7AD12F451AFA}">
  <ds:schemaRefs>
    <ds:schemaRef ds:uri="http://schemas.microsoft.com/sharepoint/v3/contenttype/forms"/>
  </ds:schemaRefs>
</ds:datastoreItem>
</file>

<file path=customXml/itemProps2.xml><?xml version="1.0" encoding="utf-8"?>
<ds:datastoreItem xmlns:ds="http://schemas.openxmlformats.org/officeDocument/2006/customXml" ds:itemID="{3B1883A6-4E29-4D5B-A8B1-3D16CBF8100E}"/>
</file>

<file path=customXml/itemProps3.xml><?xml version="1.0" encoding="utf-8"?>
<ds:datastoreItem xmlns:ds="http://schemas.openxmlformats.org/officeDocument/2006/customXml" ds:itemID="{75E40854-306D-40D9-B6C6-2560E3BCCD83}">
  <ds:schemaRefs>
    <ds:schemaRef ds:uri="http://schemas.microsoft.com/office/2006/metadata/properties"/>
    <ds:schemaRef ds:uri="http://purl.org/dc/elements/1.1/"/>
    <ds:schemaRef ds:uri="http://purl.org/dc/dcmitype/"/>
    <ds:schemaRef ds:uri="ec830008-698a-4657-839c-bcd36fcf96f0"/>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47ab9242-2cc1-4163-85ba-1d468e14b4c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LS-Retail-PowerPoint-Template-06-2019</Template>
  <TotalTime>912</TotalTime>
  <Words>4467</Words>
  <Application>Microsoft Office PowerPoint</Application>
  <PresentationFormat>Widescreen</PresentationFormat>
  <Paragraphs>407</Paragraphs>
  <Slides>31</Slides>
  <Notes>26</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31</vt:i4>
      </vt:variant>
    </vt:vector>
  </HeadingPairs>
  <TitlesOfParts>
    <vt:vector size="44" baseType="lpstr">
      <vt:lpstr>Arial</vt:lpstr>
      <vt:lpstr>Calibri</vt:lpstr>
      <vt:lpstr>Segoe UI</vt:lpstr>
      <vt:lpstr>Segoe UI Bold</vt:lpstr>
      <vt:lpstr>Blue</vt:lpstr>
      <vt:lpstr>LS Central</vt:lpstr>
      <vt:lpstr>LS One</vt:lpstr>
      <vt:lpstr>LS First</vt:lpstr>
      <vt:lpstr>LS Express</vt:lpstr>
      <vt:lpstr>Industry solutions</vt:lpstr>
      <vt:lpstr>Software enhancers</vt:lpstr>
      <vt:lpstr>White slides</vt:lpstr>
      <vt:lpstr>Gray slides</vt:lpstr>
      <vt:lpstr>PowerPoint Presentation</vt:lpstr>
      <vt:lpstr>Bjarni Asmundsson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Clientelling: conversational commerce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Bjarni Asmundsson</dc:creator>
  <cp:lastModifiedBy>Bjarni Asmundsson</cp:lastModifiedBy>
  <cp:revision>11</cp:revision>
  <dcterms:created xsi:type="dcterms:W3CDTF">2020-05-26T14:27:30Z</dcterms:created>
  <dcterms:modified xsi:type="dcterms:W3CDTF">2020-05-28T03:59:09Z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0x010100C02A522B5172C14F810382331FDF0F78</vt:lpwstr>
  </property>
  <property fmtid="{D5CDD505-2E9C-101B-9397-08002B2CF9AE}" pid="3" name="_dlc_DocIdItemGuid">
    <vt:lpwstr>61fe4dfd-e8a0-41cc-80d4-c9374db1732a</vt:lpwstr>
  </property>
</Properties>
</file>