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73" r:id="rId6"/>
    <p:sldMasterId id="2147483692" r:id="rId7"/>
    <p:sldMasterId id="2147483713" r:id="rId8"/>
    <p:sldMasterId id="2147483723" r:id="rId9"/>
    <p:sldMasterId id="2147483807" r:id="rId10"/>
  </p:sldMasterIdLst>
  <p:notesMasterIdLst>
    <p:notesMasterId r:id="rId44"/>
  </p:notesMasterIdLst>
  <p:sldIdLst>
    <p:sldId id="2147474990" r:id="rId11"/>
    <p:sldId id="2147475005" r:id="rId12"/>
    <p:sldId id="2147474964" r:id="rId13"/>
    <p:sldId id="2147475002" r:id="rId14"/>
    <p:sldId id="2147475030" r:id="rId15"/>
    <p:sldId id="2147475031" r:id="rId16"/>
    <p:sldId id="2147474992" r:id="rId17"/>
    <p:sldId id="2147475027" r:id="rId18"/>
    <p:sldId id="2147475029" r:id="rId19"/>
    <p:sldId id="2147474988" r:id="rId20"/>
    <p:sldId id="2147474987" r:id="rId21"/>
    <p:sldId id="283" r:id="rId22"/>
    <p:sldId id="2147475026" r:id="rId23"/>
    <p:sldId id="282" r:id="rId24"/>
    <p:sldId id="2147475016" r:id="rId25"/>
    <p:sldId id="2147475015" r:id="rId26"/>
    <p:sldId id="2147475014" r:id="rId27"/>
    <p:sldId id="2147475013" r:id="rId28"/>
    <p:sldId id="2147475012" r:id="rId29"/>
    <p:sldId id="2147475011" r:id="rId30"/>
    <p:sldId id="2147475010" r:id="rId31"/>
    <p:sldId id="2147475009" r:id="rId32"/>
    <p:sldId id="2147475008" r:id="rId33"/>
    <p:sldId id="2147475007" r:id="rId34"/>
    <p:sldId id="2147475006" r:id="rId35"/>
    <p:sldId id="2147475028" r:id="rId36"/>
    <p:sldId id="2147475022" r:id="rId37"/>
    <p:sldId id="2147475021" r:id="rId38"/>
    <p:sldId id="2147475020" r:id="rId39"/>
    <p:sldId id="2147475019" r:id="rId40"/>
    <p:sldId id="2147475018" r:id="rId41"/>
    <p:sldId id="2147475017" r:id="rId42"/>
    <p:sldId id="2147474993" r:id="rId4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2147474990"/>
            <p14:sldId id="2147475005"/>
            <p14:sldId id="2147474964"/>
            <p14:sldId id="2147475002"/>
            <p14:sldId id="2147475030"/>
            <p14:sldId id="2147475031"/>
            <p14:sldId id="2147474992"/>
            <p14:sldId id="2147475027"/>
            <p14:sldId id="2147475029"/>
            <p14:sldId id="2147474988"/>
            <p14:sldId id="2147474987"/>
            <p14:sldId id="283"/>
            <p14:sldId id="2147475026"/>
            <p14:sldId id="282"/>
            <p14:sldId id="2147475016"/>
            <p14:sldId id="2147475015"/>
            <p14:sldId id="2147475014"/>
            <p14:sldId id="2147475013"/>
            <p14:sldId id="2147475012"/>
            <p14:sldId id="2147475011"/>
            <p14:sldId id="2147475010"/>
            <p14:sldId id="2147475009"/>
            <p14:sldId id="2147475008"/>
            <p14:sldId id="2147475007"/>
            <p14:sldId id="2147475006"/>
            <p14:sldId id="2147475028"/>
            <p14:sldId id="2147475022"/>
            <p14:sldId id="2147475021"/>
            <p14:sldId id="2147475020"/>
            <p14:sldId id="2147475019"/>
            <p14:sldId id="2147475018"/>
            <p14:sldId id="2147475017"/>
            <p14:sldId id="214747499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267"/>
    <a:srgbClr val="C6C2F5"/>
    <a:srgbClr val="F6C370"/>
    <a:srgbClr val="928BE8"/>
    <a:srgbClr val="EEEBF2"/>
    <a:srgbClr val="361D5C"/>
    <a:srgbClr val="57BCDC"/>
    <a:srgbClr val="29B4A9"/>
    <a:srgbClr val="323133"/>
    <a:srgbClr val="F6C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45815" autoAdjust="0"/>
  </p:normalViewPr>
  <p:slideViewPr>
    <p:cSldViewPr snapToGrid="0">
      <p:cViewPr varScale="1">
        <p:scale>
          <a:sx n="42" d="100"/>
          <a:sy n="42" d="100"/>
        </p:scale>
        <p:origin x="18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EF4E6-DB71-4D1F-BD76-84DE777915BC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E9D47-F0CD-4A17-9CB3-F0DB60F6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8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53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99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31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26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95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58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77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89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31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07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78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28C18-E482-4B75-A64A-09FC84BB0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90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17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98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8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15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38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14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1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73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16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58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1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9D47-F0CD-4A17-9CB3-F0DB60F634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450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6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E9D47-F0CD-4A17-9CB3-F0DB60F634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57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314"/>
            </a:lvl1pPr>
            <a:lvl2pPr marL="440787" indent="0" algn="ctr">
              <a:buNone/>
              <a:defRPr sz="1928"/>
            </a:lvl2pPr>
            <a:lvl3pPr marL="881573" indent="0" algn="ctr">
              <a:buNone/>
              <a:defRPr sz="1735"/>
            </a:lvl3pPr>
            <a:lvl4pPr marL="1322360" indent="0" algn="ctr">
              <a:buNone/>
              <a:defRPr sz="1543"/>
            </a:lvl4pPr>
            <a:lvl5pPr marL="1763146" indent="0" algn="ctr">
              <a:buNone/>
              <a:defRPr sz="1543"/>
            </a:lvl5pPr>
            <a:lvl6pPr marL="2203933" indent="0" algn="ctr">
              <a:buNone/>
              <a:defRPr sz="1543"/>
            </a:lvl6pPr>
            <a:lvl7pPr marL="2644719" indent="0" algn="ctr">
              <a:buNone/>
              <a:defRPr sz="1543"/>
            </a:lvl7pPr>
            <a:lvl8pPr marL="3085506" indent="0" algn="ctr">
              <a:buNone/>
              <a:defRPr sz="1543"/>
            </a:lvl8pPr>
            <a:lvl9pPr marL="3526292" indent="0" algn="ctr">
              <a:buNone/>
              <a:defRPr sz="154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31280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049329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7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14">
                <a:solidFill>
                  <a:schemeClr val="tx1">
                    <a:tint val="75000"/>
                  </a:schemeClr>
                </a:solidFill>
              </a:defRPr>
            </a:lvl1pPr>
            <a:lvl2pPr marL="440787" indent="0">
              <a:buNone/>
              <a:defRPr sz="1928">
                <a:solidFill>
                  <a:schemeClr val="tx1">
                    <a:tint val="75000"/>
                  </a:schemeClr>
                </a:solidFill>
              </a:defRPr>
            </a:lvl2pPr>
            <a:lvl3pPr marL="881573" indent="0">
              <a:buNone/>
              <a:defRPr sz="1735">
                <a:solidFill>
                  <a:schemeClr val="tx1">
                    <a:tint val="75000"/>
                  </a:schemeClr>
                </a:solidFill>
              </a:defRPr>
            </a:lvl3pPr>
            <a:lvl4pPr marL="1322360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176314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203933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264471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08550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352629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173434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629203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14" b="1"/>
            </a:lvl1pPr>
            <a:lvl2pPr marL="440787" indent="0">
              <a:buNone/>
              <a:defRPr sz="1928" b="1"/>
            </a:lvl2pPr>
            <a:lvl3pPr marL="881573" indent="0">
              <a:buNone/>
              <a:defRPr sz="1735" b="1"/>
            </a:lvl3pPr>
            <a:lvl4pPr marL="1322360" indent="0">
              <a:buNone/>
              <a:defRPr sz="1543" b="1"/>
            </a:lvl4pPr>
            <a:lvl5pPr marL="1763146" indent="0">
              <a:buNone/>
              <a:defRPr sz="1543" b="1"/>
            </a:lvl5pPr>
            <a:lvl6pPr marL="2203933" indent="0">
              <a:buNone/>
              <a:defRPr sz="1543" b="1"/>
            </a:lvl6pPr>
            <a:lvl7pPr marL="2644719" indent="0">
              <a:buNone/>
              <a:defRPr sz="1543" b="1"/>
            </a:lvl7pPr>
            <a:lvl8pPr marL="3085506" indent="0">
              <a:buNone/>
              <a:defRPr sz="1543" b="1"/>
            </a:lvl8pPr>
            <a:lvl9pPr marL="3526292" indent="0">
              <a:buNone/>
              <a:defRPr sz="15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14" b="1"/>
            </a:lvl1pPr>
            <a:lvl2pPr marL="440787" indent="0">
              <a:buNone/>
              <a:defRPr sz="1928" b="1"/>
            </a:lvl2pPr>
            <a:lvl3pPr marL="881573" indent="0">
              <a:buNone/>
              <a:defRPr sz="1735" b="1"/>
            </a:lvl3pPr>
            <a:lvl4pPr marL="1322360" indent="0">
              <a:buNone/>
              <a:defRPr sz="1543" b="1"/>
            </a:lvl4pPr>
            <a:lvl5pPr marL="1763146" indent="0">
              <a:buNone/>
              <a:defRPr sz="1543" b="1"/>
            </a:lvl5pPr>
            <a:lvl6pPr marL="2203933" indent="0">
              <a:buNone/>
              <a:defRPr sz="1543" b="1"/>
            </a:lvl6pPr>
            <a:lvl7pPr marL="2644719" indent="0">
              <a:buNone/>
              <a:defRPr sz="1543" b="1"/>
            </a:lvl7pPr>
            <a:lvl8pPr marL="3085506" indent="0">
              <a:buNone/>
              <a:defRPr sz="1543" b="1"/>
            </a:lvl8pPr>
            <a:lvl9pPr marL="3526292" indent="0">
              <a:buNone/>
              <a:defRPr sz="15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44156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62650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11662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085"/>
            </a:lvl1pPr>
            <a:lvl2pPr>
              <a:defRPr sz="2699"/>
            </a:lvl2pPr>
            <a:lvl3pPr>
              <a:defRPr sz="2314"/>
            </a:lvl3pPr>
            <a:lvl4pPr>
              <a:defRPr sz="1928"/>
            </a:lvl4pPr>
            <a:lvl5pPr>
              <a:defRPr sz="1928"/>
            </a:lvl5pPr>
            <a:lvl6pPr>
              <a:defRPr sz="1928"/>
            </a:lvl6pPr>
            <a:lvl7pPr>
              <a:defRPr sz="1928"/>
            </a:lvl7pPr>
            <a:lvl8pPr>
              <a:defRPr sz="1928"/>
            </a:lvl8pPr>
            <a:lvl9pPr>
              <a:defRPr sz="19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3"/>
            </a:lvl1pPr>
            <a:lvl2pPr marL="440787" indent="0">
              <a:buNone/>
              <a:defRPr sz="1350"/>
            </a:lvl2pPr>
            <a:lvl3pPr marL="881573" indent="0">
              <a:buNone/>
              <a:defRPr sz="1157"/>
            </a:lvl3pPr>
            <a:lvl4pPr marL="1322360" indent="0">
              <a:buNone/>
              <a:defRPr sz="964"/>
            </a:lvl4pPr>
            <a:lvl5pPr marL="1763146" indent="0">
              <a:buNone/>
              <a:defRPr sz="964"/>
            </a:lvl5pPr>
            <a:lvl6pPr marL="2203933" indent="0">
              <a:buNone/>
              <a:defRPr sz="964"/>
            </a:lvl6pPr>
            <a:lvl7pPr marL="2644719" indent="0">
              <a:buNone/>
              <a:defRPr sz="964"/>
            </a:lvl7pPr>
            <a:lvl8pPr marL="3085506" indent="0">
              <a:buNone/>
              <a:defRPr sz="964"/>
            </a:lvl8pPr>
            <a:lvl9pPr marL="3526292" indent="0">
              <a:buNone/>
              <a:defRPr sz="96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26652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085"/>
            </a:lvl1pPr>
            <a:lvl2pPr marL="440787" indent="0">
              <a:buNone/>
              <a:defRPr sz="2699"/>
            </a:lvl2pPr>
            <a:lvl3pPr marL="881573" indent="0">
              <a:buNone/>
              <a:defRPr sz="2314"/>
            </a:lvl3pPr>
            <a:lvl4pPr marL="1322360" indent="0">
              <a:buNone/>
              <a:defRPr sz="1928"/>
            </a:lvl4pPr>
            <a:lvl5pPr marL="1763146" indent="0">
              <a:buNone/>
              <a:defRPr sz="1928"/>
            </a:lvl5pPr>
            <a:lvl6pPr marL="2203933" indent="0">
              <a:buNone/>
              <a:defRPr sz="1928"/>
            </a:lvl6pPr>
            <a:lvl7pPr marL="2644719" indent="0">
              <a:buNone/>
              <a:defRPr sz="1928"/>
            </a:lvl7pPr>
            <a:lvl8pPr marL="3085506" indent="0">
              <a:buNone/>
              <a:defRPr sz="1928"/>
            </a:lvl8pPr>
            <a:lvl9pPr marL="3526292" indent="0">
              <a:buNone/>
              <a:defRPr sz="1928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3"/>
            </a:lvl1pPr>
            <a:lvl2pPr marL="440787" indent="0">
              <a:buNone/>
              <a:defRPr sz="1350"/>
            </a:lvl2pPr>
            <a:lvl3pPr marL="881573" indent="0">
              <a:buNone/>
              <a:defRPr sz="1157"/>
            </a:lvl3pPr>
            <a:lvl4pPr marL="1322360" indent="0">
              <a:buNone/>
              <a:defRPr sz="964"/>
            </a:lvl4pPr>
            <a:lvl5pPr marL="1763146" indent="0">
              <a:buNone/>
              <a:defRPr sz="964"/>
            </a:lvl5pPr>
            <a:lvl6pPr marL="2203933" indent="0">
              <a:buNone/>
              <a:defRPr sz="964"/>
            </a:lvl6pPr>
            <a:lvl7pPr marL="2644719" indent="0">
              <a:buNone/>
              <a:defRPr sz="964"/>
            </a:lvl7pPr>
            <a:lvl8pPr marL="3085506" indent="0">
              <a:buNone/>
              <a:defRPr sz="964"/>
            </a:lvl8pPr>
            <a:lvl9pPr marL="3526292" indent="0">
              <a:buNone/>
              <a:defRPr sz="96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902073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6553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32289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683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14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/questi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3601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6835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14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/questi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06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3601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09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28919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0177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41605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3115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829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472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681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726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96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888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58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835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887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6624168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5C7AE35E-21A1-4042-AE3B-F1B0B9524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99991">
            <a:off x="5919212" y="6447278"/>
            <a:ext cx="6272783" cy="4106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7EDB9F6D-855A-4E79-B6DD-9B74B5E0E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56"/>
            <a:ext cx="6272783" cy="4106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FB8DE02D-51E6-49E7-A1AC-88F1AA1191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799991">
            <a:off x="11781275" y="1595947"/>
            <a:ext cx="410684" cy="29734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78495EA4-3038-4A6A-8735-EA65CBE08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216498" y="3645507"/>
            <a:ext cx="2996004" cy="3429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4B735BF6-E647-4276-9DAF-A40F100F75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95993"/>
            <a:ext cx="410684" cy="29734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0446E820-DCC3-41D3-B582-42DC1412F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077" y="226158"/>
            <a:ext cx="1457919" cy="6128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76596B3-EFD0-42CB-85A7-CC409DCD5D8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10684" y="634968"/>
            <a:ext cx="9886255" cy="4879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IS" sz="3600" b="1" i="0" u="none" strike="noStrike" cap="none" spc="0" baseline="0">
                <a:solidFill>
                  <a:srgbClr val="004A87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885800174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83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E7C161A-31CC-4FE4-91C1-F1BBE09081A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9268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E7C161A-31CC-4FE4-91C1-F1BBE09081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D18ACAB-EDB1-453F-AFFF-C47B506D0F4F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106000"/>
              </a:lnSpc>
              <a:buFont typeface="Wingdings 2" pitchFamily="18" charset="2"/>
              <a:buNone/>
            </a:pPr>
            <a:endParaRPr lang="en-GB" sz="1400" b="0" i="0" baseline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53548-E404-432D-B293-A91951A7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6318087-4A0C-42F0-84E9-C343AD95D9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816935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231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41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384D0E1-D483-E122-725F-280D01B662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54" y="1613136"/>
            <a:ext cx="1577612" cy="1591138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E4BB647A-72B3-6541-8648-2601CC39B9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8228" y="3312294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5D0C50BD-9426-1795-0B51-21302D2148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8228" y="3719422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0DC27DA-30C6-9356-94E6-00A439C423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700308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CE3B3C4-2BDE-3326-3262-29F4E6C5495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773646" y="1613136"/>
            <a:ext cx="1577612" cy="1591138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D1BCD55-7301-EEEF-B113-9FB2021E9B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46220" y="3312294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0D71FD6-DE28-5F0C-149B-22659A9F0DB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46220" y="3719422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1BFB1FB-4521-65C9-93E6-0657B9AE9D7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713227" y="1613136"/>
            <a:ext cx="1577612" cy="1591138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39C200E-ED9F-BE8A-9662-E5E731127E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85801" y="3312294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DEACE40-D174-2384-E400-A4ED83310A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85801" y="3719422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5A0F998-C6A3-6A6A-9320-6349A94CC61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6671" y="1613136"/>
            <a:ext cx="1577612" cy="1591138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644452-CAA1-CECF-107B-C9C2C348C30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9245" y="3312294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5F8343-7C9A-9021-528B-152DEE7080D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19245" y="3719422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BAED47E-2278-B5EF-6AC4-DB1F6804EA3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15654" y="4159955"/>
            <a:ext cx="1577612" cy="1591138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C311E11-69CE-F861-B507-1DD2B06907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88228" y="5859113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389178E-79A4-E42A-7E82-FF8682ABC8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8228" y="6266241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AF05F0A-0496-3862-F8BB-C0F2E335294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773646" y="4159955"/>
            <a:ext cx="1577612" cy="1591138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E864549-5E42-72BE-CF7D-0E30744D20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146220" y="5859113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6651DFA-A2A5-0595-1415-25877D8D7DC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46220" y="6266241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8125E2F-24F3-6F9B-F013-9747AD1E6D2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713227" y="4159955"/>
            <a:ext cx="1577612" cy="1591138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8BA6646-AAB0-3650-3120-11E1D691610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85801" y="5859113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91628400-BDCC-20FD-F5FC-4E90408131A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85801" y="6266241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CC0D06A8-39F2-3402-99D3-55EE3DE78D8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46671" y="4159955"/>
            <a:ext cx="1577612" cy="1591138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1F7B10CA-0B68-6626-DDB0-5F7D8296179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19245" y="5859113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30DDE8E-9330-CBA6-CE06-82AE7673E9A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19245" y="6266241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5028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68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37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91412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2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60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579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1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979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649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32" r:id="rId18"/>
    <p:sldLayoutId id="2147483665" r:id="rId19"/>
    <p:sldLayoutId id="2147483650" r:id="rId20"/>
    <p:sldLayoutId id="2147483741" r:id="rId21"/>
    <p:sldLayoutId id="2147483742" r:id="rId22"/>
    <p:sldLayoutId id="214748374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45" r:id="rId7"/>
    <p:sldLayoutId id="2147483840" r:id="rId8"/>
    <p:sldLayoutId id="2147483819" r:id="rId9"/>
    <p:sldLayoutId id="2147483798" r:id="rId10"/>
    <p:sldLayoutId id="2147483793" r:id="rId11"/>
    <p:sldLayoutId id="2147483788" r:id="rId12"/>
    <p:sldLayoutId id="2147483783" r:id="rId13"/>
    <p:sldLayoutId id="2147483777" r:id="rId14"/>
    <p:sldLayoutId id="2147483686" r:id="rId15"/>
    <p:sldLayoutId id="214748368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6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59" r:id="rId9"/>
    <p:sldLayoutId id="2147483761" r:id="rId10"/>
    <p:sldLayoutId id="2147483760" r:id="rId11"/>
    <p:sldLayoutId id="2147483727" r:id="rId12"/>
    <p:sldLayoutId id="2147483762" r:id="rId13"/>
    <p:sldLayoutId id="2147483763" r:id="rId14"/>
    <p:sldLayoutId id="214748376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5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2A69C-BEB4-874C-9CCA-A05B547D37AD}" type="datetimeFigureOut">
              <a:rPr lang="en-IS" smtClean="0"/>
              <a:t>05/26/2023</a:t>
            </a:fld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E1D2B-44C1-4D4D-9299-38F9FD643B27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762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4" r:id="rId3"/>
    <p:sldLayoutId id="2147483810" r:id="rId4"/>
    <p:sldLayoutId id="2147483811" r:id="rId5"/>
    <p:sldLayoutId id="2147483803" r:id="rId6"/>
    <p:sldLayoutId id="2147483804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81573" rtl="0" eaLnBrk="1" latinLnBrk="0" hangingPunct="1">
        <a:lnSpc>
          <a:spcPct val="90000"/>
        </a:lnSpc>
        <a:spcBef>
          <a:spcPct val="0"/>
        </a:spcBef>
        <a:buNone/>
        <a:defRPr sz="424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393" indent="-220393" algn="l" defTabSz="881573" rtl="0" eaLnBrk="1" latinLnBrk="0" hangingPunct="1">
        <a:lnSpc>
          <a:spcPct val="90000"/>
        </a:lnSpc>
        <a:spcBef>
          <a:spcPts val="964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61180" indent="-220393" algn="l" defTabSz="881573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2314" kern="1200">
          <a:solidFill>
            <a:schemeClr val="tx1"/>
          </a:solidFill>
          <a:latin typeface="+mn-lt"/>
          <a:ea typeface="+mn-ea"/>
          <a:cs typeface="+mn-cs"/>
        </a:defRPr>
      </a:lvl2pPr>
      <a:lvl3pPr marL="1101966" indent="-220393" algn="l" defTabSz="881573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3pPr>
      <a:lvl4pPr marL="1542753" indent="-220393" algn="l" defTabSz="881573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983539" indent="-220393" algn="l" defTabSz="881573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424326" indent="-220393" algn="l" defTabSz="881573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865112" indent="-220393" algn="l" defTabSz="881573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305899" indent="-220393" algn="l" defTabSz="881573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746685" indent="-220393" algn="l" defTabSz="881573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1573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0787" algn="l" defTabSz="881573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1573" algn="l" defTabSz="881573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2360" algn="l" defTabSz="881573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3146" algn="l" defTabSz="881573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3933" algn="l" defTabSz="881573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4719" algn="l" defTabSz="881573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5506" algn="l" defTabSz="881573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6292" algn="l" defTabSz="881573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5" Type="http://schemas.openxmlformats.org/officeDocument/2006/relationships/image" Target="../media/image49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9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3A27D0-DD6B-F1BC-BBD5-684F489A4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268" y="2580498"/>
            <a:ext cx="6064295" cy="702365"/>
          </a:xfrm>
        </p:spPr>
        <p:txBody>
          <a:bodyPr/>
          <a:lstStyle/>
          <a:p>
            <a:r>
              <a:rPr lang="en-US"/>
              <a:t>Women in Dynamics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40A05-CD41-E8D6-E254-E336D38EE7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952" y="3627782"/>
            <a:ext cx="6064294" cy="2272956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C6C2F5"/>
                </a:solidFill>
                <a:latin typeface="Segoe UI"/>
                <a:cs typeface="Segoe UI"/>
              </a:rPr>
              <a:t>Peter </a:t>
            </a:r>
            <a:r>
              <a:rPr lang="en-US" dirty="0" err="1">
                <a:solidFill>
                  <a:srgbClr val="C6C2F5"/>
                </a:solidFill>
                <a:latin typeface="Segoe UI"/>
                <a:cs typeface="Segoe UI"/>
              </a:rPr>
              <a:t>Vach</a:t>
            </a:r>
            <a:endParaRPr lang="en-US" dirty="0">
              <a:solidFill>
                <a:srgbClr val="C6C2F5"/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rgbClr val="C6C2F5"/>
                </a:solidFill>
                <a:latin typeface="Segoe UI"/>
                <a:cs typeface="Segoe UI"/>
              </a:rPr>
              <a:t>Muriel </a:t>
            </a:r>
            <a:r>
              <a:rPr lang="en-US" dirty="0" err="1">
                <a:solidFill>
                  <a:srgbClr val="C6C2F5"/>
                </a:solidFill>
                <a:latin typeface="Segoe UI"/>
                <a:cs typeface="Segoe UI"/>
              </a:rPr>
              <a:t>Léglise</a:t>
            </a:r>
            <a:endParaRPr lang="en-US" dirty="0">
              <a:solidFill>
                <a:srgbClr val="C6C2F5"/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rgbClr val="C6C2F5"/>
                </a:solidFill>
                <a:latin typeface="Segoe UI"/>
                <a:cs typeface="Segoe UI"/>
              </a:rPr>
              <a:t>Olga </a:t>
            </a:r>
            <a:r>
              <a:rPr lang="en-US" dirty="0" err="1">
                <a:solidFill>
                  <a:srgbClr val="C6C2F5"/>
                </a:solidFill>
                <a:latin typeface="Segoe UI"/>
                <a:cs typeface="Segoe UI"/>
              </a:rPr>
              <a:t>Ingolfsdottir</a:t>
            </a:r>
            <a:endParaRPr lang="en-US" dirty="0">
              <a:solidFill>
                <a:srgbClr val="C6C2F5"/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rgbClr val="C6C2F5"/>
                </a:solidFill>
                <a:latin typeface="Segoe UI"/>
                <a:cs typeface="Segoe UI"/>
              </a:rPr>
              <a:t>Ivy </a:t>
            </a:r>
            <a:r>
              <a:rPr lang="en-US" dirty="0" err="1">
                <a:solidFill>
                  <a:srgbClr val="C6C2F5"/>
                </a:solidFill>
                <a:latin typeface="Segoe UI"/>
                <a:cs typeface="Segoe UI"/>
              </a:rPr>
              <a:t>Bumanglag</a:t>
            </a:r>
            <a:r>
              <a:rPr lang="en-US" dirty="0">
                <a:solidFill>
                  <a:srgbClr val="C6C2F5"/>
                </a:solidFill>
                <a:latin typeface="Segoe UI"/>
                <a:cs typeface="Segoe UI"/>
              </a:rPr>
              <a:t> &amp; Bo Lundqvist</a:t>
            </a:r>
            <a:endParaRPr lang="en-US" dirty="0">
              <a:solidFill>
                <a:srgbClr val="C6C2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6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7433CCF9-0471-2CCB-68D0-5750B60360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1927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F71FC7-5279-3378-F273-ED5AAB1498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33054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07A99-A53B-DE2B-0C84-E623655D65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704" y="1390606"/>
            <a:ext cx="11484279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Mentorship program</a:t>
            </a:r>
            <a:endParaRPr lang="en-US">
              <a:latin typeface="Segoe UI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2400">
                <a:latin typeface="Segoe UI"/>
                <a:cs typeface="Segoe UI"/>
              </a:rPr>
              <a:t>In progress: expansion</a:t>
            </a:r>
            <a:br>
              <a:rPr lang="en-US" sz="2400">
                <a:latin typeface="Segoe UI"/>
                <a:cs typeface="Segoe UI"/>
              </a:rPr>
            </a:br>
            <a:endParaRPr lang="en-US" sz="1800"/>
          </a:p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Online trainings for employees</a:t>
            </a:r>
            <a:endParaRPr lang="en-US"/>
          </a:p>
          <a:p>
            <a:r>
              <a:rPr lang="en-US" sz="2400">
                <a:latin typeface="Segoe UI"/>
                <a:cs typeface="Segoe UI"/>
              </a:rPr>
              <a:t>In progress: developing LS Academy</a:t>
            </a:r>
          </a:p>
          <a:p>
            <a:endParaRPr lang="en-US" sz="240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DEI survey</a:t>
            </a:r>
          </a:p>
          <a:p>
            <a:r>
              <a:rPr lang="en-US" sz="2400">
                <a:latin typeface="Segoe UI"/>
                <a:cs typeface="Segoe UI"/>
              </a:rPr>
              <a:t>In progress </a:t>
            </a:r>
          </a:p>
          <a:p>
            <a:endParaRPr lang="en-US"/>
          </a:p>
          <a:p>
            <a:endParaRPr lang="en-US"/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7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C6F187-574B-9D54-DFC4-BE373A810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359" y="1390606"/>
            <a:ext cx="6190937" cy="507365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48FE392-B8A7-7240-0A43-3E6445FB2999}"/>
              </a:ext>
            </a:extLst>
          </p:cNvPr>
          <p:cNvSpPr txBox="1">
            <a:spLocks/>
          </p:cNvSpPr>
          <p:nvPr/>
        </p:nvSpPr>
        <p:spPr>
          <a:xfrm>
            <a:off x="249836" y="590458"/>
            <a:ext cx="11039475" cy="588963"/>
          </a:xfrm>
          <a:prstGeom prst="rect">
            <a:avLst/>
          </a:prstGeom>
        </p:spPr>
        <p:txBody>
          <a:bodyPr lIns="91440" tIns="45720" rIns="91440" bIns="4572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solidFill>
                  <a:srgbClr val="943267"/>
                </a:solidFill>
                <a:latin typeface="Segoe UI"/>
                <a:cs typeface="Segoe UI"/>
              </a:rPr>
              <a:t>Actions for a more inclusive environment ?</a:t>
            </a:r>
            <a:endParaRPr lang="en-US" dirty="0">
              <a:solidFill>
                <a:srgbClr val="9432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2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19E2BE54-CA09-2A10-FFEA-B62ECFD98A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031" y="965004"/>
            <a:ext cx="4241939" cy="49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2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9A470-2A97-C76B-BC9E-3772CE7D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solidFill>
                  <a:srgbClr val="29B4A9"/>
                </a:solidFill>
                <a:latin typeface="Segoe UI"/>
                <a:cs typeface="Segoe UI"/>
              </a:rPr>
              <a:t>Inclusive</a:t>
            </a:r>
            <a:r>
              <a:rPr lang="is-IS">
                <a:solidFill>
                  <a:srgbClr val="29B4A9"/>
                </a:solidFill>
                <a:latin typeface="Segoe UI"/>
                <a:cs typeface="Segoe UI"/>
              </a:rPr>
              <a:t> </a:t>
            </a:r>
            <a:r>
              <a:rPr lang="is-IS" err="1">
                <a:solidFill>
                  <a:srgbClr val="29B4A9"/>
                </a:solidFill>
                <a:latin typeface="Segoe UI"/>
                <a:cs typeface="Segoe UI"/>
              </a:rPr>
              <a:t>environment</a:t>
            </a:r>
            <a:r>
              <a:rPr lang="is-IS">
                <a:solidFill>
                  <a:srgbClr val="29B4A9"/>
                </a:solidFill>
                <a:latin typeface="Segoe UI"/>
                <a:cs typeface="Segoe UI"/>
              </a:rPr>
              <a:t>: </a:t>
            </a:r>
            <a:r>
              <a:rPr lang="is-IS" b="0" err="1">
                <a:solidFill>
                  <a:schemeClr val="bg1"/>
                </a:solidFill>
                <a:latin typeface="Segoe UI"/>
                <a:cs typeface="Segoe UI"/>
              </a:rPr>
              <a:t>Recruitment</a:t>
            </a:r>
            <a:endParaRPr lang="en-US" b="0" err="1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09D1B-D0CE-6224-A4E8-AD84C6E8C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Hiring manager training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In progress with DEI component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Branding our values</a:t>
            </a:r>
            <a:endParaRPr lang="en-US" dirty="0">
              <a:latin typeface="Segoe UI"/>
              <a:cs typeface="Segoe UI"/>
            </a:endParaRPr>
          </a:p>
          <a:p>
            <a:pPr marL="971550" lvl="1" indent="-285750">
              <a:buFont typeface="Arial"/>
              <a:buChar char="•"/>
            </a:pPr>
            <a:r>
              <a:rPr lang="en-US" dirty="0">
                <a:latin typeface="Segoe UI"/>
                <a:cs typeface="Segoe UI"/>
              </a:rPr>
              <a:t>People-centric, inclusive language and images in ads and website</a:t>
            </a:r>
            <a:br>
              <a:rPr lang="en-US" dirty="0">
                <a:latin typeface="Segoe UI"/>
                <a:cs typeface="Segoe UI"/>
              </a:rPr>
            </a:br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Building recruitment channels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University collaboration </a:t>
            </a:r>
            <a:r>
              <a:rPr lang="en-US" i="1" dirty="0">
                <a:latin typeface="Segoe UI"/>
                <a:cs typeface="Segoe UI"/>
              </a:rPr>
              <a:t>(Iceland, Malaysia, to some extent the U.S.)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Future Leaders Program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is-IS" dirty="0"/>
          </a:p>
          <a:p>
            <a:pPr lvl="1"/>
            <a:endParaRPr lang="is-IS" dirty="0"/>
          </a:p>
          <a:p>
            <a:pPr lvl="1"/>
            <a:endParaRPr lang="en-US" dirty="0"/>
          </a:p>
        </p:txBody>
      </p:sp>
      <p:pic>
        <p:nvPicPr>
          <p:cNvPr id="6" name="Picture Placeholder 5" descr="Logo&#10;&#10;Description automatically generated">
            <a:extLst>
              <a:ext uri="{FF2B5EF4-FFF2-40B4-BE49-F238E27FC236}">
                <a16:creationId xmlns:a16="http://schemas.microsoft.com/office/drawing/2014/main" id="{ED6EC351-1440-1F51-0322-3E28A48B74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7" r="13167"/>
          <a:stretch>
            <a:fillRect/>
          </a:stretch>
        </p:blipFill>
        <p:spPr>
          <a:xfrm>
            <a:off x="6711435" y="1561602"/>
            <a:ext cx="4626400" cy="4203181"/>
          </a:xfrm>
          <a:ln w="12700">
            <a:solidFill>
              <a:srgbClr val="F6C370"/>
            </a:solidFill>
          </a:ln>
        </p:spPr>
      </p:pic>
    </p:spTree>
    <p:extLst>
      <p:ext uri="{BB962C8B-B14F-4D97-AF65-F5344CB8AC3E}">
        <p14:creationId xmlns:p14="http://schemas.microsoft.com/office/powerpoint/2010/main" val="444250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6CD5FD68-0951-19F3-A24B-81BD6C1C0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80" y="2352183"/>
            <a:ext cx="4307265" cy="2153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796AAB-D4F6-84A3-3035-8E9DAE16B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175" y="1271136"/>
            <a:ext cx="2699445" cy="43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F850BA9-1659-0AAB-2621-B2E1FC35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73" y="469582"/>
            <a:ext cx="11511418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is-IS" sz="3300">
                <a:solidFill>
                  <a:srgbClr val="8ED2E7"/>
                </a:solidFill>
              </a:rPr>
              <a:t>PHILIPPINES</a:t>
            </a:r>
            <a:br>
              <a:rPr lang="is-IS" sz="3300">
                <a:solidFill>
                  <a:srgbClr val="8ED2E7"/>
                </a:solidFill>
              </a:rPr>
            </a:br>
            <a:r>
              <a:rPr lang="is-IS" sz="3300">
                <a:solidFill>
                  <a:srgbClr val="8ED2E7"/>
                </a:solidFill>
              </a:rPr>
              <a:t>PERLAS NG SILANGANAN</a:t>
            </a:r>
            <a:br>
              <a:rPr lang="is-IS">
                <a:solidFill>
                  <a:srgbClr val="8ED2E7"/>
                </a:solidFill>
              </a:rPr>
            </a:br>
            <a:r>
              <a:rPr lang="is-IS" sz="2900">
                <a:solidFill>
                  <a:srgbClr val="8ED2E7"/>
                </a:solidFill>
              </a:rPr>
              <a:t>(Pearl of the Orient)</a:t>
            </a:r>
            <a:endParaRPr lang="en-US" sz="2900">
              <a:solidFill>
                <a:srgbClr val="8ED2E7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9AE7C2-57F2-D175-D2FA-3E3F05ABD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1" y="2385993"/>
            <a:ext cx="4917509" cy="435568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/>
              <a:t>110M Population</a:t>
            </a:r>
          </a:p>
        </p:txBody>
      </p:sp>
      <p:pic>
        <p:nvPicPr>
          <p:cNvPr id="11" name="Picture 10" descr="A picture containing map, screenshot, graphic design, graphics&#10;&#10;Description automatically generated">
            <a:extLst>
              <a:ext uri="{FF2B5EF4-FFF2-40B4-BE49-F238E27FC236}">
                <a16:creationId xmlns:a16="http://schemas.microsoft.com/office/drawing/2014/main" id="{3C40894B-32A4-D9D8-5050-C204644E1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1298122"/>
            <a:ext cx="7414873" cy="6086168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CBF20D7-0CB9-1A38-6D54-EEC49B6E895A}"/>
              </a:ext>
            </a:extLst>
          </p:cNvPr>
          <p:cNvSpPr txBox="1">
            <a:spLocks/>
          </p:cNvSpPr>
          <p:nvPr/>
        </p:nvSpPr>
        <p:spPr>
          <a:xfrm>
            <a:off x="8402466" y="3673757"/>
            <a:ext cx="4917509" cy="4355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/>
              <a:t>Male/Female Ratio: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/>
              <a:t>50.1% / 49.9%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DE22C5D-4E78-B16C-8C2F-40326EF30593}"/>
              </a:ext>
            </a:extLst>
          </p:cNvPr>
          <p:cNvSpPr txBox="1">
            <a:spLocks/>
          </p:cNvSpPr>
          <p:nvPr/>
        </p:nvSpPr>
        <p:spPr>
          <a:xfrm>
            <a:off x="389809" y="5263769"/>
            <a:ext cx="4917509" cy="4355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/>
              <a:t>Median age: 25 years</a:t>
            </a:r>
            <a:endParaRPr lang="en-PH" b="1"/>
          </a:p>
        </p:txBody>
      </p:sp>
    </p:spTree>
    <p:extLst>
      <p:ext uri="{BB962C8B-B14F-4D97-AF65-F5344CB8AC3E}">
        <p14:creationId xmlns:p14="http://schemas.microsoft.com/office/powerpoint/2010/main" val="177839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pink pie chart&#10;&#10;Description automatically generated with medium confidence">
            <a:extLst>
              <a:ext uri="{FF2B5EF4-FFF2-40B4-BE49-F238E27FC236}">
                <a16:creationId xmlns:a16="http://schemas.microsoft.com/office/drawing/2014/main" id="{04B0992F-6590-6D56-4F35-25D633810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7" y="3879410"/>
            <a:ext cx="2000250" cy="1800225"/>
          </a:xfrm>
          <a:prstGeom prst="rect">
            <a:avLst/>
          </a:prstGeom>
        </p:spPr>
      </p:pic>
      <p:pic>
        <p:nvPicPr>
          <p:cNvPr id="5" name="Picture 4" descr="A blue and pink pie chart&#10;&#10;Description automatically generated with medium confidence">
            <a:extLst>
              <a:ext uri="{FF2B5EF4-FFF2-40B4-BE49-F238E27FC236}">
                <a16:creationId xmlns:a16="http://schemas.microsoft.com/office/drawing/2014/main" id="{6D95317C-0F8B-EBD1-ED3E-1797D195B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579" y="3862567"/>
            <a:ext cx="2305050" cy="1885950"/>
          </a:xfrm>
          <a:prstGeom prst="rect">
            <a:avLst/>
          </a:prstGeom>
        </p:spPr>
      </p:pic>
      <p:pic>
        <p:nvPicPr>
          <p:cNvPr id="13" name="Picture 12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338CBA6-EDEF-4B6A-9FA6-C44611589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369" y="405633"/>
            <a:ext cx="2439596" cy="9792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CDFD013-985C-AA22-CFD4-DF91B6CDC025}"/>
              </a:ext>
            </a:extLst>
          </p:cNvPr>
          <p:cNvSpPr txBox="1">
            <a:spLocks/>
          </p:cNvSpPr>
          <p:nvPr/>
        </p:nvSpPr>
        <p:spPr>
          <a:xfrm>
            <a:off x="967737" y="526137"/>
            <a:ext cx="1025652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is-IS" sz="3700">
                <a:solidFill>
                  <a:srgbClr val="003D8F"/>
                </a:solidFill>
              </a:rPr>
              <a:t>WHAT WE‘RE UP AGAINST</a:t>
            </a:r>
            <a:endParaRPr lang="en-US" sz="3600" b="0">
              <a:solidFill>
                <a:srgbClr val="003D8F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1A18F2-CA8B-BE2F-B627-B31E8ECD6D45}"/>
              </a:ext>
            </a:extLst>
          </p:cNvPr>
          <p:cNvSpPr txBox="1">
            <a:spLocks/>
          </p:cNvSpPr>
          <p:nvPr/>
        </p:nvSpPr>
        <p:spPr>
          <a:xfrm>
            <a:off x="1513491" y="5679635"/>
            <a:ext cx="2799591" cy="5000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>
                <a:solidFill>
                  <a:srgbClr val="5A647D"/>
                </a:solidFill>
              </a:rPr>
              <a:t>Philippines Labor Force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D5BD22-F782-9895-4168-29600EB8D795}"/>
              </a:ext>
            </a:extLst>
          </p:cNvPr>
          <p:cNvSpPr txBox="1">
            <a:spLocks/>
          </p:cNvSpPr>
          <p:nvPr/>
        </p:nvSpPr>
        <p:spPr>
          <a:xfrm>
            <a:off x="832834" y="3285939"/>
            <a:ext cx="4410099" cy="4736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>
                <a:solidFill>
                  <a:srgbClr val="5A647D"/>
                </a:solidFill>
              </a:rPr>
              <a:t>Female Representation on the Board</a:t>
            </a:r>
          </a:p>
        </p:txBody>
      </p:sp>
      <p:pic>
        <p:nvPicPr>
          <p:cNvPr id="3" name="Picture 2" descr="A blue and pink circle&#10;&#10;Description automatically generated with medium confidence">
            <a:extLst>
              <a:ext uri="{FF2B5EF4-FFF2-40B4-BE49-F238E27FC236}">
                <a16:creationId xmlns:a16="http://schemas.microsoft.com/office/drawing/2014/main" id="{40E802A5-8C31-2462-2318-E1B3DF074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461" y="1361718"/>
            <a:ext cx="2828393" cy="187797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CB86372-4EC6-4A5A-FDD4-EAB0AE9F83D0}"/>
              </a:ext>
            </a:extLst>
          </p:cNvPr>
          <p:cNvSpPr txBox="1">
            <a:spLocks/>
          </p:cNvSpPr>
          <p:nvPr/>
        </p:nvSpPr>
        <p:spPr>
          <a:xfrm>
            <a:off x="8721808" y="5748517"/>
            <a:ext cx="4410099" cy="4736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>
                <a:solidFill>
                  <a:srgbClr val="5A647D"/>
                </a:solidFill>
              </a:rPr>
              <a:t>Women in the IT Industry</a:t>
            </a:r>
          </a:p>
        </p:txBody>
      </p:sp>
      <p:pic>
        <p:nvPicPr>
          <p:cNvPr id="6" name="Picture 5" descr="A blue and pink circle&#10;&#10;Description automatically generated with medium confidence">
            <a:extLst>
              <a:ext uri="{FF2B5EF4-FFF2-40B4-BE49-F238E27FC236}">
                <a16:creationId xmlns:a16="http://schemas.microsoft.com/office/drawing/2014/main" id="{DCDD5B8C-5827-5A99-44F6-369C59D9B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129" y="1666225"/>
            <a:ext cx="2100527" cy="147633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E3605FB-595A-D619-DC7F-A00DFBC16143}"/>
              </a:ext>
            </a:extLst>
          </p:cNvPr>
          <p:cNvSpPr txBox="1">
            <a:spLocks/>
          </p:cNvSpPr>
          <p:nvPr/>
        </p:nvSpPr>
        <p:spPr>
          <a:xfrm>
            <a:off x="8797129" y="3268426"/>
            <a:ext cx="3972067" cy="4266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>
                <a:solidFill>
                  <a:srgbClr val="5A647D"/>
                </a:solidFill>
              </a:rPr>
              <a:t>University graduates</a:t>
            </a:r>
          </a:p>
        </p:txBody>
      </p:sp>
      <p:pic>
        <p:nvPicPr>
          <p:cNvPr id="12" name="Picture 11" descr="A map of the country&#10;&#10;Description automatically generated with low confidence">
            <a:extLst>
              <a:ext uri="{FF2B5EF4-FFF2-40B4-BE49-F238E27FC236}">
                <a16:creationId xmlns:a16="http://schemas.microsoft.com/office/drawing/2014/main" id="{F5F3B85D-C6FB-8AD7-DFBF-7254551E3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9423" y="1315470"/>
            <a:ext cx="2862241" cy="490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99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338CBA6-EDEF-4B6A-9FA6-C44611589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818" y="5612063"/>
            <a:ext cx="2439596" cy="979274"/>
          </a:xfrm>
          <a:prstGeom prst="rect">
            <a:avLst/>
          </a:prstGeom>
        </p:spPr>
      </p:pic>
      <p:pic>
        <p:nvPicPr>
          <p:cNvPr id="14" name="Picture 13" descr="A picture containing symbol, graphics, clipart, font&#10;&#10;Description automatically generated">
            <a:extLst>
              <a:ext uri="{FF2B5EF4-FFF2-40B4-BE49-F238E27FC236}">
                <a16:creationId xmlns:a16="http://schemas.microsoft.com/office/drawing/2014/main" id="{428FF1E5-34BA-CA86-E541-2096AFEAB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014" y="1654530"/>
            <a:ext cx="2822188" cy="4094737"/>
          </a:xfrm>
          <a:prstGeom prst="rect">
            <a:avLst/>
          </a:prstGeom>
        </p:spPr>
      </p:pic>
      <p:pic>
        <p:nvPicPr>
          <p:cNvPr id="20" name="Picture 19" descr="A picture containing graphics, graphic design, clipart, logo&#10;&#10;Description automatically generated">
            <a:extLst>
              <a:ext uri="{FF2B5EF4-FFF2-40B4-BE49-F238E27FC236}">
                <a16:creationId xmlns:a16="http://schemas.microsoft.com/office/drawing/2014/main" id="{D06981E5-FA06-7C63-1C9B-A3BDB989A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000" y="1505910"/>
            <a:ext cx="6795407" cy="4821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51DDF-4747-F328-1CDD-5C2747403099}"/>
              </a:ext>
            </a:extLst>
          </p:cNvPr>
          <p:cNvSpPr txBox="1">
            <a:spLocks/>
          </p:cNvSpPr>
          <p:nvPr/>
        </p:nvSpPr>
        <p:spPr>
          <a:xfrm>
            <a:off x="967737" y="596953"/>
            <a:ext cx="1025652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is-IS" sz="3700">
                <a:solidFill>
                  <a:srgbClr val="003D8F"/>
                </a:solidFill>
              </a:rPr>
              <a:t>EMPOWERMENT</a:t>
            </a:r>
            <a:endParaRPr lang="en-US" sz="3600" b="0">
              <a:solidFill>
                <a:srgbClr val="003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45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s, design, art&#10;&#10;Description automatically generated">
            <a:extLst>
              <a:ext uri="{FF2B5EF4-FFF2-40B4-BE49-F238E27FC236}">
                <a16:creationId xmlns:a16="http://schemas.microsoft.com/office/drawing/2014/main" id="{BAB5CD61-C603-85B5-1A0D-1E8617E2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969" y="1551166"/>
            <a:ext cx="2438400" cy="4876800"/>
          </a:xfrm>
          <a:prstGeom prst="rect">
            <a:avLst/>
          </a:prstGeom>
        </p:spPr>
      </p:pic>
      <p:pic>
        <p:nvPicPr>
          <p:cNvPr id="12" name="Picture 11" descr="A picture containing art, illustration, design&#10;&#10;Description automatically generated with medium confidence">
            <a:extLst>
              <a:ext uri="{FF2B5EF4-FFF2-40B4-BE49-F238E27FC236}">
                <a16:creationId xmlns:a16="http://schemas.microsoft.com/office/drawing/2014/main" id="{4F645C01-D180-B79C-8CC4-60AB24722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510" y="1551166"/>
            <a:ext cx="2667000" cy="4876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EAEBE8-8957-5211-4D88-4C98AABE5266}"/>
              </a:ext>
            </a:extLst>
          </p:cNvPr>
          <p:cNvSpPr txBox="1"/>
          <p:nvPr/>
        </p:nvSpPr>
        <p:spPr>
          <a:xfrm>
            <a:off x="3443579" y="2938006"/>
            <a:ext cx="24384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484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</a:t>
            </a:r>
            <a:endParaRPr lang="en-PH" sz="15000" b="1">
              <a:solidFill>
                <a:srgbClr val="F484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4A324-7C09-D79E-F1B4-FFB68996E631}"/>
              </a:ext>
            </a:extLst>
          </p:cNvPr>
          <p:cNvSpPr txBox="1"/>
          <p:nvPr/>
        </p:nvSpPr>
        <p:spPr>
          <a:xfrm>
            <a:off x="5894899" y="2938006"/>
            <a:ext cx="24384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8ED2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</a:t>
            </a:r>
            <a:endParaRPr lang="en-PH" sz="15000" b="1">
              <a:solidFill>
                <a:srgbClr val="8ED2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87D640-DB06-088B-63F6-1E5F7099A28C}"/>
              </a:ext>
            </a:extLst>
          </p:cNvPr>
          <p:cNvSpPr txBox="1">
            <a:spLocks/>
          </p:cNvSpPr>
          <p:nvPr/>
        </p:nvSpPr>
        <p:spPr>
          <a:xfrm>
            <a:off x="967737" y="596953"/>
            <a:ext cx="1025652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is-IS" sz="3700">
                <a:solidFill>
                  <a:schemeClr val="bg1"/>
                </a:solidFill>
              </a:rPr>
              <a:t>OUR ACHIEVEMENT</a:t>
            </a:r>
            <a:endParaRPr lang="en-US" sz="3600" b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1D3856A9-164D-2C31-C505-68D4A8C1B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2733" y="5769868"/>
            <a:ext cx="2066082" cy="49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19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y LS Retail supports DEI initiatives like Women in Dynamics">
            <a:extLst>
              <a:ext uri="{FF2B5EF4-FFF2-40B4-BE49-F238E27FC236}">
                <a16:creationId xmlns:a16="http://schemas.microsoft.com/office/drawing/2014/main" id="{20596F41-A9C0-C786-D271-1BAA9AB2E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20" y="813890"/>
            <a:ext cx="5959928" cy="313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CA169C9-672D-06C0-9F26-E365E3BDC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6"/>
          <a:stretch/>
        </p:blipFill>
        <p:spPr bwMode="auto">
          <a:xfrm>
            <a:off x="1365477" y="4062792"/>
            <a:ext cx="8790214" cy="120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raphical user interface">
            <a:extLst>
              <a:ext uri="{FF2B5EF4-FFF2-40B4-BE49-F238E27FC236}">
                <a16:creationId xmlns:a16="http://schemas.microsoft.com/office/drawing/2014/main" id="{D8398C30-EBB2-367B-A0BB-25C9603EB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6"/>
          <a:stretch/>
        </p:blipFill>
        <p:spPr bwMode="auto">
          <a:xfrm>
            <a:off x="2658340" y="5478602"/>
            <a:ext cx="8790214" cy="120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0EA866C5-0D40-5CF1-01D2-D2046EBAD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507" y="5532694"/>
            <a:ext cx="2062769" cy="8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69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2F4F647-E16A-D8A1-368A-DD7740081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488601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/>
              <a:t>Diversity makes business sense</a:t>
            </a:r>
            <a:endParaRPr lang="en-PH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E670BAE-41BD-3024-59F0-3CE7ED03AD80}"/>
              </a:ext>
            </a:extLst>
          </p:cNvPr>
          <p:cNvSpPr txBox="1">
            <a:spLocks/>
          </p:cNvSpPr>
          <p:nvPr/>
        </p:nvSpPr>
        <p:spPr>
          <a:xfrm>
            <a:off x="624792" y="1928508"/>
            <a:ext cx="4917509" cy="4355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5A647D"/>
                </a:solidFill>
              </a:rPr>
              <a:t>Recruitment</a:t>
            </a:r>
          </a:p>
          <a:p>
            <a:r>
              <a:rPr lang="en-US" b="1">
                <a:solidFill>
                  <a:srgbClr val="5A647D"/>
                </a:solidFill>
              </a:rPr>
              <a:t>Retention</a:t>
            </a:r>
          </a:p>
          <a:p>
            <a:r>
              <a:rPr lang="en-US" b="1">
                <a:solidFill>
                  <a:srgbClr val="5A647D"/>
                </a:solidFill>
              </a:rPr>
              <a:t>Branding</a:t>
            </a:r>
          </a:p>
          <a:p>
            <a:r>
              <a:rPr lang="en-US" b="1">
                <a:solidFill>
                  <a:srgbClr val="5A647D"/>
                </a:solidFill>
              </a:rPr>
              <a:t>Delivery</a:t>
            </a:r>
          </a:p>
        </p:txBody>
      </p:sp>
      <p:pic>
        <p:nvPicPr>
          <p:cNvPr id="13" name="Picture 12" descr="A group of people hugging each other&#10;&#10;Description automatically generated with medium confidence">
            <a:extLst>
              <a:ext uri="{FF2B5EF4-FFF2-40B4-BE49-F238E27FC236}">
                <a16:creationId xmlns:a16="http://schemas.microsoft.com/office/drawing/2014/main" id="{BABAEBC7-34BB-3929-3C11-CC4E0745E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278" y="748720"/>
            <a:ext cx="9032722" cy="6021815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47CB9112-E59E-9B70-3224-5A13EF367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818" y="5612063"/>
            <a:ext cx="2439596" cy="9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38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9F0BED-CD10-1C18-F86A-98ED4C3F48C3}"/>
              </a:ext>
            </a:extLst>
          </p:cNvPr>
          <p:cNvSpPr txBox="1"/>
          <p:nvPr/>
        </p:nvSpPr>
        <p:spPr>
          <a:xfrm>
            <a:off x="373712" y="1402626"/>
            <a:ext cx="8207440" cy="4909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strength of Retail Associates lies in the diversity of its workforce.</a:t>
            </a:r>
          </a:p>
          <a:p>
            <a:endParaRPr lang="en-PH" sz="2100" i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have built a culture that promote and encourage </a:t>
            </a:r>
            <a:r>
              <a:rPr lang="en-PH" sz="2100"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expertise</a:t>
            </a:r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experiences and perspectives that both genders bring to the table.</a:t>
            </a:r>
          </a:p>
          <a:p>
            <a:endParaRPr lang="en-PH" sz="2100" i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Providing equal opportunities based on merit, not</a:t>
            </a:r>
          </a:p>
          <a:p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gender, is part of our </a:t>
            </a:r>
            <a:r>
              <a:rPr lang="en-PH" sz="2100"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ethical</a:t>
            </a:r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values.</a:t>
            </a:r>
          </a:p>
          <a:p>
            <a:endParaRPr lang="en-PH" sz="2100" i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an environment that allows them to, it is surprising to </a:t>
            </a:r>
          </a:p>
          <a:p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see women striving and achieving of </a:t>
            </a:r>
            <a:r>
              <a:rPr lang="en-PH" sz="2100"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excellence</a:t>
            </a:r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This is </a:t>
            </a:r>
          </a:p>
          <a:p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</a:t>
            </a:r>
            <a:r>
              <a:rPr lang="en-PH" sz="2100"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empowerment</a:t>
            </a:r>
            <a:r>
              <a:rPr lang="en-PH" sz="21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women is achieved!</a:t>
            </a:r>
            <a:r>
              <a:rPr lang="en-PH" sz="3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endParaRPr lang="en-PH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PH" sz="27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IVY GEMMA BUMANGLAG</a:t>
            </a:r>
          </a:p>
          <a:p>
            <a:r>
              <a:rPr lang="en-PH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CHIEF OPERATING OFFICER</a:t>
            </a:r>
          </a:p>
        </p:txBody>
      </p:sp>
      <p:pic>
        <p:nvPicPr>
          <p:cNvPr id="4" name="Picture 3" descr="A picture containing person, human face, clothing, person&#10;&#10;Description automatically generated">
            <a:extLst>
              <a:ext uri="{FF2B5EF4-FFF2-40B4-BE49-F238E27FC236}">
                <a16:creationId xmlns:a16="http://schemas.microsoft.com/office/drawing/2014/main" id="{A5B711E2-2155-664B-9CF9-78F3F61E3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26" b="4226"/>
          <a:stretch/>
        </p:blipFill>
        <p:spPr>
          <a:xfrm>
            <a:off x="7335235" y="381205"/>
            <a:ext cx="4856766" cy="6476796"/>
          </a:xfrm>
          <a:prstGeom prst="rect">
            <a:avLst/>
          </a:prstGeom>
        </p:spPr>
      </p:pic>
      <p:pic>
        <p:nvPicPr>
          <p:cNvPr id="5" name="Picture 4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C8D0F7A1-93D2-7DFB-7166-70FC89BA8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3" y="546338"/>
            <a:ext cx="3063327" cy="73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65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5BA41BAA-42A6-9B7E-0AC2-BBF9E56C9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818" y="5612063"/>
            <a:ext cx="2439596" cy="9792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B6CF3B-1769-3975-E299-EF580AFA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02" y="664066"/>
            <a:ext cx="11511418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PH"/>
              <a:t>THE REALITY </a:t>
            </a:r>
          </a:p>
        </p:txBody>
      </p:sp>
      <p:pic>
        <p:nvPicPr>
          <p:cNvPr id="4" name="Picture 3" descr="A person holding a baby and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B56CB41D-85A5-78C5-D431-B222792C5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498" y="942582"/>
            <a:ext cx="5247004" cy="5427285"/>
          </a:xfrm>
          <a:prstGeom prst="rect">
            <a:avLst/>
          </a:prstGeom>
        </p:spPr>
      </p:pic>
      <p:pic>
        <p:nvPicPr>
          <p:cNvPr id="9" name="Picture 8" descr="A blue and red baby carriage&#10;&#10;Description automatically generated with low confidence">
            <a:extLst>
              <a:ext uri="{FF2B5EF4-FFF2-40B4-BE49-F238E27FC236}">
                <a16:creationId xmlns:a16="http://schemas.microsoft.com/office/drawing/2014/main" id="{75BB5609-919D-4B44-D261-79B6A66CC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800" y="601037"/>
            <a:ext cx="2505588" cy="1970652"/>
          </a:xfrm>
          <a:prstGeom prst="rect">
            <a:avLst/>
          </a:prstGeom>
        </p:spPr>
      </p:pic>
      <p:pic>
        <p:nvPicPr>
          <p:cNvPr id="11" name="Picture 10" descr="A person with fruits on her head&#10;&#10;Description automatically generated with low confidence">
            <a:extLst>
              <a:ext uri="{FF2B5EF4-FFF2-40B4-BE49-F238E27FC236}">
                <a16:creationId xmlns:a16="http://schemas.microsoft.com/office/drawing/2014/main" id="{BD5653A6-F271-DD77-AC7E-D336675E4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628" y="2206880"/>
            <a:ext cx="2240333" cy="1747520"/>
          </a:xfrm>
          <a:prstGeom prst="rect">
            <a:avLst/>
          </a:prstGeom>
        </p:spPr>
      </p:pic>
      <p:pic>
        <p:nvPicPr>
          <p:cNvPr id="13" name="Picture 12" descr="A hand holding a spray bottle&#10;&#10;Description automatically generated with low confidence">
            <a:extLst>
              <a:ext uri="{FF2B5EF4-FFF2-40B4-BE49-F238E27FC236}">
                <a16:creationId xmlns:a16="http://schemas.microsoft.com/office/drawing/2014/main" id="{94F97C5D-92F8-94E9-595D-EA7F662D8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1573" y="3214644"/>
            <a:ext cx="2505587" cy="1947489"/>
          </a:xfrm>
          <a:prstGeom prst="rect">
            <a:avLst/>
          </a:prstGeom>
        </p:spPr>
      </p:pic>
      <p:pic>
        <p:nvPicPr>
          <p:cNvPr id="15" name="Picture 14" descr="A cartoon of a bag of fruit and a pear&#10;&#10;Description automatically generated with low confidence">
            <a:extLst>
              <a:ext uri="{FF2B5EF4-FFF2-40B4-BE49-F238E27FC236}">
                <a16:creationId xmlns:a16="http://schemas.microsoft.com/office/drawing/2014/main" id="{94118BD0-6657-FD7A-5064-38E41BFF4F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799" y="5051370"/>
            <a:ext cx="2326703" cy="1429260"/>
          </a:xfrm>
          <a:prstGeom prst="rect">
            <a:avLst/>
          </a:prstGeom>
        </p:spPr>
      </p:pic>
      <p:pic>
        <p:nvPicPr>
          <p:cNvPr id="17" name="Picture 16" descr="A clipboard and pen&#10;&#10;Description automatically generated with medium confidence">
            <a:extLst>
              <a:ext uri="{FF2B5EF4-FFF2-40B4-BE49-F238E27FC236}">
                <a16:creationId xmlns:a16="http://schemas.microsoft.com/office/drawing/2014/main" id="{64E961CB-964B-D5BF-6FC2-A5E187D44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6638" y="1232137"/>
            <a:ext cx="2240333" cy="1564677"/>
          </a:xfrm>
          <a:prstGeom prst="rect">
            <a:avLst/>
          </a:prstGeom>
        </p:spPr>
      </p:pic>
      <p:pic>
        <p:nvPicPr>
          <p:cNvPr id="19" name="Picture 18" descr="A screen 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2DBC4DD-C6C2-4B07-71BD-C86E656F28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7367" y="1949752"/>
            <a:ext cx="1662006" cy="2177908"/>
          </a:xfrm>
          <a:prstGeom prst="rect">
            <a:avLst/>
          </a:prstGeom>
        </p:spPr>
      </p:pic>
      <p:pic>
        <p:nvPicPr>
          <p:cNvPr id="21" name="Picture 20" descr="A person pointing at a graph&#10;&#10;Description automatically generated with low confidence">
            <a:extLst>
              <a:ext uri="{FF2B5EF4-FFF2-40B4-BE49-F238E27FC236}">
                <a16:creationId xmlns:a16="http://schemas.microsoft.com/office/drawing/2014/main" id="{8E85CC07-1988-A104-5182-0401F9F7CE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8584" y="3779227"/>
            <a:ext cx="2240334" cy="1631945"/>
          </a:xfrm>
          <a:prstGeom prst="rect">
            <a:avLst/>
          </a:prstGeom>
        </p:spPr>
      </p:pic>
      <p:pic>
        <p:nvPicPr>
          <p:cNvPr id="23" name="Picture 22" descr="A picture containing moon, circle, screenshot, graphics&#10;&#10;Description automatically generated">
            <a:extLst>
              <a:ext uri="{FF2B5EF4-FFF2-40B4-BE49-F238E27FC236}">
                <a16:creationId xmlns:a16="http://schemas.microsoft.com/office/drawing/2014/main" id="{644F21CE-6E6A-818C-032C-C0D024B7DC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9184" y="4533141"/>
            <a:ext cx="2507392" cy="19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0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thing, person, screenshot, person&#10;&#10;Description automatically generated">
            <a:extLst>
              <a:ext uri="{FF2B5EF4-FFF2-40B4-BE49-F238E27FC236}">
                <a16:creationId xmlns:a16="http://schemas.microsoft.com/office/drawing/2014/main" id="{2ED0CE3A-4DB4-6016-E3D4-35159B755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922" y="266663"/>
            <a:ext cx="5173387" cy="6407406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4A2238C7-0A6F-36C0-830D-AB14E97CD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3310" y="6185471"/>
            <a:ext cx="1011103" cy="405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53F07-6E8B-D80D-076A-F2FB8C3F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3760" y="604211"/>
            <a:ext cx="10756540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PH"/>
              <a:t>OUR DELIBERATE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B0D53-5CB8-CB47-54E9-7A611D48A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92" y="1928508"/>
            <a:ext cx="4917509" cy="4355684"/>
          </a:xfrm>
        </p:spPr>
        <p:txBody>
          <a:bodyPr/>
          <a:lstStyle/>
          <a:p>
            <a:r>
              <a:rPr lang="en-US" b="1">
                <a:solidFill>
                  <a:srgbClr val="5A647D"/>
                </a:solidFill>
              </a:rPr>
              <a:t>Recruitment and Compensation Package Policies</a:t>
            </a:r>
          </a:p>
          <a:p>
            <a:r>
              <a:rPr lang="en-US" b="1">
                <a:solidFill>
                  <a:srgbClr val="5A647D"/>
                </a:solidFill>
              </a:rPr>
              <a:t>Company Events and Activities</a:t>
            </a:r>
          </a:p>
          <a:p>
            <a:r>
              <a:rPr lang="en-US" b="1">
                <a:solidFill>
                  <a:srgbClr val="5A647D"/>
                </a:solidFill>
              </a:rPr>
              <a:t>Established a conducive</a:t>
            </a:r>
            <a:r>
              <a:rPr lang="en-PH" b="1">
                <a:solidFill>
                  <a:srgbClr val="5A647D"/>
                </a:solidFill>
              </a:rPr>
              <a:t> work environment</a:t>
            </a:r>
            <a:endParaRPr lang="en-US" b="1">
              <a:solidFill>
                <a:srgbClr val="5A64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1FBC-3E50-7246-4D6F-6C6DA480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488601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PH"/>
              <a:t>A conducive environment for women</a:t>
            </a:r>
          </a:p>
        </p:txBody>
      </p:sp>
      <p:pic>
        <p:nvPicPr>
          <p:cNvPr id="11" name="Picture 10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12C4163-92C4-CA08-88D4-11C7490A9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280" y="6235610"/>
            <a:ext cx="991134" cy="3978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A372E9-3526-E676-FC04-C810108DB74D}"/>
              </a:ext>
            </a:extLst>
          </p:cNvPr>
          <p:cNvGrpSpPr/>
          <p:nvPr/>
        </p:nvGrpSpPr>
        <p:grpSpPr>
          <a:xfrm>
            <a:off x="2077419" y="1097348"/>
            <a:ext cx="5918859" cy="2806551"/>
            <a:chOff x="2077419" y="1097348"/>
            <a:chExt cx="5918859" cy="2806551"/>
          </a:xfrm>
        </p:grpSpPr>
        <p:pic>
          <p:nvPicPr>
            <p:cNvPr id="6" name="Picture 5" descr="A person and a child cooking&#10;&#10;Description automatically generated with low confidence">
              <a:extLst>
                <a:ext uri="{FF2B5EF4-FFF2-40B4-BE49-F238E27FC236}">
                  <a16:creationId xmlns:a16="http://schemas.microsoft.com/office/drawing/2014/main" id="{12951CEE-4CC2-FB35-1F7A-845EE6E11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7419" y="1097348"/>
              <a:ext cx="4378219" cy="2462748"/>
            </a:xfrm>
            <a:prstGeom prst="rect">
              <a:avLst/>
            </a:prstGeom>
          </p:spPr>
        </p:pic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D25FA5D5-7E37-F618-044D-551A59D5BD4E}"/>
                </a:ext>
              </a:extLst>
            </p:cNvPr>
            <p:cNvSpPr txBox="1">
              <a:spLocks/>
            </p:cNvSpPr>
            <p:nvPr/>
          </p:nvSpPr>
          <p:spPr>
            <a:xfrm>
              <a:off x="3586179" y="3430248"/>
              <a:ext cx="4410099" cy="4736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>
                  <a:solidFill>
                    <a:srgbClr val="5A647D"/>
                  </a:solidFill>
                </a:rPr>
                <a:t>Mom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229BC7-AFFC-384D-D4B2-1C298D1B05FC}"/>
              </a:ext>
            </a:extLst>
          </p:cNvPr>
          <p:cNvGrpSpPr/>
          <p:nvPr/>
        </p:nvGrpSpPr>
        <p:grpSpPr>
          <a:xfrm>
            <a:off x="7006139" y="1118781"/>
            <a:ext cx="7390910" cy="2965141"/>
            <a:chOff x="7006139" y="1118781"/>
            <a:chExt cx="7390910" cy="2965141"/>
          </a:xfrm>
        </p:grpSpPr>
        <p:pic>
          <p:nvPicPr>
            <p:cNvPr id="8" name="Picture 7" descr="A person and person holding a present&#10;&#10;Description automatically generated with low confidence">
              <a:extLst>
                <a:ext uri="{FF2B5EF4-FFF2-40B4-BE49-F238E27FC236}">
                  <a16:creationId xmlns:a16="http://schemas.microsoft.com/office/drawing/2014/main" id="{ED241166-A74B-8B14-8132-ACE7900F5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6139" y="1118781"/>
              <a:ext cx="4997798" cy="2811262"/>
            </a:xfrm>
            <a:prstGeom prst="rect">
              <a:avLst/>
            </a:prstGeom>
          </p:spPr>
        </p:pic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D98F6109-DF82-7859-1F6E-C23FB8FB5D53}"/>
                </a:ext>
              </a:extLst>
            </p:cNvPr>
            <p:cNvSpPr txBox="1">
              <a:spLocks/>
            </p:cNvSpPr>
            <p:nvPr/>
          </p:nvSpPr>
          <p:spPr>
            <a:xfrm>
              <a:off x="9986950" y="3610271"/>
              <a:ext cx="4410099" cy="4736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>
                  <a:solidFill>
                    <a:srgbClr val="5A647D"/>
                  </a:solidFill>
                </a:rPr>
                <a:t>Wife/Partner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E4679F-34C4-019E-67FD-4524BB6EA41B}"/>
              </a:ext>
            </a:extLst>
          </p:cNvPr>
          <p:cNvGrpSpPr/>
          <p:nvPr/>
        </p:nvGrpSpPr>
        <p:grpSpPr>
          <a:xfrm>
            <a:off x="0" y="3422297"/>
            <a:ext cx="6090519" cy="3183927"/>
            <a:chOff x="0" y="3422297"/>
            <a:chExt cx="6090519" cy="3183927"/>
          </a:xfrm>
        </p:grpSpPr>
        <p:pic>
          <p:nvPicPr>
            <p:cNvPr id="13" name="Picture 12" descr="A cartoon of a person using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E9EA1319-C4D9-33C1-4B00-8F74145AB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422297"/>
              <a:ext cx="4413767" cy="2482744"/>
            </a:xfrm>
            <a:prstGeom prst="rect">
              <a:avLst/>
            </a:prstGeom>
          </p:spPr>
        </p:pic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171578C0-2150-76CC-95C8-A32C4BBE6966}"/>
                </a:ext>
              </a:extLst>
            </p:cNvPr>
            <p:cNvSpPr txBox="1">
              <a:spLocks/>
            </p:cNvSpPr>
            <p:nvPr/>
          </p:nvSpPr>
          <p:spPr>
            <a:xfrm>
              <a:off x="1680420" y="6132573"/>
              <a:ext cx="4410099" cy="4736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>
                  <a:solidFill>
                    <a:srgbClr val="5A647D"/>
                  </a:solidFill>
                </a:rPr>
                <a:t>Leader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EDA6A8-6A99-0AA3-8968-78C76F461A18}"/>
              </a:ext>
            </a:extLst>
          </p:cNvPr>
          <p:cNvGrpSpPr/>
          <p:nvPr/>
        </p:nvGrpSpPr>
        <p:grpSpPr>
          <a:xfrm>
            <a:off x="4900712" y="3568363"/>
            <a:ext cx="6762990" cy="3048087"/>
            <a:chOff x="4900712" y="3568363"/>
            <a:chExt cx="6762990" cy="3048087"/>
          </a:xfrm>
        </p:grpSpPr>
        <p:pic>
          <p:nvPicPr>
            <p:cNvPr id="10" name="Picture 9" descr="A person sitting in a lotus position&#10;&#10;Description automatically generated with low confidence">
              <a:extLst>
                <a:ext uri="{FF2B5EF4-FFF2-40B4-BE49-F238E27FC236}">
                  <a16:creationId xmlns:a16="http://schemas.microsoft.com/office/drawing/2014/main" id="{67D542A8-F9E7-E90D-9A91-E58BEEA3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0712" y="3568363"/>
              <a:ext cx="4705783" cy="2647003"/>
            </a:xfrm>
            <a:prstGeom prst="rect">
              <a:avLst/>
            </a:prstGeom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BE7CF915-87B1-9BFE-2F43-0C3359A693F0}"/>
                </a:ext>
              </a:extLst>
            </p:cNvPr>
            <p:cNvSpPr txBox="1">
              <a:spLocks/>
            </p:cNvSpPr>
            <p:nvPr/>
          </p:nvSpPr>
          <p:spPr>
            <a:xfrm>
              <a:off x="7253603" y="6142799"/>
              <a:ext cx="4410099" cy="4736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231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>
                  <a:solidFill>
                    <a:srgbClr val="5A647D"/>
                  </a:solidFill>
                </a:rPr>
                <a:t>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35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4A2238C7-0A6F-36C0-830D-AB14E97C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0" y="5806047"/>
            <a:ext cx="1956334" cy="7852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BF0AE6-BA37-5A0F-FB5B-B4384E4C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738" y="568211"/>
            <a:ext cx="10756540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PH"/>
              <a:t>OUR DYNAMIC FEMALE LEADERS</a:t>
            </a:r>
          </a:p>
        </p:txBody>
      </p:sp>
      <p:pic>
        <p:nvPicPr>
          <p:cNvPr id="6" name="Picture 5" descr="A picture containing human face, clothing, smile, person&#10;&#10;Description automatically generated">
            <a:extLst>
              <a:ext uri="{FF2B5EF4-FFF2-40B4-BE49-F238E27FC236}">
                <a16:creationId xmlns:a16="http://schemas.microsoft.com/office/drawing/2014/main" id="{F82D588A-74A9-1400-5F17-74CC78683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11" y="1258373"/>
            <a:ext cx="5464097" cy="5464097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E3D348-F206-9578-ACB4-855969733D0E}"/>
              </a:ext>
            </a:extLst>
          </p:cNvPr>
          <p:cNvSpPr txBox="1">
            <a:spLocks/>
          </p:cNvSpPr>
          <p:nvPr/>
        </p:nvSpPr>
        <p:spPr>
          <a:xfrm>
            <a:off x="7213573" y="3228003"/>
            <a:ext cx="4661918" cy="9038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5A647D"/>
                </a:solidFill>
              </a:rPr>
              <a:t>Andry-Rose </a:t>
            </a:r>
            <a:r>
              <a:rPr lang="en-US" b="1" err="1">
                <a:solidFill>
                  <a:srgbClr val="5A647D"/>
                </a:solidFill>
              </a:rPr>
              <a:t>Tonog</a:t>
            </a:r>
            <a:endParaRPr lang="en-US" b="1">
              <a:solidFill>
                <a:srgbClr val="5A647D"/>
              </a:solidFill>
            </a:endParaRPr>
          </a:p>
          <a:p>
            <a:pPr marL="0" indent="0">
              <a:buNone/>
            </a:pPr>
            <a:r>
              <a:rPr lang="en-US" sz="2200">
                <a:solidFill>
                  <a:srgbClr val="5A647D"/>
                </a:solidFill>
              </a:rPr>
              <a:t>Project Manager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0A8B66-3883-1239-5E85-5C99B118D3DA}"/>
              </a:ext>
            </a:extLst>
          </p:cNvPr>
          <p:cNvSpPr txBox="1">
            <a:spLocks/>
          </p:cNvSpPr>
          <p:nvPr/>
        </p:nvSpPr>
        <p:spPr>
          <a:xfrm>
            <a:off x="7213574" y="4658620"/>
            <a:ext cx="4661919" cy="486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err="1">
                <a:solidFill>
                  <a:srgbClr val="5A647D"/>
                </a:solidFill>
              </a:rPr>
              <a:t>Happie</a:t>
            </a:r>
            <a:r>
              <a:rPr lang="en-US" b="1">
                <a:solidFill>
                  <a:srgbClr val="5A647D"/>
                </a:solidFill>
              </a:rPr>
              <a:t> Roncal</a:t>
            </a:r>
          </a:p>
          <a:p>
            <a:pPr marL="0" indent="0">
              <a:buNone/>
            </a:pPr>
            <a:r>
              <a:rPr lang="en-US" sz="2200">
                <a:solidFill>
                  <a:srgbClr val="5A647D"/>
                </a:solidFill>
              </a:rPr>
              <a:t>Ikea Operations Manager</a:t>
            </a:r>
          </a:p>
          <a:p>
            <a:pPr marL="0" indent="0">
              <a:buNone/>
            </a:pPr>
            <a:endParaRPr lang="en-US" b="1">
              <a:solidFill>
                <a:srgbClr val="5A647D"/>
              </a:solidFill>
            </a:endParaRPr>
          </a:p>
        </p:txBody>
      </p:sp>
      <p:pic>
        <p:nvPicPr>
          <p:cNvPr id="15" name="Picture 14" descr="A person smiling in a gear&#10;&#10;Description automatically generated with low confidence">
            <a:extLst>
              <a:ext uri="{FF2B5EF4-FFF2-40B4-BE49-F238E27FC236}">
                <a16:creationId xmlns:a16="http://schemas.microsoft.com/office/drawing/2014/main" id="{17CFA365-C084-FE11-D1D0-AD84E14C4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42" y="1265192"/>
            <a:ext cx="5493833" cy="549383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A7E27D-8BBA-DA6B-9460-0B5C5A7EF30F}"/>
              </a:ext>
            </a:extLst>
          </p:cNvPr>
          <p:cNvSpPr txBox="1">
            <a:spLocks/>
          </p:cNvSpPr>
          <p:nvPr/>
        </p:nvSpPr>
        <p:spPr>
          <a:xfrm>
            <a:off x="7213573" y="1802227"/>
            <a:ext cx="4661919" cy="486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err="1">
                <a:solidFill>
                  <a:srgbClr val="5A647D"/>
                </a:solidFill>
              </a:rPr>
              <a:t>Roxzannie</a:t>
            </a:r>
            <a:r>
              <a:rPr lang="en-US" b="1">
                <a:solidFill>
                  <a:srgbClr val="5A647D"/>
                </a:solidFill>
              </a:rPr>
              <a:t> </a:t>
            </a:r>
            <a:r>
              <a:rPr lang="en-US" b="1" err="1">
                <a:solidFill>
                  <a:srgbClr val="5A647D"/>
                </a:solidFill>
              </a:rPr>
              <a:t>Añosa</a:t>
            </a:r>
            <a:endParaRPr lang="en-US" b="1">
              <a:solidFill>
                <a:srgbClr val="5A647D"/>
              </a:solidFill>
            </a:endParaRPr>
          </a:p>
          <a:p>
            <a:pPr marL="0" indent="0">
              <a:buNone/>
            </a:pPr>
            <a:r>
              <a:rPr lang="en-US" sz="2200">
                <a:solidFill>
                  <a:srgbClr val="5A647D"/>
                </a:solidFill>
              </a:rPr>
              <a:t>Retail and Commerce Consultant</a:t>
            </a:r>
          </a:p>
        </p:txBody>
      </p:sp>
      <p:pic>
        <p:nvPicPr>
          <p:cNvPr id="13" name="Picture 12" descr="A person with long hair wearing a black shirt&#10;&#10;Description automatically generated with medium confidence">
            <a:extLst>
              <a:ext uri="{FF2B5EF4-FFF2-40B4-BE49-F238E27FC236}">
                <a16:creationId xmlns:a16="http://schemas.microsoft.com/office/drawing/2014/main" id="{E82AA9A6-256D-FFFA-EA5A-719336DE4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528" y="1267998"/>
            <a:ext cx="5464097" cy="5464097"/>
          </a:xfrm>
          <a:prstGeom prst="rect">
            <a:avLst/>
          </a:prstGeom>
        </p:spPr>
      </p:pic>
      <p:pic>
        <p:nvPicPr>
          <p:cNvPr id="17" name="Picture 16" descr="A collage of people in a gear&#10;&#10;Description automatically generated with low confidence">
            <a:extLst>
              <a:ext uri="{FF2B5EF4-FFF2-40B4-BE49-F238E27FC236}">
                <a16:creationId xmlns:a16="http://schemas.microsoft.com/office/drawing/2014/main" id="{5B613D18-78DB-B8F4-AEC3-BBE431671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52" y="1249782"/>
            <a:ext cx="5493833" cy="54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6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9220432-B1DF-10BB-1751-7DCC510CE6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114" y="950510"/>
            <a:ext cx="4647773" cy="49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74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31C7A-8D76-8C42-0542-687EBCB3C2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06" y="1889035"/>
            <a:ext cx="3320446" cy="3330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2005" stA="10015" endPos="21818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D641C4-FCEC-8786-524C-665DC8CF2B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524" y="1956875"/>
            <a:ext cx="3544743" cy="3264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2005" stA="10015" endPos="21818" dist="5000" dir="5400000" sy="-100000" algn="bl" rotWithShape="0"/>
          </a:effec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D4BB5D0-8648-D413-5B1B-8EFE3B60A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396" y="2468203"/>
            <a:ext cx="3668083" cy="2751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2005" stA="10015" endPos="21818" dist="5000" dir="5400000" sy="-100000" algn="bl" rotWithShape="0"/>
          </a:effec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F69A0C7-BF57-B222-AC48-34B8B58DFC2C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8171193" cy="5886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61D5C"/>
                </a:solidFill>
              </a:rPr>
              <a:t>SHINE –Strengthen your team </a:t>
            </a:r>
          </a:p>
        </p:txBody>
      </p:sp>
    </p:spTree>
    <p:extLst>
      <p:ext uri="{BB962C8B-B14F-4D97-AF65-F5344CB8AC3E}">
        <p14:creationId xmlns:p14="http://schemas.microsoft.com/office/powerpoint/2010/main" val="78970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flexing her arm&#10;&#10;Description automatically generated with medium confidence">
            <a:extLst>
              <a:ext uri="{FF2B5EF4-FFF2-40B4-BE49-F238E27FC236}">
                <a16:creationId xmlns:a16="http://schemas.microsoft.com/office/drawing/2014/main" id="{1059E86E-5BEB-0D72-AF1A-9D30612340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8744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ADAF4-855F-2983-2DBF-0DA34B43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Empower - Change in last years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47B6C-2589-FECF-166E-5A958A31C1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457200" indent="-457200"/>
            <a:r>
              <a:rPr lang="en-US">
                <a:latin typeface="Segoe UI"/>
                <a:cs typeface="Segoe UI"/>
              </a:rPr>
              <a:t>Analyzed the hiring practices and leadership policies to increase the DEI</a:t>
            </a:r>
          </a:p>
          <a:p>
            <a:pPr marL="457200" indent="-457200"/>
            <a:r>
              <a:rPr lang="en-US">
                <a:latin typeface="Segoe UI"/>
                <a:cs typeface="Segoe UI"/>
              </a:rPr>
              <a:t>Encourage Women to take new challenges, and step outside of their Comfort Zone. </a:t>
            </a:r>
            <a:endParaRPr lang="en-US"/>
          </a:p>
          <a:p>
            <a:pPr marL="457200" indent="-457200"/>
            <a:r>
              <a:rPr lang="en-US">
                <a:latin typeface="Segoe UI"/>
                <a:cs typeface="Segoe UI"/>
              </a:rPr>
              <a:t>Women have been promoted and set as a role model within LS Retail </a:t>
            </a:r>
          </a:p>
          <a:p>
            <a:pPr marL="457200" indent="-457200"/>
            <a:r>
              <a:rPr lang="en-US">
                <a:solidFill>
                  <a:srgbClr val="FFFFFF"/>
                </a:solidFill>
                <a:latin typeface="Segoe UI"/>
                <a:cs typeface="Segoe UI"/>
              </a:rPr>
              <a:t>Provide External Training Programs</a:t>
            </a:r>
          </a:p>
          <a:p>
            <a:pPr marL="457200" indent="-457200"/>
            <a:endParaRPr lang="en-US" sz="110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22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3DE9-8FB6-2D35-9ABC-19A65C45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Has the glass ceiling been broken?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A095B-24D8-5E51-AAB0-7A0C70B5E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711" y="1361604"/>
            <a:ext cx="11692822" cy="5073650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Segoe UI"/>
                <a:cs typeface="Segoe UI"/>
              </a:rPr>
              <a:t>The door to the C-suite is wider for Females today than it was 10 years ago. </a:t>
            </a:r>
          </a:p>
          <a:p>
            <a:r>
              <a:rPr lang="en-US" sz="3200" dirty="0">
                <a:latin typeface="Segoe UI"/>
                <a:cs typeface="Segoe UI"/>
              </a:rPr>
              <a:t>More Female working for LS Retail than Globally</a:t>
            </a:r>
          </a:p>
          <a:p>
            <a:pPr marL="0" indent="0">
              <a:buNone/>
            </a:pPr>
            <a:endParaRPr lang="en-US" sz="32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3200" b="1" dirty="0">
                <a:latin typeface="Segoe UI"/>
                <a:cs typeface="Segoe UI"/>
              </a:rPr>
              <a:t>What can be the reason that the gender ratio is not higher? </a:t>
            </a:r>
          </a:p>
          <a:p>
            <a:r>
              <a:rPr lang="en-US" sz="3200" dirty="0">
                <a:latin typeface="Segoe UI"/>
                <a:cs typeface="Segoe UI"/>
              </a:rPr>
              <a:t>Firms with more women in senior positions are: </a:t>
            </a:r>
          </a:p>
          <a:p>
            <a:pPr lvl="1"/>
            <a:r>
              <a:rPr lang="en-US" sz="2800" dirty="0">
                <a:latin typeface="Segoe UI"/>
                <a:cs typeface="Segoe UI"/>
              </a:rPr>
              <a:t>More Profitable</a:t>
            </a:r>
          </a:p>
          <a:p>
            <a:pPr lvl="1"/>
            <a:r>
              <a:rPr lang="en-US" sz="2800" dirty="0">
                <a:latin typeface="Segoe UI"/>
                <a:cs typeface="Segoe UI"/>
              </a:rPr>
              <a:t>More socially responsible</a:t>
            </a:r>
          </a:p>
          <a:p>
            <a:pPr lvl="1"/>
            <a:r>
              <a:rPr lang="en-US" sz="2800" dirty="0">
                <a:latin typeface="Segoe UI"/>
                <a:cs typeface="Segoe UI"/>
              </a:rPr>
              <a:t>Provide safer, higher – quality</a:t>
            </a:r>
          </a:p>
          <a:p>
            <a:pPr marL="0" indent="0">
              <a:buNone/>
            </a:pPr>
            <a:endParaRPr lang="en-US" dirty="0">
              <a:latin typeface="Segoe UI"/>
              <a:cs typeface="Segoe UI"/>
            </a:endParaRPr>
          </a:p>
          <a:p>
            <a:endParaRPr lang="en-US" sz="24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8169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489C7A0-DB84-587C-205C-38BAE8068E93}"/>
              </a:ext>
            </a:extLst>
          </p:cNvPr>
          <p:cNvGrpSpPr/>
          <p:nvPr/>
        </p:nvGrpSpPr>
        <p:grpSpPr>
          <a:xfrm flipH="1">
            <a:off x="0" y="0"/>
            <a:ext cx="12192000" cy="6858001"/>
            <a:chOff x="0" y="0"/>
            <a:chExt cx="12192000" cy="6858001"/>
          </a:xfrm>
        </p:grpSpPr>
        <p:pic>
          <p:nvPicPr>
            <p:cNvPr id="9" name="Picture 8" descr="A picture containing sky, outdoor, nature, mountain&#10;&#10;Description automatically generated">
              <a:extLst>
                <a:ext uri="{FF2B5EF4-FFF2-40B4-BE49-F238E27FC236}">
                  <a16:creationId xmlns:a16="http://schemas.microsoft.com/office/drawing/2014/main" id="{7558752F-B1D6-2089-3745-86CDFD370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956DEE-0B67-5F9F-3504-4307A328D22F}"/>
                </a:ext>
              </a:extLst>
            </p:cNvPr>
            <p:cNvSpPr/>
            <p:nvPr/>
          </p:nvSpPr>
          <p:spPr>
            <a:xfrm rot="5400000">
              <a:off x="2667000" y="-2667000"/>
              <a:ext cx="6857999" cy="12192000"/>
            </a:xfrm>
            <a:prstGeom prst="rect">
              <a:avLst/>
            </a:prstGeom>
            <a:gradFill>
              <a:gsLst>
                <a:gs pos="100000">
                  <a:srgbClr val="361D5C">
                    <a:alpha val="0"/>
                  </a:srgbClr>
                </a:gs>
                <a:gs pos="0">
                  <a:srgbClr val="200C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405C8DB-2D95-703C-B6F5-B19B9A6C8187}"/>
              </a:ext>
            </a:extLst>
          </p:cNvPr>
          <p:cNvSpPr/>
          <p:nvPr/>
        </p:nvSpPr>
        <p:spPr>
          <a:xfrm>
            <a:off x="5121222" y="0"/>
            <a:ext cx="7054022" cy="6858000"/>
          </a:xfrm>
          <a:prstGeom prst="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6FE56-D8A3-CF9B-21A9-32CFBB214C86}"/>
              </a:ext>
            </a:extLst>
          </p:cNvPr>
          <p:cNvSpPr txBox="1"/>
          <p:nvPr/>
        </p:nvSpPr>
        <p:spPr>
          <a:xfrm>
            <a:off x="374150" y="356907"/>
            <a:ext cx="47073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Manifesto</a:t>
            </a:r>
            <a:endParaRPr lang="en-US" sz="3600" b="1" i="1">
              <a:solidFill>
                <a:schemeClr val="bg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B9515-DF3D-5C70-CE87-F4232EC2DA2C}"/>
              </a:ext>
            </a:extLst>
          </p:cNvPr>
          <p:cNvSpPr txBox="1"/>
          <p:nvPr/>
        </p:nvSpPr>
        <p:spPr>
          <a:xfrm>
            <a:off x="5344885" y="83314"/>
            <a:ext cx="6539753" cy="69865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Integrity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: We conduct business and treat colleagues with honesty</a:t>
            </a:r>
            <a:br>
              <a:rPr lang="en-US" sz="1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and transparency.</a:t>
            </a:r>
            <a:br>
              <a:rPr lang="en-US" sz="1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endParaRPr lang="en-US" sz="1400" dirty="0">
              <a:solidFill>
                <a:srgbClr val="351C5C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Innovation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: We value creativity and encourage new ideas and better problem-solving.</a:t>
            </a:r>
            <a:br>
              <a:rPr lang="en-US" sz="1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endParaRPr lang="en-US" sz="1400" dirty="0">
              <a:solidFill>
                <a:srgbClr val="351C5C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Empowerment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: We empower our employees to take ownership, grow and excel in their roles.</a:t>
            </a:r>
            <a:br>
              <a:rPr lang="en-US" sz="1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endParaRPr lang="en-US" sz="1400" dirty="0">
              <a:solidFill>
                <a:srgbClr val="351C5C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Customer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 </a:t>
            </a: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Focus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: We prioritize meeting customer needs and enable them to grow their businesses.</a:t>
            </a:r>
            <a:br>
              <a:rPr lang="en-US" sz="1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endParaRPr lang="en-US" sz="1400" dirty="0">
              <a:solidFill>
                <a:srgbClr val="351C5C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Partners</a:t>
            </a:r>
            <a:r>
              <a:rPr lang="en-US" sz="1600" b="1" dirty="0">
                <a:solidFill>
                  <a:srgbClr val="323133"/>
                </a:solidFill>
                <a:latin typeface="Calibri"/>
                <a:ea typeface="Times New Roman" panose="02020603050405020304" pitchFamily="18" charset="0"/>
                <a:cs typeface="Calibri"/>
              </a:rPr>
              <a:t>:</a:t>
            </a:r>
            <a:r>
              <a:rPr lang="en-US" sz="1600" dirty="0">
                <a:solidFill>
                  <a:srgbClr val="323133"/>
                </a:solidFill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1400" dirty="0">
                <a:solidFill>
                  <a:srgbClr val="351C5C"/>
                </a:solidFill>
                <a:latin typeface="Segoe UI"/>
                <a:cs typeface="Segoe UI"/>
              </a:rPr>
              <a:t>We have the leading retail and hospitality community that we take active steps to strengthen.</a:t>
            </a:r>
          </a:p>
          <a:p>
            <a:pPr marL="342900" indent="-342900">
              <a:buAutoNum type="arabicPeriod"/>
            </a:pPr>
            <a:endParaRPr lang="en-US" sz="1400" b="1" dirty="0">
              <a:solidFill>
                <a:srgbClr val="351C5C"/>
              </a:solidFill>
              <a:latin typeface="Segoe UI"/>
              <a:ea typeface="Times New Roman" panose="02020603050405020304" pitchFamily="18" charset="0"/>
              <a:cs typeface="Segoe UI"/>
            </a:endParaRPr>
          </a:p>
          <a:p>
            <a:pPr marL="342900" indent="-342900"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Teamwork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: We value and encourage collaboration internally, across teams and regions, and with partners and customers.</a:t>
            </a:r>
            <a:b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</a:br>
            <a:endParaRPr lang="en-US" sz="14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Professionalism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: We provide high-quality products and services in a professional and respectful manner.</a:t>
            </a:r>
            <a:br>
              <a:rPr lang="en-US" sz="1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endParaRPr lang="en-US" sz="1400" dirty="0">
              <a:solidFill>
                <a:srgbClr val="351C5C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Accountability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: We are responsible for our actions. </a:t>
            </a:r>
            <a:endParaRPr lang="en-US" sz="1400" dirty="0">
              <a:latin typeface="Segoe UI"/>
              <a:ea typeface="Calibri" panose="020F0502020204030204" pitchFamily="34" charset="0"/>
              <a:cs typeface="Segoe UI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rgbClr val="351C5C"/>
              </a:solidFill>
              <a:latin typeface="Segoe UI"/>
              <a:ea typeface="Times New Roman" panose="02020603050405020304" pitchFamily="18" charset="0"/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Fun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: We encourage a positive work environment and enjoyable workplace</a:t>
            </a:r>
            <a:r>
              <a:rPr lang="en-US" sz="12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.</a:t>
            </a:r>
            <a:endParaRPr lang="en-US" sz="1200" dirty="0">
              <a:solidFill>
                <a:srgbClr val="351C5C"/>
              </a:solidFill>
              <a:latin typeface="Segoe UI"/>
              <a:ea typeface="Calibri" panose="020F0502020204030204" pitchFamily="34" charset="0"/>
              <a:cs typeface="Segoe UI"/>
            </a:endParaRPr>
          </a:p>
          <a:p>
            <a:pPr marL="342900" indent="-342900">
              <a:buAutoNum type="arabicPeriod"/>
            </a:pPr>
            <a:endParaRPr lang="en-US" sz="1200" dirty="0">
              <a:solidFill>
                <a:srgbClr val="351C5C"/>
              </a:solidFill>
              <a:latin typeface="Segoe UI"/>
              <a:cs typeface="Segoe UI"/>
            </a:endParaRPr>
          </a:p>
          <a:p>
            <a:pPr marL="342900" lvl="0" indent="-342900"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cs typeface="Segoe UI"/>
              </a:rPr>
              <a:t>Diversity and Inclusion: </a:t>
            </a:r>
            <a:r>
              <a:rPr lang="en-US" sz="1400" dirty="0">
                <a:solidFill>
                  <a:srgbClr val="351C5C"/>
                </a:solidFill>
                <a:latin typeface="Segoe UI"/>
                <a:cs typeface="Segoe UI"/>
              </a:rPr>
              <a:t>We believe in the unique strength of every individual to reach their full potential.</a:t>
            </a:r>
            <a:endParaRPr lang="en-US" sz="1200" dirty="0">
              <a:solidFill>
                <a:srgbClr val="351C5C"/>
              </a:solidFill>
              <a:latin typeface="Segoe UI"/>
              <a:ea typeface="Calibri" panose="020F0502020204030204" pitchFamily="34" charset="0"/>
              <a:cs typeface="Segoe UI"/>
            </a:endParaRPr>
          </a:p>
          <a:p>
            <a:pPr marL="342900" indent="-342900">
              <a:buFontTx/>
              <a:buAutoNum type="arabicPeriod"/>
            </a:pPr>
            <a:endParaRPr lang="en-US" sz="1400" b="1" dirty="0">
              <a:solidFill>
                <a:srgbClr val="351C5C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Environmental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 </a:t>
            </a:r>
            <a:r>
              <a:rPr lang="en-US" sz="1400" b="1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care</a:t>
            </a: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: We promote sustainability and minimize</a:t>
            </a:r>
            <a:br>
              <a:rPr lang="en-US" sz="1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rgbClr val="351C5C"/>
                </a:solidFill>
                <a:latin typeface="Segoe UI"/>
                <a:ea typeface="Times New Roman" panose="02020603050405020304" pitchFamily="18" charset="0"/>
                <a:cs typeface="Segoe UI"/>
              </a:rPr>
              <a:t>environmental impact.</a:t>
            </a:r>
            <a:br>
              <a:rPr lang="en-US" sz="1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endParaRPr lang="en-US" sz="1400" dirty="0">
              <a:solidFill>
                <a:srgbClr val="351C5C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743D49-A9EA-D280-2EE7-7B70A48BB45C}"/>
              </a:ext>
            </a:extLst>
          </p:cNvPr>
          <p:cNvSpPr txBox="1"/>
          <p:nvPr/>
        </p:nvSpPr>
        <p:spPr>
          <a:xfrm>
            <a:off x="437712" y="1276824"/>
            <a:ext cx="44631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LS Retail provides innovative software solutions for the retail and hospitality industries. Our approach is guided by a set of 11 core principles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  <a:endParaRPr lang="en-I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6035D-2601-ABD2-FC0B-D6003366CB8A}"/>
              </a:ext>
            </a:extLst>
          </p:cNvPr>
          <p:cNvSpPr txBox="1"/>
          <p:nvPr/>
        </p:nvSpPr>
        <p:spPr>
          <a:xfrm>
            <a:off x="437712" y="4594962"/>
            <a:ext cx="44631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These principles guide our strategy and ensure we provide exceptional solutions that meet industry needs while maintaining our commitment to excellence, integrity, and sustainability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80C88B0-7B00-CDB1-017D-4858B7B9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945" y="2968838"/>
            <a:ext cx="3341511" cy="13759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CEE980-2212-1DA0-213A-384296AA3FA5}"/>
              </a:ext>
            </a:extLst>
          </p:cNvPr>
          <p:cNvSpPr/>
          <p:nvPr/>
        </p:nvSpPr>
        <p:spPr>
          <a:xfrm>
            <a:off x="5270246" y="2614077"/>
            <a:ext cx="6755973" cy="664308"/>
          </a:xfrm>
          <a:prstGeom prst="rect">
            <a:avLst/>
          </a:prstGeom>
          <a:noFill/>
          <a:ln w="28575">
            <a:solidFill>
              <a:srgbClr val="9432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25CD12-BBDA-5D82-8614-A29E5943BCAC}"/>
              </a:ext>
            </a:extLst>
          </p:cNvPr>
          <p:cNvSpPr/>
          <p:nvPr/>
        </p:nvSpPr>
        <p:spPr>
          <a:xfrm>
            <a:off x="5236774" y="5330626"/>
            <a:ext cx="6755973" cy="664308"/>
          </a:xfrm>
          <a:prstGeom prst="rect">
            <a:avLst/>
          </a:prstGeom>
          <a:noFill/>
          <a:ln w="28575">
            <a:solidFill>
              <a:srgbClr val="9432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5961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F7E81-8932-8968-73CC-42B315F9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Reason for Gender difference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008A2-8AAB-65A8-007F-0F0E1C02BC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Is it more men in the world than women? </a:t>
            </a:r>
          </a:p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Gender ratio: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	Women 49,58%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	Men 50,42%</a:t>
            </a:r>
            <a:endParaRPr lang="en-US" sz="2800" dirty="0"/>
          </a:p>
          <a:p>
            <a:r>
              <a:rPr lang="en-US" sz="3200" dirty="0"/>
              <a:t>This is a</a:t>
            </a:r>
          </a:p>
          <a:p>
            <a:pPr lvl="1"/>
            <a:r>
              <a:rPr lang="en-US" sz="2800" dirty="0"/>
              <a:t>Business Decision</a:t>
            </a:r>
          </a:p>
          <a:p>
            <a:pPr lvl="1"/>
            <a:r>
              <a:rPr lang="en-US" sz="2800" dirty="0"/>
              <a:t>That needs strategy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GB" sz="3200" dirty="0"/>
              <a:t>That Needs</a:t>
            </a:r>
          </a:p>
          <a:p>
            <a:pPr lvl="1"/>
            <a:r>
              <a:rPr lang="en-GB" sz="2800" dirty="0"/>
              <a:t>Continually Improvement 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0544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A0F5-5828-5AA2-A95E-EFBE0C28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Our Goal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B425B-B92B-105B-3238-AF571CE39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>
                <a:latin typeface="Segoe UI"/>
                <a:cs typeface="Segoe UI"/>
              </a:rPr>
              <a:t>Create a network of minded individuals (male, female &amp; nonbinary) within the global Dynamics community </a:t>
            </a:r>
          </a:p>
          <a:p>
            <a:r>
              <a:rPr lang="en-US" sz="3200" dirty="0">
                <a:latin typeface="Segoe UI"/>
                <a:cs typeface="Segoe UI"/>
              </a:rPr>
              <a:t>Expand our definition of leadership </a:t>
            </a:r>
          </a:p>
          <a:p>
            <a:r>
              <a:rPr lang="en-US" sz="3200" dirty="0">
                <a:latin typeface="Segoe UI"/>
                <a:cs typeface="Segoe UI"/>
              </a:rPr>
              <a:t>Encourage women to take on new challenges</a:t>
            </a:r>
          </a:p>
          <a:p>
            <a:r>
              <a:rPr lang="en-US" sz="3200" dirty="0">
                <a:latin typeface="Segoe UI"/>
                <a:cs typeface="Segoe UI"/>
              </a:rPr>
              <a:t>Provide mentorship and coaching opportunities for women</a:t>
            </a:r>
          </a:p>
          <a:p>
            <a:r>
              <a:rPr lang="en-US" sz="3200" dirty="0">
                <a:latin typeface="Segoe UI"/>
                <a:cs typeface="Segoe UI"/>
              </a:rPr>
              <a:t>Provide external training program with:</a:t>
            </a:r>
          </a:p>
          <a:p>
            <a:pPr lvl="1"/>
            <a:r>
              <a:rPr lang="en-US" sz="2800" dirty="0">
                <a:latin typeface="Segoe UI"/>
                <a:cs typeface="Segoe UI"/>
              </a:rPr>
              <a:t>Networking opportunities </a:t>
            </a:r>
          </a:p>
          <a:p>
            <a:pPr lvl="1"/>
            <a:r>
              <a:rPr lang="en-US" sz="2800" dirty="0">
                <a:latin typeface="Segoe UI"/>
                <a:cs typeface="Segoe UI"/>
              </a:rPr>
              <a:t>Leadership Boot Camp </a:t>
            </a:r>
          </a:p>
          <a:p>
            <a:r>
              <a:rPr lang="en-US" sz="3200" dirty="0">
                <a:latin typeface="Segoe UI"/>
                <a:cs typeface="Segoe UI"/>
              </a:rPr>
              <a:t>Personal Brand for Women</a:t>
            </a:r>
          </a:p>
          <a:p>
            <a:pPr lvl="1"/>
            <a:r>
              <a:rPr lang="en-US" sz="2800" dirty="0">
                <a:latin typeface="Segoe UI"/>
                <a:cs typeface="Segoe UI"/>
              </a:rPr>
              <a:t>Communicate their value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9045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934B-6292-4EEF-650D-C85957DF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Why is this Important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A807F-C216-B0C3-AEED-7B59EBC2F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>
                <a:latin typeface="Segoe UI"/>
                <a:cs typeface="Segoe UI"/>
              </a:rPr>
              <a:t>Empowering women and achieving gender equality are not only moral imperative</a:t>
            </a:r>
          </a:p>
          <a:p>
            <a:pPr marL="0" indent="0">
              <a:buNone/>
            </a:pPr>
            <a:endParaRPr lang="en-US" sz="3200" dirty="0">
              <a:latin typeface="Segoe UI"/>
              <a:cs typeface="Segoe UI"/>
            </a:endParaRPr>
          </a:p>
          <a:p>
            <a:r>
              <a:rPr lang="en-US" sz="3200" dirty="0">
                <a:latin typeface="Segoe UI"/>
                <a:cs typeface="Segoe UI"/>
              </a:rPr>
              <a:t>Its crucial for creating inclusive, open and prosperous societies</a:t>
            </a:r>
          </a:p>
          <a:p>
            <a:pPr marL="0" indent="0">
              <a:buNone/>
            </a:pPr>
            <a:endParaRPr lang="en-US" sz="3200" dirty="0">
              <a:latin typeface="Segoe UI"/>
              <a:cs typeface="Segoe UI"/>
            </a:endParaRPr>
          </a:p>
          <a:p>
            <a:r>
              <a:rPr lang="en-US" sz="3200" dirty="0">
                <a:latin typeface="Segoe UI"/>
                <a:cs typeface="Segoe UI"/>
              </a:rPr>
              <a:t>We also need men and people in power to sponsor women </a:t>
            </a:r>
          </a:p>
          <a:p>
            <a:pPr lvl="1"/>
            <a:endParaRPr lang="en-US" sz="2800" dirty="0">
              <a:latin typeface="Segoe UI"/>
              <a:cs typeface="Segoe UI"/>
            </a:endParaRPr>
          </a:p>
          <a:p>
            <a:pPr lvl="1"/>
            <a:endParaRPr lang="en-US" sz="2800" dirty="0">
              <a:latin typeface="Segoe UI"/>
              <a:cs typeface="Segoe UI"/>
            </a:endParaRP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4774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s, screenshot, violet, colorfulness&#10;&#10;Description automatically generated">
            <a:extLst>
              <a:ext uri="{FF2B5EF4-FFF2-40B4-BE49-F238E27FC236}">
                <a16:creationId xmlns:a16="http://schemas.microsoft.com/office/drawing/2014/main" id="{55670B95-31AB-7A75-67D3-27353FB11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9021" r="8270" b="52773"/>
          <a:stretch/>
        </p:blipFill>
        <p:spPr>
          <a:xfrm>
            <a:off x="219075" y="597717"/>
            <a:ext cx="11753851" cy="626028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66D7711-3B21-6B41-9E9D-425D9BFE6C1D}"/>
              </a:ext>
            </a:extLst>
          </p:cNvPr>
          <p:cNvSpPr>
            <a:spLocks noGrp="1"/>
          </p:cNvSpPr>
          <p:nvPr/>
        </p:nvSpPr>
        <p:spPr>
          <a:xfrm>
            <a:off x="443613" y="1585025"/>
            <a:ext cx="11529312" cy="30950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Segoe UI"/>
                <a:cs typeface="Segoe UI"/>
              </a:rPr>
              <a:t>Diversity in leadership roles </a:t>
            </a:r>
            <a:endParaRPr lang="en-US" sz="3600" dirty="0"/>
          </a:p>
          <a:p>
            <a:r>
              <a:rPr lang="en-US" sz="3200" dirty="0">
                <a:latin typeface="Segoe UI"/>
                <a:cs typeface="Segoe UI"/>
              </a:rPr>
              <a:t>Little opportunity for C-level positions &amp; career advancement</a:t>
            </a:r>
          </a:p>
          <a:p>
            <a:r>
              <a:rPr lang="en-US" sz="3200" dirty="0">
                <a:latin typeface="Segoe UI"/>
                <a:cs typeface="Segoe UI"/>
              </a:rPr>
              <a:t>To attract and recruit diverse talents </a:t>
            </a:r>
          </a:p>
          <a:p>
            <a:r>
              <a:rPr lang="en-US" sz="3200" dirty="0">
                <a:latin typeface="Segoe UI"/>
                <a:cs typeface="Segoe UI"/>
              </a:rPr>
              <a:t>Representation of women in tech estimated 26.7%, </a:t>
            </a:r>
            <a:br>
              <a:rPr lang="en-US" sz="3200" dirty="0">
                <a:latin typeface="Segoe UI"/>
                <a:cs typeface="Segoe UI"/>
              </a:rPr>
            </a:br>
            <a:r>
              <a:rPr lang="en-US" sz="3200" dirty="0">
                <a:latin typeface="Segoe UI"/>
                <a:cs typeface="Segoe UI"/>
              </a:rPr>
              <a:t>annual growth 0.9%</a:t>
            </a:r>
            <a:endParaRPr lang="en-US" sz="3600" dirty="0"/>
          </a:p>
          <a:p>
            <a:r>
              <a:rPr lang="en-US" sz="3200" dirty="0">
                <a:latin typeface="Segoe UI"/>
                <a:cs typeface="Segoe UI"/>
              </a:rPr>
              <a:t>50% of women in tech leave their job before the age of 35</a:t>
            </a:r>
          </a:p>
          <a:p>
            <a:endParaRPr lang="en-US" sz="3200" dirty="0"/>
          </a:p>
          <a:p>
            <a:endParaRPr lang="en-US" sz="3200" dirty="0">
              <a:latin typeface="Segoe UI"/>
              <a:cs typeface="Segoe UI"/>
            </a:endParaRPr>
          </a:p>
          <a:p>
            <a:endParaRPr lang="en-US" dirty="0"/>
          </a:p>
          <a:p>
            <a:endParaRPr lang="en-US" sz="4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6939B6-A579-126D-87EB-2E8B5AED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76" y="596062"/>
            <a:ext cx="11511418" cy="588637"/>
          </a:xfrm>
        </p:spPr>
        <p:txBody>
          <a:bodyPr>
            <a:noAutofit/>
          </a:bodyPr>
          <a:lstStyle/>
          <a:p>
            <a:r>
              <a:rPr lang="en-US" sz="3900" b="1" dirty="0">
                <a:solidFill>
                  <a:srgbClr val="F6C370"/>
                </a:solidFill>
                <a:latin typeface="Segoe UI"/>
                <a:cs typeface="Segoe UI"/>
              </a:rPr>
              <a:t>Facts &amp; Challenges </a:t>
            </a:r>
            <a:endParaRPr lang="en-US" sz="42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96039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s, screenshot, violet, colorfulness&#10;&#10;Description automatically generated">
            <a:extLst>
              <a:ext uri="{FF2B5EF4-FFF2-40B4-BE49-F238E27FC236}">
                <a16:creationId xmlns:a16="http://schemas.microsoft.com/office/drawing/2014/main" id="{55670B95-31AB-7A75-67D3-27353FB11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9021" r="8270" b="52773"/>
          <a:stretch/>
        </p:blipFill>
        <p:spPr>
          <a:xfrm>
            <a:off x="219075" y="597717"/>
            <a:ext cx="11753851" cy="626028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66D7711-3B21-6B41-9E9D-425D9BFE6C1D}"/>
              </a:ext>
            </a:extLst>
          </p:cNvPr>
          <p:cNvSpPr>
            <a:spLocks noGrp="1"/>
          </p:cNvSpPr>
          <p:nvPr/>
        </p:nvSpPr>
        <p:spPr>
          <a:xfrm>
            <a:off x="492774" y="1498993"/>
            <a:ext cx="10551841" cy="44593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/>
                <a:cs typeface="Segoe UI"/>
              </a:rPr>
              <a:t>Using our platforms to spread awareness and promote the cause</a:t>
            </a:r>
            <a:br>
              <a:rPr lang="en-US" dirty="0">
                <a:latin typeface="Segoe UI"/>
                <a:cs typeface="Segoe UI"/>
              </a:rPr>
            </a:br>
            <a:endParaRPr lang="en-US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Assessing ourselves internally and adopting inclusive practices</a:t>
            </a:r>
            <a:br>
              <a:rPr lang="en-US" dirty="0">
                <a:latin typeface="Segoe UI"/>
                <a:cs typeface="Segoe UI"/>
              </a:rPr>
            </a:br>
            <a:endParaRPr lang="en-US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Knowledge-sharing with others in Dynamics Community</a:t>
            </a:r>
            <a:br>
              <a:rPr lang="en-US" dirty="0">
                <a:latin typeface="Segoe UI"/>
                <a:cs typeface="Segoe UI"/>
              </a:rPr>
            </a:br>
            <a:endParaRPr lang="en-US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Aim to become a role model for our Community </a:t>
            </a:r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5B6F7F6-AF86-5FA0-E3C5-763B5036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76" y="596062"/>
            <a:ext cx="11511418" cy="58863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6C370"/>
                </a:solidFill>
                <a:latin typeface="Segoe UI"/>
                <a:cs typeface="Segoe UI"/>
              </a:rPr>
              <a:t>WID partnership entails</a:t>
            </a:r>
            <a:endParaRPr lang="en-US" sz="42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66280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A723D9-F9BB-E104-3AFA-8C216CE222A8}"/>
              </a:ext>
            </a:extLst>
          </p:cNvPr>
          <p:cNvSpPr txBox="1">
            <a:spLocks/>
          </p:cNvSpPr>
          <p:nvPr/>
        </p:nvSpPr>
        <p:spPr>
          <a:xfrm>
            <a:off x="452514" y="1498422"/>
            <a:ext cx="11268290" cy="43116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IS"/>
            </a:defPPr>
            <a:lvl1pPr marL="0" algn="l" defTabSz="914400" rtl="0" eaLnBrk="1" latinLnBrk="0" hangingPunct="1">
              <a:defRPr sz="115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1) Create a network of like-minded individuals (male, female &amp; nonbinary) within the global Dynamics community</a:t>
            </a:r>
            <a:b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00050" indent="-400050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2) Identify &amp; understand the challenges in our community so we can help drive a positive change</a:t>
            </a:r>
            <a:b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00050" indent="-400050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3)  Promote Dynamics as a totally inclusive community and a wonderful place to work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F80564-5ACE-01F2-E757-480B85D9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76" y="596062"/>
            <a:ext cx="11511418" cy="58863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6C370"/>
                </a:solidFill>
                <a:latin typeface="Segoe UI"/>
                <a:cs typeface="Segoe UI"/>
              </a:rPr>
              <a:t>Our main goals</a:t>
            </a:r>
            <a:endParaRPr lang="en-US" sz="42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724216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935EE8-83AD-4150-5F09-1C65635E2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7" y="2173115"/>
            <a:ext cx="6486706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0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3C26BB1-5B86-90C6-5B14-647CE5742A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004" y="955341"/>
            <a:ext cx="4927993" cy="49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1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6939B6-A579-126D-87EB-2E8B5AED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76" y="596062"/>
            <a:ext cx="11511418" cy="588637"/>
          </a:xfrm>
        </p:spPr>
        <p:txBody>
          <a:bodyPr>
            <a:noAutofit/>
          </a:bodyPr>
          <a:lstStyle/>
          <a:p>
            <a:r>
              <a:rPr lang="en-US" sz="3900" b="1" dirty="0">
                <a:solidFill>
                  <a:srgbClr val="F6C370"/>
                </a:solidFill>
                <a:latin typeface="Segoe UI"/>
                <a:cs typeface="Segoe UI"/>
              </a:rPr>
              <a:t>Track</a:t>
            </a:r>
            <a:endParaRPr lang="en-US" sz="4200" dirty="0">
              <a:latin typeface="Segoe UI"/>
              <a:cs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18B0D-DBBB-064F-806A-2A21EDB809FF}"/>
              </a:ext>
            </a:extLst>
          </p:cNvPr>
          <p:cNvSpPr txBox="1"/>
          <p:nvPr/>
        </p:nvSpPr>
        <p:spPr>
          <a:xfrm>
            <a:off x="448292" y="1664598"/>
            <a:ext cx="11209109" cy="353943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know your numbers</a:t>
            </a:r>
            <a:b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a D&amp;I taskforce leadership representation</a:t>
            </a:r>
            <a:b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a D&amp;I reporting &amp; targets</a:t>
            </a:r>
            <a:b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 inclusion survey and implement changes</a:t>
            </a:r>
          </a:p>
          <a:p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635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2.NZLdmXuiJNfl6R6RW4A"/>
</p:tagLst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3CE5F289-91CB-4AEF-8C5F-825F4E523EC1}" vid="{DE1334F1-D064-417D-8244-99CAE9F3B2F8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3CE5F289-91CB-4AEF-8C5F-825F4E523EC1}" vid="{7C33DFAA-DCA9-4977-B9F2-D597AD1336F9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3CE5F289-91CB-4AEF-8C5F-825F4E523EC1}" vid="{E1D5C532-B6AD-49FD-94E3-B4FA01B21BA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3CE5F289-91CB-4AEF-8C5F-825F4E523EC1}" vid="{BBD16D18-2195-4AD9-802A-21C135DF1745}"/>
    </a:ext>
  </a:extLst>
</a:theme>
</file>

<file path=ppt/theme/theme5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6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schemas.microsoft.com/office/2006/metadata/properties"/>
    <ds:schemaRef ds:uri="0ec22545-32f7-47c8-afbd-c0084660662b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1a525c2-d4eb-46fe-9b09-8f8634d7947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3315D8-D560-439B-9330-6026B0A56130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 &amp; DEI overview</Template>
  <TotalTime>145</TotalTime>
  <Words>966</Words>
  <Application>Microsoft Office PowerPoint</Application>
  <PresentationFormat>Widescreen</PresentationFormat>
  <Paragraphs>187</Paragraphs>
  <Slides>33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Segoe UI</vt:lpstr>
      <vt:lpstr>Symbol</vt:lpstr>
      <vt:lpstr>Wingdings 2</vt:lpstr>
      <vt:lpstr>Purple slides</vt:lpstr>
      <vt:lpstr>White slides</vt:lpstr>
      <vt:lpstr>Purple product slides</vt:lpstr>
      <vt:lpstr>White product slides</vt:lpstr>
      <vt:lpstr>1_Purple slides</vt:lpstr>
      <vt:lpstr>conneXion EMEA slides</vt:lpstr>
      <vt:lpstr>Office Theme</vt:lpstr>
      <vt:lpstr>think-cell Slide</vt:lpstr>
      <vt:lpstr>PowerPoint Presentation</vt:lpstr>
      <vt:lpstr>PowerPoint Presentation</vt:lpstr>
      <vt:lpstr>PowerPoint Presentation</vt:lpstr>
      <vt:lpstr>Facts &amp; Challenges </vt:lpstr>
      <vt:lpstr>WID partnership entails</vt:lpstr>
      <vt:lpstr>Our main goals</vt:lpstr>
      <vt:lpstr>PowerPoint Presentation</vt:lpstr>
      <vt:lpstr>PowerPoint Presentation</vt:lpstr>
      <vt:lpstr>Track</vt:lpstr>
      <vt:lpstr>PowerPoint Presentation</vt:lpstr>
      <vt:lpstr>PowerPoint Presentation</vt:lpstr>
      <vt:lpstr>PowerPoint Presentation</vt:lpstr>
      <vt:lpstr>PowerPoint Presentation</vt:lpstr>
      <vt:lpstr>Inclusive environment: Recruitment</vt:lpstr>
      <vt:lpstr>PowerPoint Presentation</vt:lpstr>
      <vt:lpstr>PHILIPPINES PERLAS NG SILANGANAN (Pearl of the Orient)</vt:lpstr>
      <vt:lpstr>PowerPoint Presentation</vt:lpstr>
      <vt:lpstr>PowerPoint Presentation</vt:lpstr>
      <vt:lpstr>PowerPoint Presentation</vt:lpstr>
      <vt:lpstr>Diversity makes business sense</vt:lpstr>
      <vt:lpstr>PowerPoint Presentation</vt:lpstr>
      <vt:lpstr>THE REALITY </vt:lpstr>
      <vt:lpstr>OUR DELIBERATE STRATEGIES</vt:lpstr>
      <vt:lpstr>A conducive environment for women</vt:lpstr>
      <vt:lpstr>OUR DYNAMIC FEMALE LEADERS</vt:lpstr>
      <vt:lpstr>PowerPoint Presentation</vt:lpstr>
      <vt:lpstr>PowerPoint Presentation</vt:lpstr>
      <vt:lpstr>Empower - Change in last years </vt:lpstr>
      <vt:lpstr>Has the glass ceiling been broken?</vt:lpstr>
      <vt:lpstr>Reason for Gender difference </vt:lpstr>
      <vt:lpstr>Our Goal </vt:lpstr>
      <vt:lpstr>Why is this Important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Lee Sigurdsson</dc:creator>
  <cp:lastModifiedBy>Bjorn Jonsson</cp:lastModifiedBy>
  <cp:revision>30</cp:revision>
  <dcterms:created xsi:type="dcterms:W3CDTF">2023-04-04T10:24:14Z</dcterms:created>
  <dcterms:modified xsi:type="dcterms:W3CDTF">2023-05-26T16:27:07Z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