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29" r:id="rId8"/>
    <p:sldMasterId id="2147483849" r:id="rId9"/>
  </p:sldMasterIdLst>
  <p:notesMasterIdLst>
    <p:notesMasterId r:id="rId49"/>
  </p:notesMasterIdLst>
  <p:handoutMasterIdLst>
    <p:handoutMasterId r:id="rId50"/>
  </p:handoutMasterIdLst>
  <p:sldIdLst>
    <p:sldId id="2146845774" r:id="rId10"/>
    <p:sldId id="2146845775" r:id="rId11"/>
    <p:sldId id="2146845776" r:id="rId12"/>
    <p:sldId id="2134805230" r:id="rId13"/>
    <p:sldId id="2146845783" r:id="rId14"/>
    <p:sldId id="707" r:id="rId15"/>
    <p:sldId id="2134805236" r:id="rId16"/>
    <p:sldId id="633" r:id="rId17"/>
    <p:sldId id="710" r:id="rId18"/>
    <p:sldId id="2134805187" r:id="rId19"/>
    <p:sldId id="2146845782" r:id="rId20"/>
    <p:sldId id="2134805254" r:id="rId21"/>
    <p:sldId id="2146845777" r:id="rId22"/>
    <p:sldId id="2134805251" r:id="rId23"/>
    <p:sldId id="2146845784" r:id="rId24"/>
    <p:sldId id="2146845799" r:id="rId25"/>
    <p:sldId id="2134805188" r:id="rId26"/>
    <p:sldId id="2134805190" r:id="rId27"/>
    <p:sldId id="2134805191" r:id="rId28"/>
    <p:sldId id="2134805192" r:id="rId29"/>
    <p:sldId id="2134805195" r:id="rId30"/>
    <p:sldId id="2134805200" r:id="rId31"/>
    <p:sldId id="2134805194" r:id="rId32"/>
    <p:sldId id="2134805196" r:id="rId33"/>
    <p:sldId id="2134805201" r:id="rId34"/>
    <p:sldId id="2146845778" r:id="rId35"/>
    <p:sldId id="2134805250" r:id="rId36"/>
    <p:sldId id="2134805249" r:id="rId37"/>
    <p:sldId id="2146845798" r:id="rId38"/>
    <p:sldId id="399" r:id="rId39"/>
    <p:sldId id="2146845797" r:id="rId40"/>
    <p:sldId id="2146845796" r:id="rId41"/>
    <p:sldId id="2146845800" r:id="rId42"/>
    <p:sldId id="2146845779" r:id="rId43"/>
    <p:sldId id="2134805248" r:id="rId44"/>
    <p:sldId id="2146845780" r:id="rId45"/>
    <p:sldId id="2134805253" r:id="rId46"/>
    <p:sldId id="2134805166" r:id="rId47"/>
    <p:sldId id="214684578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2146845774"/>
            <p14:sldId id="2146845775"/>
          </p14:sldIdLst>
        </p14:section>
        <p14:section name="Content" id="{D6D97F1A-244F-43B2-BCE4-58A44755525C}">
          <p14:sldIdLst>
            <p14:sldId id="2146845776"/>
            <p14:sldId id="2134805230"/>
          </p14:sldIdLst>
        </p14:section>
        <p14:section name="LSFC Overview" id="{20B0732B-1845-41CF-8E92-F514F8A31C3B}">
          <p14:sldIdLst>
            <p14:sldId id="2146845783"/>
            <p14:sldId id="707"/>
            <p14:sldId id="2134805236"/>
            <p14:sldId id="633"/>
            <p14:sldId id="710"/>
            <p14:sldId id="2134805187"/>
            <p14:sldId id="2146845782"/>
            <p14:sldId id="2134805254"/>
          </p14:sldIdLst>
        </p14:section>
        <p14:section name="LSFC How to get started" id="{8CAA6E6B-878A-466C-A83B-73DC6FEB90A8}">
          <p14:sldIdLst>
            <p14:sldId id="2146845777"/>
            <p14:sldId id="2134805251"/>
          </p14:sldIdLst>
        </p14:section>
        <p14:section name="LSFC Setup Flow - Christina" id="{1087D7AE-FFDE-4047-A130-1CCEE0C17516}">
          <p14:sldIdLst>
            <p14:sldId id="2146845784"/>
            <p14:sldId id="2146845799"/>
            <p14:sldId id="2134805188"/>
            <p14:sldId id="2134805190"/>
            <p14:sldId id="2134805191"/>
            <p14:sldId id="2134805192"/>
            <p14:sldId id="2134805195"/>
            <p14:sldId id="2134805200"/>
            <p14:sldId id="2134805194"/>
            <p14:sldId id="2134805196"/>
            <p14:sldId id="2134805201"/>
          </p14:sldIdLst>
        </p14:section>
        <p14:section name="Item Selection Tool" id="{6186C207-C36A-48B3-819B-B28C0AB3E906}">
          <p14:sldIdLst>
            <p14:sldId id="2146845778"/>
            <p14:sldId id="2134805250"/>
            <p14:sldId id="2134805249"/>
            <p14:sldId id="2146845798"/>
            <p14:sldId id="399"/>
            <p14:sldId id="2146845797"/>
            <p14:sldId id="2146845796"/>
            <p14:sldId id="2146845800"/>
          </p14:sldIdLst>
        </p14:section>
        <p14:section name="Pricing changes" id="{CBE435B1-9D7E-404E-BA7E-87AF287CE318}">
          <p14:sldIdLst>
            <p14:sldId id="2146845779"/>
            <p14:sldId id="2134805248"/>
          </p14:sldIdLst>
        </p14:section>
        <p14:section name="Outlook / Roadmap" id="{AE42A923-48E6-4758-A39E-34B252C5DD8C}">
          <p14:sldIdLst>
            <p14:sldId id="2146845780"/>
            <p14:sldId id="2134805253"/>
          </p14:sldIdLst>
        </p14:section>
        <p14:section name="Feedback &amp; Discussion" id="{7A69DEDA-3BA3-4DBF-BF33-F65FEB1F7609}">
          <p14:sldIdLst>
            <p14:sldId id="2134805166"/>
          </p14:sldIdLst>
        </p14:section>
        <p14:section name="Summary" id="{8451B2E9-0695-46DD-9B9F-EE72E480EF0F}">
          <p14:sldIdLst/>
        </p14:section>
        <p14:section name="End slides / questions slides" id="{6CE0294C-E795-2941-A597-20B692ADCED8}">
          <p14:sldIdLst>
            <p14:sldId id="2146845781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EE2065-BE4E-1B8A-D6DC-AD351A883DFD}" name="Christina Cheng" initials="CC" userId="S::christina.cheng@lsretail.com::470edae6-6010-4f7f-bf54-b682a4b7f126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979"/>
    <a:srgbClr val="138890"/>
    <a:srgbClr val="187297"/>
    <a:srgbClr val="353535"/>
    <a:srgbClr val="00828F"/>
    <a:srgbClr val="E58B68"/>
    <a:srgbClr val="D2917D"/>
    <a:srgbClr val="BC8886"/>
    <a:srgbClr val="2A539F"/>
    <a:srgbClr val="2B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8" autoAdjust="0"/>
  </p:normalViewPr>
  <p:slideViewPr>
    <p:cSldViewPr snapToGrid="0">
      <p:cViewPr varScale="1">
        <p:scale>
          <a:sx n="106" d="100"/>
          <a:sy n="106" d="100"/>
        </p:scale>
        <p:origin x="10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3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/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Setup flow from 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A to Z</a:t>
          </a:r>
          <a:endParaRPr lang="en-US" sz="400" dirty="0">
            <a:solidFill>
              <a:schemeClr val="bg1"/>
            </a:solidFill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/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new features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>
            <a:solidFill>
              <a:schemeClr val="bg1"/>
            </a:solidFill>
          </a:endParaRPr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How to choose suitable LS FC items and keep cost low</a:t>
          </a:r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/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3CC81067-2C15-4665-B4BD-D39275D6B340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Additional Dimensions</a:t>
          </a:r>
          <a:br>
            <a:rPr lang="en-US" sz="1800" dirty="0">
              <a:solidFill>
                <a:schemeClr val="bg1"/>
              </a:solidFill>
            </a:rPr>
          </a:br>
          <a:endParaRPr lang="en-US" sz="1800" dirty="0">
            <a:solidFill>
              <a:schemeClr val="bg1"/>
            </a:solidFill>
          </a:endParaRPr>
        </a:p>
      </dgm:t>
    </dgm:pt>
    <dgm:pt modelId="{C1CB445B-00D3-4652-8488-BDDA6690F3C6}" type="parTrans" cxnId="{81811871-7990-443E-B83D-03E604CB59F4}">
      <dgm:prSet/>
      <dgm:spPr/>
    </dgm:pt>
    <dgm:pt modelId="{089BE209-7050-4E44-9BA5-7843A6F31ADE}" type="sibTrans" cxnId="{81811871-7990-443E-B83D-03E604CB59F4}">
      <dgm:prSet/>
      <dgm:spPr/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81811871-7990-443E-B83D-03E604CB59F4}" srcId="{C38CB25D-9CA1-4699-B827-C5C7817A4098}" destId="{3CC81067-2C15-4665-B4BD-D39275D6B340}" srcOrd="2" destOrd="0" parTransId="{C1CB445B-00D3-4652-8488-BDDA6690F3C6}" sibTransId="{089BE209-7050-4E44-9BA5-7843A6F31ADE}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71EEA1FB-48D8-430C-AD8F-D7E2FAD95730}" type="presOf" srcId="{3CC81067-2C15-4665-B4BD-D39275D6B340}" destId="{9DFDE9A9-FC0A-41DB-A8FF-E5F0F8D4AE4E}" srcOrd="0" destOrd="2" presId="urn:microsoft.com/office/officeart/2011/layout/CircleProcess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 dirty="0">
              <a:solidFill>
                <a:schemeClr val="bg1"/>
              </a:solidFill>
            </a:rPr>
            <a:t>Planning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 sz="1400"/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 sz="1400"/>
        </a:p>
      </dgm:t>
    </dgm:pt>
    <dgm:pt modelId="{C4126C8A-197D-42D3-B7AC-55F06BCFB29C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Manual </a:t>
          </a:r>
          <a:r>
            <a:rPr lang="de-AT" sz="1800" b="1" err="1">
              <a:solidFill>
                <a:schemeClr val="bg1"/>
              </a:solidFill>
            </a:rPr>
            <a:t>Replenish</a:t>
          </a:r>
          <a:r>
            <a:rPr lang="de-AT" sz="1800" b="1">
              <a:solidFill>
                <a:schemeClr val="bg1"/>
              </a:solidFill>
            </a:rPr>
            <a:t>- </a:t>
          </a:r>
          <a:r>
            <a:rPr lang="de-AT" sz="1800" b="1" err="1">
              <a:solidFill>
                <a:schemeClr val="bg1"/>
              </a:solidFill>
            </a:rPr>
            <a:t>ment</a:t>
          </a:r>
          <a:endParaRPr lang="de-AT" sz="1800" b="1">
            <a:solidFill>
              <a:schemeClr val="bg1"/>
            </a:solidFill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 sz="1400"/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 sz="1400"/>
        </a:p>
      </dgm:t>
    </dgm:pt>
    <dgm:pt modelId="{AD0210F0-7783-40D0-84D5-243F20D883F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 err="1">
              <a:solidFill>
                <a:schemeClr val="bg1"/>
              </a:solidFill>
            </a:rPr>
            <a:t>Automatic</a:t>
          </a:r>
          <a:r>
            <a:rPr lang="de-AT" sz="1800" b="1">
              <a:solidFill>
                <a:schemeClr val="bg1"/>
              </a:solidFill>
            </a:rPr>
            <a:t> </a:t>
          </a:r>
          <a:r>
            <a:rPr lang="de-AT" sz="1800" b="1" err="1">
              <a:solidFill>
                <a:schemeClr val="bg1"/>
              </a:solidFill>
            </a:rPr>
            <a:t>Replenish</a:t>
          </a:r>
          <a:r>
            <a:rPr lang="de-AT" sz="1800" b="1">
              <a:solidFill>
                <a:schemeClr val="bg1"/>
              </a:solidFill>
            </a:rPr>
            <a:t>- </a:t>
          </a:r>
          <a:r>
            <a:rPr lang="de-AT" sz="1800" b="1" err="1">
              <a:solidFill>
                <a:schemeClr val="bg1"/>
              </a:solidFill>
            </a:rPr>
            <a:t>ment</a:t>
          </a:r>
          <a:endParaRPr lang="de-AT" sz="1800" b="1">
            <a:solidFill>
              <a:schemeClr val="bg1"/>
            </a:solidFill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 sz="1400"/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 sz="1400"/>
        </a:p>
      </dgm:t>
    </dgm:pt>
    <dgm:pt modelId="{5339DA3E-E2B3-4EF0-B6BF-02CB5A65264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Execution</a:t>
          </a: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 sz="1400"/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 sz="1400"/>
        </a:p>
      </dgm:t>
    </dgm:pt>
    <dgm:pt modelId="{F23329C1-B106-4190-9958-4860A3606D8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Monitoring</a:t>
          </a: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 sz="1400"/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 sz="1400"/>
        </a:p>
      </dgm:t>
    </dgm:pt>
    <dgm:pt modelId="{8A644AA3-F828-4460-AFD0-768AB9AE633E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Sales &amp;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 sz="1400"/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 sz="1400"/>
        </a:p>
      </dgm:t>
    </dgm:pt>
    <dgm:pt modelId="{CD452C72-9790-4930-82BB-03E6E5D3890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b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 sz="1400"/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 sz="1400"/>
        </a:p>
      </dgm:t>
    </dgm:pt>
    <dgm:pt modelId="{DF253F20-2FEA-43CF-B53E-07D7477037AB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Push,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 sz="1400"/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 sz="1400"/>
        </a:p>
      </dgm:t>
    </dgm:pt>
    <dgm:pt modelId="{71DD6725-99B6-415D-A65E-FAEA305B1C13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 sz="1400"/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 sz="1400"/>
        </a:p>
      </dgm:t>
    </dgm:pt>
    <dgm:pt modelId="{8DE5F901-F7F1-4A92-AE2E-502500C0926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Variant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Weight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 sz="1400"/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 sz="1400"/>
        </a:p>
      </dgm:t>
    </dgm:pt>
    <dgm:pt modelId="{C6B3023D-B7A1-4DBC-A8A6-36CCFF2960B4}">
      <dgm:prSet phldrT="[Text]" custT="1"/>
      <dgm:spPr>
        <a:solidFill>
          <a:srgbClr val="FFD515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 sz="1400"/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 sz="1400"/>
        </a:p>
      </dgm:t>
    </dgm:pt>
    <dgm:pt modelId="{98EA6D67-81F2-433C-89CB-A5701D97CDB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Store Stock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 sz="1400"/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 sz="1400"/>
        </a:p>
      </dgm:t>
    </dgm:pt>
    <dgm:pt modelId="{8ABD09F3-2FBA-4E69-B8FD-92EA2390CDCF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&amp; Transfer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 sz="1400"/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 sz="1400"/>
        </a:p>
      </dgm:t>
    </dgm:pt>
    <dgm:pt modelId="{A21898C7-D7D3-431B-A572-21EBA373A457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 sz="1400"/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 sz="1400"/>
        </a:p>
      </dgm:t>
    </dgm:pt>
    <dgm:pt modelId="{A3171635-FDE3-4CB1-9E6A-D5E5495A1742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Workbench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 sz="1400"/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 sz="1400"/>
        </a:p>
      </dgm:t>
    </dgm:pt>
    <dgm:pt modelId="{BDE53C04-F03D-407B-9FC9-6A9FD4F6FDA3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 sz="1400"/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 sz="1400"/>
        </a:p>
      </dgm:t>
    </dgm:pt>
    <dgm:pt modelId="{99319F2B-F698-4576-87F2-C145AF5D92D1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Store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Capacity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 sz="1400"/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 sz="1400"/>
        </a:p>
      </dgm:t>
    </dgm:pt>
    <dgm:pt modelId="{F0A9C290-17E6-44E3-A71E-719BFEE8183D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 sz="1400"/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 sz="1400"/>
        </a:p>
      </dgm:t>
    </dgm:pt>
    <dgm:pt modelId="{FD755BD3-664B-444F-85C7-84CBBE2587DC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 sz="1400"/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 sz="1400"/>
        </a:p>
      </dgm:t>
    </dgm:pt>
    <dgm:pt modelId="{28D0FAE2-CE80-4424-98C8-AF022566EAD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Open to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 sz="1400"/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 sz="1400"/>
        </a:p>
      </dgm:t>
    </dgm:pt>
    <dgm:pt modelId="{AED852C2-C743-42C4-88B4-7C23DAF73396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Assortment Mgmt.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 sz="1400"/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 sz="1400"/>
        </a:p>
      </dgm:t>
    </dgm:pt>
    <dgm:pt modelId="{C47ADD20-15DA-4938-A94D-1576ECB628BC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Lifecycle Mgmt.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 sz="1400"/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 sz="1400"/>
        </a:p>
      </dgm:t>
    </dgm:pt>
    <dgm:pt modelId="{858BCE3F-BCFD-458D-BA9B-FEA662A07CFB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Replenishment Journal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 sz="1400"/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 sz="1400"/>
        </a:p>
      </dgm:t>
    </dgm:pt>
    <dgm:pt modelId="{C7BEB06A-D08F-4E46-879A-391787A9AADD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Threshold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 sz="1400"/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 sz="1400"/>
        </a:p>
      </dgm:t>
    </dgm:pt>
    <dgm:pt modelId="{63925DA3-4B4F-433E-AE60-46443A69348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Planning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 sz="1400"/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 sz="1400"/>
        </a:p>
      </dgm:t>
    </dgm:pt>
    <dgm:pt modelId="{DA5E88A4-FE89-4394-B667-FB08655F6255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 sz="1400"/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 sz="1400"/>
        </a:p>
      </dgm:t>
    </dgm:pt>
    <dgm:pt modelId="{7684F3E3-A68C-43B6-8B6A-DA5F555FAC0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Manual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 sz="1400"/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 sz="1400"/>
        </a:p>
      </dgm:t>
    </dgm:pt>
    <dgm:pt modelId="{AE6F0CC2-805A-4DA6-9607-C6BDCF46CD35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Replen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 Item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Quantity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 sz="1400"/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 sz="1400"/>
        </a:p>
      </dgm:t>
    </dgm:pt>
    <dgm:pt modelId="{B1FBEB26-5C14-471E-9541-FBCE996400A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Out-of-Stock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 sz="1400"/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 sz="1400"/>
        </a:p>
      </dgm:t>
    </dgm:pt>
    <dgm:pt modelId="{C163885F-FC2C-42C4-B336-594A1FBA3D4D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 sz="1400"/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 sz="1400"/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5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>
        <a:solidFill>
          <a:srgbClr val="187297"/>
        </a:solidFill>
      </dgm:spPr>
      <dgm:t>
        <a:bodyPr/>
        <a:lstStyle/>
        <a:p>
          <a:r>
            <a:rPr lang="en-US" sz="1600"/>
            <a:t>LS Insight</a:t>
          </a:r>
          <a:br>
            <a:rPr lang="en-US" sz="1600"/>
          </a:br>
          <a:r>
            <a:rPr lang="en-US" sz="1600"/>
            <a:t>Replen. Setup</a:t>
          </a:r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11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1100"/>
        </a:p>
      </dgm:t>
    </dgm:pt>
    <dgm:pt modelId="{A6134AD2-A3D4-4657-97D7-3DCEA2A41E80}">
      <dgm:prSet phldrT="[Text]" custT="1"/>
      <dgm:spPr>
        <a:solidFill>
          <a:srgbClr val="187297"/>
        </a:solidFill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/>
              <a:ea typeface="+mn-ea"/>
              <a:cs typeface="+mn-cs"/>
            </a:rPr>
            <a:t>LS Forecast Setup</a:t>
          </a:r>
        </a:p>
      </dgm:t>
    </dgm:pt>
    <dgm:pt modelId="{34477429-9613-4C23-896B-F513DD3C81FA}" type="parTrans" cxnId="{81661D3F-F7F0-4016-B5A3-5C3F5E048F90}">
      <dgm:prSet/>
      <dgm:spPr/>
      <dgm:t>
        <a:bodyPr/>
        <a:lstStyle/>
        <a:p>
          <a:endParaRPr lang="en-US" sz="1100"/>
        </a:p>
      </dgm:t>
    </dgm:pt>
    <dgm:pt modelId="{E91D945C-28A9-43B8-BBC2-526329CBD62F}" type="sibTrans" cxnId="{81661D3F-F7F0-4016-B5A3-5C3F5E048F90}">
      <dgm:prSet/>
      <dgm:spPr/>
      <dgm:t>
        <a:bodyPr/>
        <a:lstStyle/>
        <a:p>
          <a:endParaRPr lang="en-US" sz="1100"/>
        </a:p>
      </dgm:t>
    </dgm:pt>
    <dgm:pt modelId="{F9F7A05B-7EC0-40D0-9872-51CE7F0DD7F0}">
      <dgm:prSet phldrT="[Text]" custT="1"/>
      <dgm:spPr>
        <a:solidFill>
          <a:srgbClr val="187297"/>
        </a:solidFill>
      </dgm:spPr>
      <dgm:t>
        <a:bodyPr/>
        <a:lstStyle/>
        <a:p>
          <a:r>
            <a:rPr lang="en-US" sz="1600"/>
            <a:t>First Calculation and Review</a:t>
          </a:r>
        </a:p>
      </dgm:t>
    </dgm:pt>
    <dgm:pt modelId="{65958353-BB6D-4752-9A8B-F580AC8820F1}" type="parTrans" cxnId="{A550817C-3B15-4197-B957-1306DF3FA953}">
      <dgm:prSet/>
      <dgm:spPr/>
      <dgm:t>
        <a:bodyPr/>
        <a:lstStyle/>
        <a:p>
          <a:endParaRPr lang="en-US" sz="1100"/>
        </a:p>
      </dgm:t>
    </dgm:pt>
    <dgm:pt modelId="{7800172A-6EEF-4071-8365-B5473B2CE0BC}" type="sibTrans" cxnId="{A550817C-3B15-4197-B957-1306DF3FA953}">
      <dgm:prSet/>
      <dgm:spPr/>
      <dgm:t>
        <a:bodyPr/>
        <a:lstStyle/>
        <a:p>
          <a:endParaRPr lang="en-US" sz="1100"/>
        </a:p>
      </dgm:t>
    </dgm:pt>
    <dgm:pt modelId="{B409DC8E-3F1B-4488-9FC5-6823E8D3340B}">
      <dgm:prSet phldrT="[Text]" custT="1"/>
      <dgm:spPr>
        <a:solidFill>
          <a:srgbClr val="187297"/>
        </a:solidFill>
      </dgm:spPr>
      <dgm:t>
        <a:bodyPr/>
        <a:lstStyle/>
        <a:p>
          <a:r>
            <a:rPr lang="en-US" sz="1600"/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463A3D09-8A1B-45BD-AC86-D0916E205A25}" type="pres">
      <dgm:prSet presAssocID="{61CE4443-3E32-44E0-BE71-A5F1203B5B2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3515796-5B00-46AC-8B12-3BBDC20BC48B}" type="pres">
      <dgm:prSet presAssocID="{ED0E3A42-61EE-4672-8CA1-CDC12B0D78E8}" presName="parTxOnlySpace" presStyleCnt="0"/>
      <dgm:spPr/>
    </dgm:pt>
    <dgm:pt modelId="{A684F582-03F8-45D5-9ED0-72AB90D8BD0C}" type="pres">
      <dgm:prSet presAssocID="{A6134AD2-A3D4-4657-97D7-3DCEA2A41E80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xfrm>
          <a:off x="2100908" y="0"/>
          <a:ext cx="2329895" cy="717842"/>
        </a:xfrm>
        <a:prstGeom prst="chevron">
          <a:avLst/>
        </a:prstGeom>
      </dgm:spPr>
    </dgm:pt>
    <dgm:pt modelId="{66B42CD8-DA49-4C1B-9AE0-32D144DEE77D}" type="pres">
      <dgm:prSet presAssocID="{E91D945C-28A9-43B8-BBC2-526329CBD62F}" presName="parTxOnlySpace" presStyleCnt="0"/>
      <dgm:spPr/>
    </dgm:pt>
    <dgm:pt modelId="{7567F0EA-9A88-4CB9-A116-B35AA367BF38}" type="pres">
      <dgm:prSet presAssocID="{F9F7A05B-7EC0-40D0-9872-51CE7F0DD7F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D445569-B7C9-4777-81A3-FCC3E9E50E7E}" type="pres">
      <dgm:prSet presAssocID="{7800172A-6EEF-4071-8365-B5473B2CE0BC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C331812-8643-4725-A39E-79BE629FBC08}" type="presOf" srcId="{F9F7A05B-7EC0-40D0-9872-51CE7F0DD7F0}" destId="{7567F0EA-9A88-4CB9-A116-B35AA367BF38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81661D3F-F7F0-4016-B5A3-5C3F5E048F90}" srcId="{41270B54-01C3-49FF-886A-71CB636A087E}" destId="{A6134AD2-A3D4-4657-97D7-3DCEA2A41E80}" srcOrd="1" destOrd="0" parTransId="{34477429-9613-4C23-896B-F513DD3C81FA}" sibTransId="{E91D945C-28A9-43B8-BBC2-526329CBD62F}"/>
    <dgm:cxn modelId="{A550817C-3B15-4197-B957-1306DF3FA953}" srcId="{41270B54-01C3-49FF-886A-71CB636A087E}" destId="{F9F7A05B-7EC0-40D0-9872-51CE7F0DD7F0}" srcOrd="2" destOrd="0" parTransId="{65958353-BB6D-4752-9A8B-F580AC8820F1}" sibTransId="{7800172A-6EEF-4071-8365-B5473B2CE0BC}"/>
    <dgm:cxn modelId="{C9DF7B96-D792-468D-9039-5BF8EF10C2DD}" type="presOf" srcId="{A6134AD2-A3D4-4657-97D7-3DCEA2A41E80}" destId="{A684F582-03F8-45D5-9ED0-72AB90D8BD0C}" srcOrd="0" destOrd="0" presId="urn:microsoft.com/office/officeart/2005/8/layout/chevron1"/>
    <dgm:cxn modelId="{23C8F3BF-D832-4C83-A3E5-40A9333CF8EF}" srcId="{41270B54-01C3-49FF-886A-71CB636A087E}" destId="{B409DC8E-3F1B-4488-9FC5-6823E8D3340B}" srcOrd="3" destOrd="0" parTransId="{A667137A-3CFC-4136-9543-BD7FCABE06B6}" sibTransId="{2F7A26BB-6E4D-4898-B87A-6EF2E24B7643}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206E4FF0-527D-4B29-B180-9CD135E89196}" srcId="{41270B54-01C3-49FF-886A-71CB636A087E}" destId="{61CE4443-3E32-44E0-BE71-A5F1203B5B24}" srcOrd="0" destOrd="0" parTransId="{F14E937E-BE95-40B0-9764-2B4D2B77CA97}" sibTransId="{ED0E3A42-61EE-4672-8CA1-CDC12B0D78E8}"/>
    <dgm:cxn modelId="{4104212C-FB16-486B-A56A-10EA36A72031}" type="presParOf" srcId="{D87BF046-E787-4873-8EE7-A55FA2602843}" destId="{463A3D09-8A1B-45BD-AC86-D0916E205A25}" srcOrd="0" destOrd="0" presId="urn:microsoft.com/office/officeart/2005/8/layout/chevron1"/>
    <dgm:cxn modelId="{8B5402AC-9858-4DAC-B768-485FE84B96EF}" type="presParOf" srcId="{D87BF046-E787-4873-8EE7-A55FA2602843}" destId="{73515796-5B00-46AC-8B12-3BBDC20BC48B}" srcOrd="1" destOrd="0" presId="urn:microsoft.com/office/officeart/2005/8/layout/chevron1"/>
    <dgm:cxn modelId="{7520248E-C628-425E-A4DE-A8E89270E3EC}" type="presParOf" srcId="{D87BF046-E787-4873-8EE7-A55FA2602843}" destId="{A684F582-03F8-45D5-9ED0-72AB90D8BD0C}" srcOrd="2" destOrd="0" presId="urn:microsoft.com/office/officeart/2005/8/layout/chevron1"/>
    <dgm:cxn modelId="{8E9E7CA5-1656-49C1-84E3-4C1F08F6D8F3}" type="presParOf" srcId="{D87BF046-E787-4873-8EE7-A55FA2602843}" destId="{66B42CD8-DA49-4C1B-9AE0-32D144DEE77D}" srcOrd="3" destOrd="0" presId="urn:microsoft.com/office/officeart/2005/8/layout/chevron1"/>
    <dgm:cxn modelId="{1A42B67F-0930-4D23-9FD8-998676503D89}" type="presParOf" srcId="{D87BF046-E787-4873-8EE7-A55FA2602843}" destId="{7567F0EA-9A88-4CB9-A116-B35AA367BF38}" srcOrd="4" destOrd="0" presId="urn:microsoft.com/office/officeart/2005/8/layout/chevron1"/>
    <dgm:cxn modelId="{74D7D276-68CB-45CD-ABF9-7DDA2FEC27CD}" type="presParOf" srcId="{D87BF046-E787-4873-8EE7-A55FA2602843}" destId="{5D445569-B7C9-4777-81A3-FCC3E9E50E7E}" srcOrd="5" destOrd="0" presId="urn:microsoft.com/office/officeart/2005/8/layout/chevron1"/>
    <dgm:cxn modelId="{FE2F5E72-6F2D-403F-85B0-7C4F79573477}" type="presParOf" srcId="{D87BF046-E787-4873-8EE7-A55FA2602843}" destId="{C19A9585-1388-4930-855A-95192320895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>
        <a:solidFill>
          <a:schemeClr val="accent5">
            <a:alpha val="90000"/>
          </a:schemeClr>
        </a:solidFill>
      </dgm:spPr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Setup flow from 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A to Z</a:t>
          </a:r>
          <a:endParaRPr lang="en-US" sz="400" dirty="0">
            <a:solidFill>
              <a:schemeClr val="bg1"/>
            </a:solidFill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/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new features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>
            <a:solidFill>
              <a:schemeClr val="bg1"/>
            </a:solidFill>
          </a:endParaRPr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How to choose suitable LS FC items and keep cost low</a:t>
          </a:r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/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9084EA6F-A492-4FAA-B04C-5C5A50F195C9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Additional Dimensions</a:t>
          </a:r>
          <a:br>
            <a:rPr lang="en-US" sz="1800" dirty="0">
              <a:solidFill>
                <a:schemeClr val="bg1"/>
              </a:solidFill>
            </a:rPr>
          </a:br>
          <a:endParaRPr lang="en-US" sz="1800" dirty="0">
            <a:solidFill>
              <a:schemeClr val="bg1"/>
            </a:solidFill>
          </a:endParaRPr>
        </a:p>
      </dgm:t>
    </dgm:pt>
    <dgm:pt modelId="{D8A82B20-5882-4994-AC8D-EF39E1DEBBF8}" type="parTrans" cxnId="{30676AB0-F3AF-4A97-884F-66C5B78F34F0}">
      <dgm:prSet/>
      <dgm:spPr/>
    </dgm:pt>
    <dgm:pt modelId="{69075F9E-F000-4F9E-B1FE-108B58228DD3}" type="sibTrans" cxnId="{30676AB0-F3AF-4A97-884F-66C5B78F34F0}">
      <dgm:prSet/>
      <dgm:spPr/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4F400491-73CF-4BC1-B9AD-12D54A4458A7}" type="presOf" srcId="{9084EA6F-A492-4FAA-B04C-5C5A50F195C9}" destId="{9DFDE9A9-FC0A-41DB-A8FF-E5F0F8D4AE4E}" srcOrd="0" destOrd="2" presId="urn:microsoft.com/office/officeart/2011/layout/CircleProcess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30676AB0-F3AF-4A97-884F-66C5B78F34F0}" srcId="{C38CB25D-9CA1-4699-B827-C5C7817A4098}" destId="{9084EA6F-A492-4FAA-B04C-5C5A50F195C9}" srcOrd="2" destOrd="0" parTransId="{D8A82B20-5882-4994-AC8D-EF39E1DEBBF8}" sibTransId="{69075F9E-F000-4F9E-B1FE-108B58228DD3}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Setup flow from 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A to Z</a:t>
          </a:r>
          <a:endParaRPr lang="en-US" sz="400" dirty="0">
            <a:solidFill>
              <a:schemeClr val="bg1"/>
            </a:solidFill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>
        <a:solidFill>
          <a:schemeClr val="accent5"/>
        </a:solidFill>
      </dgm:spPr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new features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>
            <a:solidFill>
              <a:schemeClr val="bg1"/>
            </a:solidFill>
          </a:endParaRPr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How to choose suitable LS FC items and keep cost low</a:t>
          </a:r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/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C2A2E7F1-0DB5-4621-9225-6A7A6E45DC67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Additional Dimensions</a:t>
          </a:r>
          <a:br>
            <a:rPr lang="en-US" sz="1800" dirty="0">
              <a:solidFill>
                <a:schemeClr val="bg1"/>
              </a:solidFill>
            </a:rPr>
          </a:br>
          <a:endParaRPr lang="en-US" sz="1800" dirty="0">
            <a:solidFill>
              <a:schemeClr val="bg1"/>
            </a:solidFill>
          </a:endParaRPr>
        </a:p>
      </dgm:t>
    </dgm:pt>
    <dgm:pt modelId="{DCBC3E78-9BD8-407E-831D-6F49EC290AC5}" type="parTrans" cxnId="{52E0D6D1-DF7E-4F23-B64A-44291B26472E}">
      <dgm:prSet/>
      <dgm:spPr/>
    </dgm:pt>
    <dgm:pt modelId="{C0F02742-4E46-4D31-BF5E-00B21D4E735F}" type="sibTrans" cxnId="{52E0D6D1-DF7E-4F23-B64A-44291B26472E}">
      <dgm:prSet/>
      <dgm:spPr/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EF3F5C99-483E-437B-9498-024BDEB68A46}" type="presOf" srcId="{C2A2E7F1-0DB5-4621-9225-6A7A6E45DC67}" destId="{9DFDE9A9-FC0A-41DB-A8FF-E5F0F8D4AE4E}" srcOrd="0" destOrd="2" presId="urn:microsoft.com/office/officeart/2011/layout/CircleProcess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52E0D6D1-DF7E-4F23-B64A-44291B26472E}" srcId="{C38CB25D-9CA1-4699-B827-C5C7817A4098}" destId="{C2A2E7F1-0DB5-4621-9225-6A7A6E45DC67}" srcOrd="2" destOrd="0" parTransId="{DCBC3E78-9BD8-407E-831D-6F49EC290AC5}" sibTransId="{C0F02742-4E46-4D31-BF5E-00B21D4E735F}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73D60A-B54B-4243-AE46-570AE0788822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F0A4-22E1-45FD-9680-F70D34E419E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LS FC overview</a:t>
          </a:r>
          <a:endParaRPr lang="en-US" dirty="0"/>
        </a:p>
      </dgm:t>
    </dgm:pt>
    <dgm:pt modelId="{FCA37E85-8FCB-4592-9F05-84DAB0208E24}" type="parTrans" cxnId="{BC07645E-B487-463A-9B6E-B28D0C5DC732}">
      <dgm:prSet/>
      <dgm:spPr/>
      <dgm:t>
        <a:bodyPr/>
        <a:lstStyle/>
        <a:p>
          <a:endParaRPr lang="en-US"/>
        </a:p>
      </dgm:t>
    </dgm:pt>
    <dgm:pt modelId="{7791D4AD-7436-4812-92F2-DBCF9B248435}" type="sibTrans" cxnId="{BC07645E-B487-463A-9B6E-B28D0C5DC732}">
      <dgm:prSet/>
      <dgm:spPr/>
      <dgm:t>
        <a:bodyPr/>
        <a:lstStyle/>
        <a:p>
          <a:endParaRPr lang="en-US"/>
        </a:p>
      </dgm:t>
    </dgm:pt>
    <dgm:pt modelId="{58C0EB28-2E1D-4A22-88AB-74138D597E61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500" b="1" dirty="0"/>
            <a:t>LS FC </a:t>
          </a:r>
          <a:br>
            <a:rPr lang="en-US" sz="2500" b="1" dirty="0"/>
          </a:br>
          <a:r>
            <a:rPr lang="en-US" sz="2500" b="1" dirty="0"/>
            <a:t>setup</a:t>
          </a:r>
        </a:p>
      </dgm:t>
    </dgm:pt>
    <dgm:pt modelId="{13E6FCB9-CC67-4BF6-AAAC-93BAD380B79B}" type="parTrans" cxnId="{8AE113BE-3A92-4F60-920B-F7F859372D00}">
      <dgm:prSet/>
      <dgm:spPr/>
      <dgm:t>
        <a:bodyPr/>
        <a:lstStyle/>
        <a:p>
          <a:endParaRPr lang="en-US"/>
        </a:p>
      </dgm:t>
    </dgm:pt>
    <dgm:pt modelId="{498BD479-EE9C-4007-A408-D578E04E1321}" type="sibTrans" cxnId="{8AE113BE-3A92-4F60-920B-F7F859372D00}">
      <dgm:prSet/>
      <dgm:spPr/>
      <dgm:t>
        <a:bodyPr/>
        <a:lstStyle/>
        <a:p>
          <a:endParaRPr lang="en-US"/>
        </a:p>
      </dgm:t>
    </dgm:pt>
    <dgm:pt modelId="{7424043D-B28E-4AD3-A330-791471337DF8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Setup flow from 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A to Z</a:t>
          </a:r>
          <a:endParaRPr lang="en-US" sz="400" dirty="0">
            <a:solidFill>
              <a:schemeClr val="bg1"/>
            </a:solidFill>
            <a:sym typeface="Wingdings" panose="05000000000000000000" pitchFamily="2" charset="2"/>
          </a:endParaRPr>
        </a:p>
      </dgm:t>
    </dgm:pt>
    <dgm:pt modelId="{7158E22C-6705-4DA8-B1BF-AF3789572FDB}" type="parTrans" cxnId="{74FEA8E6-89BB-4FE4-BB62-600547394D62}">
      <dgm:prSet/>
      <dgm:spPr/>
      <dgm:t>
        <a:bodyPr/>
        <a:lstStyle/>
        <a:p>
          <a:endParaRPr lang="en-US"/>
        </a:p>
      </dgm:t>
    </dgm:pt>
    <dgm:pt modelId="{8D173C35-00A9-4A6F-A28C-DACD07F20BEF}" type="sibTrans" cxnId="{74FEA8E6-89BB-4FE4-BB62-600547394D62}">
      <dgm:prSet/>
      <dgm:spPr/>
      <dgm:t>
        <a:bodyPr/>
        <a:lstStyle/>
        <a:p>
          <a:endParaRPr lang="en-US"/>
        </a:p>
      </dgm:t>
    </dgm:pt>
    <dgm:pt modelId="{C38CB25D-9CA1-4699-B827-C5C7817A4098}">
      <dgm:prSet/>
      <dgm:spPr>
        <a:solidFill>
          <a:schemeClr val="bg1"/>
        </a:solidFill>
      </dgm:spPr>
      <dgm:t>
        <a:bodyPr/>
        <a:lstStyle/>
        <a:p>
          <a:r>
            <a:rPr lang="en-US" b="1" dirty="0"/>
            <a:t>LS FC</a:t>
          </a:r>
          <a:br>
            <a:rPr lang="en-US" b="1" dirty="0"/>
          </a:br>
          <a:r>
            <a:rPr lang="en-US" b="1" dirty="0"/>
            <a:t>new features</a:t>
          </a:r>
        </a:p>
      </dgm:t>
    </dgm:pt>
    <dgm:pt modelId="{50276B6F-EE87-44DB-9914-581031089F49}" type="parTrans" cxnId="{96E48678-0B81-4501-8B56-6618F251D844}">
      <dgm:prSet/>
      <dgm:spPr/>
      <dgm:t>
        <a:bodyPr/>
        <a:lstStyle/>
        <a:p>
          <a:endParaRPr lang="en-US"/>
        </a:p>
      </dgm:t>
    </dgm:pt>
    <dgm:pt modelId="{60C17079-9A41-433B-B67A-D041E73C33C8}" type="sibTrans" cxnId="{96E48678-0B81-4501-8B56-6618F251D844}">
      <dgm:prSet/>
      <dgm:spPr/>
      <dgm:t>
        <a:bodyPr/>
        <a:lstStyle/>
        <a:p>
          <a:endParaRPr lang="en-US"/>
        </a:p>
      </dgm:t>
    </dgm:pt>
    <dgm:pt modelId="{A3EAED99-1014-4145-AE7C-57DA5ED99756}">
      <dgm:prSet custT="1"/>
      <dgm:spPr/>
      <dgm:t>
        <a:bodyPr/>
        <a:lstStyle/>
        <a:p>
          <a:endParaRPr lang="en-US" sz="400" dirty="0">
            <a:solidFill>
              <a:schemeClr val="bg1"/>
            </a:solidFill>
          </a:endParaRPr>
        </a:p>
      </dgm:t>
    </dgm:pt>
    <dgm:pt modelId="{067B100D-1A37-439B-8D73-55263BFA2D08}" type="parTrans" cxnId="{83AFCBC9-52AD-48C3-9EA3-529F6E166D08}">
      <dgm:prSet/>
      <dgm:spPr/>
      <dgm:t>
        <a:bodyPr/>
        <a:lstStyle/>
        <a:p>
          <a:endParaRPr lang="en-US"/>
        </a:p>
      </dgm:t>
    </dgm:pt>
    <dgm:pt modelId="{396FFCF5-3C0D-436F-A0DE-6C283F8DE7D8}" type="sibTrans" cxnId="{83AFCBC9-52AD-48C3-9EA3-529F6E166D08}">
      <dgm:prSet/>
      <dgm:spPr/>
      <dgm:t>
        <a:bodyPr/>
        <a:lstStyle/>
        <a:p>
          <a:endParaRPr lang="en-US"/>
        </a:p>
      </dgm:t>
    </dgm:pt>
    <dgm:pt modelId="{3A63A2F0-F771-47DC-AFC7-71415B2A77C0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How to choose suitable LS FC items and keep cost low</a:t>
          </a:r>
        </a:p>
      </dgm:t>
    </dgm:pt>
    <dgm:pt modelId="{8C089183-ABE3-489C-A7D2-DA42905ACDAA}" type="parTrans" cxnId="{512E556E-4648-4E97-A544-A4001774015C}">
      <dgm:prSet/>
      <dgm:spPr/>
      <dgm:t>
        <a:bodyPr/>
        <a:lstStyle/>
        <a:p>
          <a:endParaRPr lang="en-US"/>
        </a:p>
      </dgm:t>
    </dgm:pt>
    <dgm:pt modelId="{25021326-D4F4-4160-911D-3D0D489B623C}" type="sibTrans" cxnId="{512E556E-4648-4E97-A544-A4001774015C}">
      <dgm:prSet/>
      <dgm:spPr/>
      <dgm:t>
        <a:bodyPr/>
        <a:lstStyle/>
        <a:p>
          <a:endParaRPr lang="en-US"/>
        </a:p>
      </dgm:t>
    </dgm:pt>
    <dgm:pt modelId="{D10B3B47-BA73-4DB9-A767-5E0182B2CC0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r>
            <a:rPr lang="en-US" b="1" dirty="0"/>
            <a:t>Other points</a:t>
          </a:r>
        </a:p>
      </dgm:t>
    </dgm:pt>
    <dgm:pt modelId="{BA6D7F1D-B63C-46B4-8555-97D59F36126D}" type="parTrans" cxnId="{F3B96250-09E6-4071-8DE6-5F219A60C770}">
      <dgm:prSet/>
      <dgm:spPr/>
      <dgm:t>
        <a:bodyPr/>
        <a:lstStyle/>
        <a:p>
          <a:endParaRPr lang="en-US"/>
        </a:p>
      </dgm:t>
    </dgm:pt>
    <dgm:pt modelId="{55834EF6-0AE3-4D60-A870-00A4A4436FB6}" type="sibTrans" cxnId="{F3B96250-09E6-4071-8DE6-5F219A60C770}">
      <dgm:prSet/>
      <dgm:spPr/>
      <dgm:t>
        <a:bodyPr/>
        <a:lstStyle/>
        <a:p>
          <a:endParaRPr lang="en-US"/>
        </a:p>
      </dgm:t>
    </dgm:pt>
    <dgm:pt modelId="{F3C827B2-48F0-4B86-9445-7C582CD03532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Price list changes</a:t>
          </a:r>
        </a:p>
      </dgm:t>
    </dgm:pt>
    <dgm:pt modelId="{3D888F4B-1CD2-410F-95DF-EB6E288BDCEE}" type="parTrans" cxnId="{CF69BAD4-2468-492C-809E-512DD476C717}">
      <dgm:prSet/>
      <dgm:spPr/>
      <dgm:t>
        <a:bodyPr/>
        <a:lstStyle/>
        <a:p>
          <a:endParaRPr lang="en-US"/>
        </a:p>
      </dgm:t>
    </dgm:pt>
    <dgm:pt modelId="{4D609CF1-6216-47BF-9709-1F7B410E94E9}" type="sibTrans" cxnId="{CF69BAD4-2468-492C-809E-512DD476C717}">
      <dgm:prSet/>
      <dgm:spPr/>
      <dgm:t>
        <a:bodyPr/>
        <a:lstStyle/>
        <a:p>
          <a:endParaRPr lang="en-US"/>
        </a:p>
      </dgm:t>
    </dgm:pt>
    <dgm:pt modelId="{734E15E6-B904-4D54-8B5D-330F8D34099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Architecture</a:t>
          </a:r>
        </a:p>
      </dgm:t>
    </dgm:pt>
    <dgm:pt modelId="{4DEFEC85-DA1E-41AF-AD74-3D76E8C3C34E}" type="parTrans" cxnId="{DAD17919-9E12-42A6-845D-6EDD7CDF8212}">
      <dgm:prSet/>
      <dgm:spPr/>
      <dgm:t>
        <a:bodyPr/>
        <a:lstStyle/>
        <a:p>
          <a:endParaRPr lang="en-US"/>
        </a:p>
      </dgm:t>
    </dgm:pt>
    <dgm:pt modelId="{1FE35FF3-2737-40E8-8F2D-A984DECF81B7}" type="sibTrans" cxnId="{DAD17919-9E12-42A6-845D-6EDD7CDF8212}">
      <dgm:prSet/>
      <dgm:spPr/>
      <dgm:t>
        <a:bodyPr/>
        <a:lstStyle/>
        <a:p>
          <a:endParaRPr lang="en-US"/>
        </a:p>
      </dgm:t>
    </dgm:pt>
    <dgm:pt modelId="{4A71C21D-1591-4049-AAA5-0ABDF383A68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bg1"/>
              </a:solidFill>
            </a:rPr>
            <a:t>How to get started</a:t>
          </a:r>
        </a:p>
      </dgm:t>
    </dgm:pt>
    <dgm:pt modelId="{ABA1E71B-ED8D-490A-9C57-A1B53DEE3CD3}" type="parTrans" cxnId="{DB770D18-1D21-41E6-A01D-A3510262D11B}">
      <dgm:prSet/>
      <dgm:spPr/>
      <dgm:t>
        <a:bodyPr/>
        <a:lstStyle/>
        <a:p>
          <a:endParaRPr lang="en-US"/>
        </a:p>
      </dgm:t>
    </dgm:pt>
    <dgm:pt modelId="{F6ACF309-854A-4698-AB03-CFDFEC773FF6}" type="sibTrans" cxnId="{DB770D18-1D21-41E6-A01D-A3510262D11B}">
      <dgm:prSet/>
      <dgm:spPr/>
      <dgm:t>
        <a:bodyPr/>
        <a:lstStyle/>
        <a:p>
          <a:endParaRPr lang="en-US"/>
        </a:p>
      </dgm:t>
    </dgm:pt>
    <dgm:pt modelId="{B21E83C6-89A5-4DD3-B77E-5EE17A8E2D66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Outlook</a:t>
          </a:r>
        </a:p>
      </dgm:t>
    </dgm:pt>
    <dgm:pt modelId="{AFE32D64-91F4-47F5-8886-4399A77FFAD6}" type="parTrans" cxnId="{14C771E1-5585-4109-9296-5C723DB6A23E}">
      <dgm:prSet/>
      <dgm:spPr/>
      <dgm:t>
        <a:bodyPr/>
        <a:lstStyle/>
        <a:p>
          <a:endParaRPr lang="en-US"/>
        </a:p>
      </dgm:t>
    </dgm:pt>
    <dgm:pt modelId="{650B3854-5C2E-433C-B59A-BF0EE45C9249}" type="sibTrans" cxnId="{14C771E1-5585-4109-9296-5C723DB6A23E}">
      <dgm:prSet/>
      <dgm:spPr/>
      <dgm:t>
        <a:bodyPr/>
        <a:lstStyle/>
        <a:p>
          <a:endParaRPr lang="en-US"/>
        </a:p>
      </dgm:t>
    </dgm:pt>
    <dgm:pt modelId="{7A9D2B82-EDF1-45B2-89A7-FA6C3D7357E2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Additional Dimensions</a:t>
          </a:r>
          <a:br>
            <a:rPr lang="en-US" sz="1800" dirty="0">
              <a:solidFill>
                <a:schemeClr val="bg1"/>
              </a:solidFill>
            </a:rPr>
          </a:br>
          <a:endParaRPr lang="en-US" sz="1800" dirty="0">
            <a:solidFill>
              <a:schemeClr val="bg1"/>
            </a:solidFill>
          </a:endParaRPr>
        </a:p>
      </dgm:t>
    </dgm:pt>
    <dgm:pt modelId="{3F7F6B42-F82C-469D-BE60-C17539AF75B5}" type="parTrans" cxnId="{E4D55723-4409-4F14-A71D-E5F3C10644D8}">
      <dgm:prSet/>
      <dgm:spPr/>
    </dgm:pt>
    <dgm:pt modelId="{77A69720-0D58-44ED-B24C-A53F1AC67FAD}" type="sibTrans" cxnId="{E4D55723-4409-4F14-A71D-E5F3C10644D8}">
      <dgm:prSet/>
      <dgm:spPr/>
    </dgm:pt>
    <dgm:pt modelId="{96DF5CDA-1472-4E30-9490-8DFA33F28F82}" type="pres">
      <dgm:prSet presAssocID="{1973D60A-B54B-4243-AE46-570AE078882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18D5569-45F4-4694-86C5-2B08D56426A3}" type="pres">
      <dgm:prSet presAssocID="{D10B3B47-BA73-4DB9-A767-5E0182B2CC04}" presName="Accent4" presStyleCnt="0"/>
      <dgm:spPr/>
    </dgm:pt>
    <dgm:pt modelId="{DC5C8B49-5709-4028-9376-96C36B44C571}" type="pres">
      <dgm:prSet presAssocID="{D10B3B47-BA73-4DB9-A767-5E0182B2CC04}" presName="Accent" presStyleLbl="node1" presStyleIdx="0" presStyleCnt="4"/>
      <dgm:spPr/>
    </dgm:pt>
    <dgm:pt modelId="{02F2F30D-FE93-4F95-9B27-61201FD13044}" type="pres">
      <dgm:prSet presAssocID="{D10B3B47-BA73-4DB9-A767-5E0182B2CC04}" presName="ParentBackground4" presStyleCnt="0"/>
      <dgm:spPr/>
    </dgm:pt>
    <dgm:pt modelId="{D31D7DC1-7F18-4259-A9E9-CA82AAD05145}" type="pres">
      <dgm:prSet presAssocID="{D10B3B47-BA73-4DB9-A767-5E0182B2CC04}" presName="ParentBackground" presStyleLbl="fgAcc1" presStyleIdx="0" presStyleCnt="4"/>
      <dgm:spPr/>
    </dgm:pt>
    <dgm:pt modelId="{0E3A8299-CCAB-4820-ABBB-171F7F0AA8E3}" type="pres">
      <dgm:prSet presAssocID="{D10B3B47-BA73-4DB9-A767-5E0182B2CC04}" presName="Child4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ADA095B-323D-4DC4-B7CD-4F332D2A1E1B}" type="pres">
      <dgm:prSet presAssocID="{D10B3B47-BA73-4DB9-A767-5E0182B2CC04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B3B0BD6B-F4C2-452F-B22B-477DD8BB7642}" type="pres">
      <dgm:prSet presAssocID="{C38CB25D-9CA1-4699-B827-C5C7817A4098}" presName="Accent3" presStyleCnt="0"/>
      <dgm:spPr/>
    </dgm:pt>
    <dgm:pt modelId="{B8581598-6911-4C32-9799-A29F0578AF47}" type="pres">
      <dgm:prSet presAssocID="{C38CB25D-9CA1-4699-B827-C5C7817A4098}" presName="Accent" presStyleLbl="node1" presStyleIdx="1" presStyleCnt="4"/>
      <dgm:spPr/>
    </dgm:pt>
    <dgm:pt modelId="{2D91FA9F-392A-40DE-B5C9-E822FDDB2EFD}" type="pres">
      <dgm:prSet presAssocID="{C38CB25D-9CA1-4699-B827-C5C7817A4098}" presName="ParentBackground3" presStyleCnt="0"/>
      <dgm:spPr/>
    </dgm:pt>
    <dgm:pt modelId="{429E6F04-B984-4504-8BFF-161024352741}" type="pres">
      <dgm:prSet presAssocID="{C38CB25D-9CA1-4699-B827-C5C7817A4098}" presName="ParentBackground" presStyleLbl="fgAcc1" presStyleIdx="1" presStyleCnt="4"/>
      <dgm:spPr/>
    </dgm:pt>
    <dgm:pt modelId="{9DFDE9A9-FC0A-41DB-A8FF-E5F0F8D4AE4E}" type="pres">
      <dgm:prSet presAssocID="{C38CB25D-9CA1-4699-B827-C5C7817A4098}" presName="Child3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6D428D2-81C5-462D-8C39-ADFBD47D1673}" type="pres">
      <dgm:prSet presAssocID="{C38CB25D-9CA1-4699-B827-C5C7817A4098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252EF28-7378-4F77-B328-D2CB75628E8A}" type="pres">
      <dgm:prSet presAssocID="{58C0EB28-2E1D-4A22-88AB-74138D597E61}" presName="Accent2" presStyleCnt="0"/>
      <dgm:spPr/>
    </dgm:pt>
    <dgm:pt modelId="{4928D4FE-1FA4-41B7-83EC-EFF607A3DA11}" type="pres">
      <dgm:prSet presAssocID="{58C0EB28-2E1D-4A22-88AB-74138D597E61}" presName="Accent" presStyleLbl="node1" presStyleIdx="2" presStyleCnt="4"/>
      <dgm:spPr/>
    </dgm:pt>
    <dgm:pt modelId="{8DB1483B-2EAC-4D8D-975D-271C5029D50F}" type="pres">
      <dgm:prSet presAssocID="{58C0EB28-2E1D-4A22-88AB-74138D597E61}" presName="ParentBackground2" presStyleCnt="0"/>
      <dgm:spPr/>
    </dgm:pt>
    <dgm:pt modelId="{76734D12-EB18-4C32-9042-EFCBFE4031D1}" type="pres">
      <dgm:prSet presAssocID="{58C0EB28-2E1D-4A22-88AB-74138D597E61}" presName="ParentBackground" presStyleLbl="fgAcc1" presStyleIdx="2" presStyleCnt="4"/>
      <dgm:spPr/>
    </dgm:pt>
    <dgm:pt modelId="{3A9DFAE9-8579-465F-A193-FEB1905FC7B5}" type="pres">
      <dgm:prSet presAssocID="{58C0EB28-2E1D-4A22-88AB-74138D597E61}" presName="Child2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C76C19F-F3F4-4CDE-B80C-12621368D5AC}" type="pres">
      <dgm:prSet presAssocID="{58C0EB28-2E1D-4A22-88AB-74138D597E61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0D6160CB-0B7A-40B9-A2BF-B34A7C2D1A2E}" type="pres">
      <dgm:prSet presAssocID="{989CF0A4-22E1-45FD-9680-F70D34E419E7}" presName="Accent1" presStyleCnt="0"/>
      <dgm:spPr/>
    </dgm:pt>
    <dgm:pt modelId="{A4070C04-EFA3-4735-8260-A87F653B8B0B}" type="pres">
      <dgm:prSet presAssocID="{989CF0A4-22E1-45FD-9680-F70D34E419E7}" presName="Accent" presStyleLbl="node1" presStyleIdx="3" presStyleCnt="4"/>
      <dgm:spPr/>
    </dgm:pt>
    <dgm:pt modelId="{E44EF34B-F63C-461E-9A32-2FDFFEA229F4}" type="pres">
      <dgm:prSet presAssocID="{989CF0A4-22E1-45FD-9680-F70D34E419E7}" presName="ParentBackground1" presStyleCnt="0"/>
      <dgm:spPr/>
    </dgm:pt>
    <dgm:pt modelId="{7C00A354-339A-49A8-AD96-ADB363A5F3EF}" type="pres">
      <dgm:prSet presAssocID="{989CF0A4-22E1-45FD-9680-F70D34E419E7}" presName="ParentBackground" presStyleLbl="fgAcc1" presStyleIdx="3" presStyleCnt="4"/>
      <dgm:spPr/>
    </dgm:pt>
    <dgm:pt modelId="{737AB2B0-9DD4-4363-A95D-40387059EB4C}" type="pres">
      <dgm:prSet presAssocID="{989CF0A4-22E1-45FD-9680-F70D34E419E7}" presName="Child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EE62132-9D2C-48E1-93A0-44E7722E522A}" type="pres">
      <dgm:prSet presAssocID="{989CF0A4-22E1-45FD-9680-F70D34E419E7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2559FA16-57F3-4DC1-A2CD-CF678C9B89D7}" type="presOf" srcId="{A3EAED99-1014-4145-AE7C-57DA5ED99756}" destId="{9DFDE9A9-FC0A-41DB-A8FF-E5F0F8D4AE4E}" srcOrd="0" destOrd="0" presId="urn:microsoft.com/office/officeart/2011/layout/CircleProcess"/>
    <dgm:cxn modelId="{DB770D18-1D21-41E6-A01D-A3510262D11B}" srcId="{989CF0A4-22E1-45FD-9680-F70D34E419E7}" destId="{4A71C21D-1591-4049-AAA5-0ABDF383A68C}" srcOrd="1" destOrd="0" parTransId="{ABA1E71B-ED8D-490A-9C57-A1B53DEE3CD3}" sibTransId="{F6ACF309-854A-4698-AB03-CFDFEC773FF6}"/>
    <dgm:cxn modelId="{DAD17919-9E12-42A6-845D-6EDD7CDF8212}" srcId="{989CF0A4-22E1-45FD-9680-F70D34E419E7}" destId="{734E15E6-B904-4D54-8B5D-330F8D340994}" srcOrd="0" destOrd="0" parTransId="{4DEFEC85-DA1E-41AF-AD74-3D76E8C3C34E}" sibTransId="{1FE35FF3-2737-40E8-8F2D-A984DECF81B7}"/>
    <dgm:cxn modelId="{A765E91A-C372-472C-815C-DBB09DA28E84}" type="presOf" srcId="{989CF0A4-22E1-45FD-9680-F70D34E419E7}" destId="{7C00A354-339A-49A8-AD96-ADB363A5F3EF}" srcOrd="0" destOrd="0" presId="urn:microsoft.com/office/officeart/2011/layout/CircleProcess"/>
    <dgm:cxn modelId="{B427BD20-86E3-4253-9EDD-077F50A03CB7}" type="presOf" srcId="{1973D60A-B54B-4243-AE46-570AE0788822}" destId="{96DF5CDA-1472-4E30-9490-8DFA33F28F82}" srcOrd="0" destOrd="0" presId="urn:microsoft.com/office/officeart/2011/layout/CircleProcess"/>
    <dgm:cxn modelId="{E4D55723-4409-4F14-A71D-E5F3C10644D8}" srcId="{C38CB25D-9CA1-4699-B827-C5C7817A4098}" destId="{7A9D2B82-EDF1-45B2-89A7-FA6C3D7357E2}" srcOrd="2" destOrd="0" parTransId="{3F7F6B42-F82C-469D-BE60-C17539AF75B5}" sibTransId="{77A69720-0D58-44ED-B24C-A53F1AC67FAD}"/>
    <dgm:cxn modelId="{8B3AD55C-8791-469A-A7A1-F025B4336AEF}" type="presOf" srcId="{734E15E6-B904-4D54-8B5D-330F8D340994}" destId="{737AB2B0-9DD4-4363-A95D-40387059EB4C}" srcOrd="0" destOrd="0" presId="urn:microsoft.com/office/officeart/2011/layout/CircleProcess"/>
    <dgm:cxn modelId="{B44CAD5D-4E48-4DED-A878-40C7EDADE1E3}" type="presOf" srcId="{58C0EB28-2E1D-4A22-88AB-74138D597E61}" destId="{4C76C19F-F3F4-4CDE-B80C-12621368D5AC}" srcOrd="1" destOrd="0" presId="urn:microsoft.com/office/officeart/2011/layout/CircleProcess"/>
    <dgm:cxn modelId="{BC07645E-B487-463A-9B6E-B28D0C5DC732}" srcId="{1973D60A-B54B-4243-AE46-570AE0788822}" destId="{989CF0A4-22E1-45FD-9680-F70D34E419E7}" srcOrd="0" destOrd="0" parTransId="{FCA37E85-8FCB-4592-9F05-84DAB0208E24}" sibTransId="{7791D4AD-7436-4812-92F2-DBCF9B248435}"/>
    <dgm:cxn modelId="{6FB63841-2AAA-486A-9060-8F703D3146E7}" type="presOf" srcId="{D10B3B47-BA73-4DB9-A767-5E0182B2CC04}" destId="{D31D7DC1-7F18-4259-A9E9-CA82AAD05145}" srcOrd="0" destOrd="0" presId="urn:microsoft.com/office/officeart/2011/layout/CircleProcess"/>
    <dgm:cxn modelId="{7054854B-AF70-4C8B-A970-75A66E51EDF0}" type="presOf" srcId="{C38CB25D-9CA1-4699-B827-C5C7817A4098}" destId="{429E6F04-B984-4504-8BFF-161024352741}" srcOrd="0" destOrd="0" presId="urn:microsoft.com/office/officeart/2011/layout/CircleProcess"/>
    <dgm:cxn modelId="{512E556E-4648-4E97-A544-A4001774015C}" srcId="{C38CB25D-9CA1-4699-B827-C5C7817A4098}" destId="{3A63A2F0-F771-47DC-AFC7-71415B2A77C0}" srcOrd="1" destOrd="0" parTransId="{8C089183-ABE3-489C-A7D2-DA42905ACDAA}" sibTransId="{25021326-D4F4-4160-911D-3D0D489B623C}"/>
    <dgm:cxn modelId="{F3B96250-09E6-4071-8DE6-5F219A60C770}" srcId="{1973D60A-B54B-4243-AE46-570AE0788822}" destId="{D10B3B47-BA73-4DB9-A767-5E0182B2CC04}" srcOrd="3" destOrd="0" parTransId="{BA6D7F1D-B63C-46B4-8555-97D59F36126D}" sibTransId="{55834EF6-0AE3-4D60-A870-00A4A4436FB6}"/>
    <dgm:cxn modelId="{EA6CE976-9088-4957-9D1B-7DD425821777}" type="presOf" srcId="{4A71C21D-1591-4049-AAA5-0ABDF383A68C}" destId="{737AB2B0-9DD4-4363-A95D-40387059EB4C}" srcOrd="0" destOrd="1" presId="urn:microsoft.com/office/officeart/2011/layout/CircleProcess"/>
    <dgm:cxn modelId="{96E48678-0B81-4501-8B56-6618F251D844}" srcId="{1973D60A-B54B-4243-AE46-570AE0788822}" destId="{C38CB25D-9CA1-4699-B827-C5C7817A4098}" srcOrd="2" destOrd="0" parTransId="{50276B6F-EE87-44DB-9914-581031089F49}" sibTransId="{60C17079-9A41-433B-B67A-D041E73C33C8}"/>
    <dgm:cxn modelId="{593A3B7F-CFC8-4075-9DC3-44C52DA2F9D1}" type="presOf" srcId="{F3C827B2-48F0-4B86-9445-7C582CD03532}" destId="{0E3A8299-CCAB-4820-ABBB-171F7F0AA8E3}" srcOrd="0" destOrd="0" presId="urn:microsoft.com/office/officeart/2011/layout/CircleProcess"/>
    <dgm:cxn modelId="{F6F59793-2F93-4872-AFF5-D72A870A9724}" type="presOf" srcId="{B21E83C6-89A5-4DD3-B77E-5EE17A8E2D66}" destId="{0E3A8299-CCAB-4820-ABBB-171F7F0AA8E3}" srcOrd="0" destOrd="1" presId="urn:microsoft.com/office/officeart/2011/layout/CircleProcess"/>
    <dgm:cxn modelId="{EEFDF1AC-571A-468D-A87C-8683E5485D97}" type="presOf" srcId="{D10B3B47-BA73-4DB9-A767-5E0182B2CC04}" destId="{4ADA095B-323D-4DC4-B7CD-4F332D2A1E1B}" srcOrd="1" destOrd="0" presId="urn:microsoft.com/office/officeart/2011/layout/CircleProcess"/>
    <dgm:cxn modelId="{987086AF-F447-4597-B3D4-C7E748D80912}" type="presOf" srcId="{3A63A2F0-F771-47DC-AFC7-71415B2A77C0}" destId="{9DFDE9A9-FC0A-41DB-A8FF-E5F0F8D4AE4E}" srcOrd="0" destOrd="1" presId="urn:microsoft.com/office/officeart/2011/layout/CircleProcess"/>
    <dgm:cxn modelId="{8AE113BE-3A92-4F60-920B-F7F859372D00}" srcId="{1973D60A-B54B-4243-AE46-570AE0788822}" destId="{58C0EB28-2E1D-4A22-88AB-74138D597E61}" srcOrd="1" destOrd="0" parTransId="{13E6FCB9-CC67-4BF6-AAAC-93BAD380B79B}" sibTransId="{498BD479-EE9C-4007-A408-D578E04E1321}"/>
    <dgm:cxn modelId="{B30B30C4-52EC-473A-9D4D-CC83414097CD}" type="presOf" srcId="{C38CB25D-9CA1-4699-B827-C5C7817A4098}" destId="{F6D428D2-81C5-462D-8C39-ADFBD47D1673}" srcOrd="1" destOrd="0" presId="urn:microsoft.com/office/officeart/2011/layout/CircleProcess"/>
    <dgm:cxn modelId="{83AFCBC9-52AD-48C3-9EA3-529F6E166D08}" srcId="{C38CB25D-9CA1-4699-B827-C5C7817A4098}" destId="{A3EAED99-1014-4145-AE7C-57DA5ED99756}" srcOrd="0" destOrd="0" parTransId="{067B100D-1A37-439B-8D73-55263BFA2D08}" sibTransId="{396FFCF5-3C0D-436F-A0DE-6C283F8DE7D8}"/>
    <dgm:cxn modelId="{CF69BAD4-2468-492C-809E-512DD476C717}" srcId="{D10B3B47-BA73-4DB9-A767-5E0182B2CC04}" destId="{F3C827B2-48F0-4B86-9445-7C582CD03532}" srcOrd="0" destOrd="0" parTransId="{3D888F4B-1CD2-410F-95DF-EB6E288BDCEE}" sibTransId="{4D609CF1-6216-47BF-9709-1F7B410E94E9}"/>
    <dgm:cxn modelId="{14C771E1-5585-4109-9296-5C723DB6A23E}" srcId="{D10B3B47-BA73-4DB9-A767-5E0182B2CC04}" destId="{B21E83C6-89A5-4DD3-B77E-5EE17A8E2D66}" srcOrd="1" destOrd="0" parTransId="{AFE32D64-91F4-47F5-8886-4399A77FFAD6}" sibTransId="{650B3854-5C2E-433C-B59A-BF0EE45C9249}"/>
    <dgm:cxn modelId="{7D40CEE2-87E3-4CBB-A9F7-59DB6EFE4A35}" type="presOf" srcId="{7424043D-B28E-4AD3-A330-791471337DF8}" destId="{3A9DFAE9-8579-465F-A193-FEB1905FC7B5}" srcOrd="0" destOrd="0" presId="urn:microsoft.com/office/officeart/2011/layout/CircleProcess"/>
    <dgm:cxn modelId="{80045BE4-9378-4D3F-91FD-42A883BAC2A0}" type="presOf" srcId="{989CF0A4-22E1-45FD-9680-F70D34E419E7}" destId="{1EE62132-9D2C-48E1-93A0-44E7722E522A}" srcOrd="1" destOrd="0" presId="urn:microsoft.com/office/officeart/2011/layout/CircleProcess"/>
    <dgm:cxn modelId="{74FEA8E6-89BB-4FE4-BB62-600547394D62}" srcId="{58C0EB28-2E1D-4A22-88AB-74138D597E61}" destId="{7424043D-B28E-4AD3-A330-791471337DF8}" srcOrd="0" destOrd="0" parTransId="{7158E22C-6705-4DA8-B1BF-AF3789572FDB}" sibTransId="{8D173C35-00A9-4A6F-A28C-DACD07F20BEF}"/>
    <dgm:cxn modelId="{10AFA1E8-4924-4128-9E6A-D41C55F97998}" type="presOf" srcId="{7A9D2B82-EDF1-45B2-89A7-FA6C3D7357E2}" destId="{9DFDE9A9-FC0A-41DB-A8FF-E5F0F8D4AE4E}" srcOrd="0" destOrd="2" presId="urn:microsoft.com/office/officeart/2011/layout/CircleProcess"/>
    <dgm:cxn modelId="{41D998FF-AF9A-49A0-AF89-442A37DB67D3}" type="presOf" srcId="{58C0EB28-2E1D-4A22-88AB-74138D597E61}" destId="{76734D12-EB18-4C32-9042-EFCBFE4031D1}" srcOrd="0" destOrd="0" presId="urn:microsoft.com/office/officeart/2011/layout/CircleProcess"/>
    <dgm:cxn modelId="{340F011F-2B8A-4F6D-8638-28A713B93DB0}" type="presParOf" srcId="{96DF5CDA-1472-4E30-9490-8DFA33F28F82}" destId="{118D5569-45F4-4694-86C5-2B08D56426A3}" srcOrd="0" destOrd="0" presId="urn:microsoft.com/office/officeart/2011/layout/CircleProcess"/>
    <dgm:cxn modelId="{05402905-1DA0-4110-8A10-3B7A202BBAF7}" type="presParOf" srcId="{118D5569-45F4-4694-86C5-2B08D56426A3}" destId="{DC5C8B49-5709-4028-9376-96C36B44C571}" srcOrd="0" destOrd="0" presId="urn:microsoft.com/office/officeart/2011/layout/CircleProcess"/>
    <dgm:cxn modelId="{AD363D90-11F6-4697-8809-853985FCA796}" type="presParOf" srcId="{96DF5CDA-1472-4E30-9490-8DFA33F28F82}" destId="{02F2F30D-FE93-4F95-9B27-61201FD13044}" srcOrd="1" destOrd="0" presId="urn:microsoft.com/office/officeart/2011/layout/CircleProcess"/>
    <dgm:cxn modelId="{E3965AC9-EA77-4F11-A0F3-E3584E397BDF}" type="presParOf" srcId="{02F2F30D-FE93-4F95-9B27-61201FD13044}" destId="{D31D7DC1-7F18-4259-A9E9-CA82AAD05145}" srcOrd="0" destOrd="0" presId="urn:microsoft.com/office/officeart/2011/layout/CircleProcess"/>
    <dgm:cxn modelId="{C34F72BF-E694-4477-A6DA-CE1DA13E6DC4}" type="presParOf" srcId="{96DF5CDA-1472-4E30-9490-8DFA33F28F82}" destId="{0E3A8299-CCAB-4820-ABBB-171F7F0AA8E3}" srcOrd="2" destOrd="0" presId="urn:microsoft.com/office/officeart/2011/layout/CircleProcess"/>
    <dgm:cxn modelId="{2D70B146-5AEC-454F-9169-EDAE2992097E}" type="presParOf" srcId="{96DF5CDA-1472-4E30-9490-8DFA33F28F82}" destId="{4ADA095B-323D-4DC4-B7CD-4F332D2A1E1B}" srcOrd="3" destOrd="0" presId="urn:microsoft.com/office/officeart/2011/layout/CircleProcess"/>
    <dgm:cxn modelId="{0E544F7F-09AB-43BD-B7A2-DEF5A07FFC31}" type="presParOf" srcId="{96DF5CDA-1472-4E30-9490-8DFA33F28F82}" destId="{B3B0BD6B-F4C2-452F-B22B-477DD8BB7642}" srcOrd="4" destOrd="0" presId="urn:microsoft.com/office/officeart/2011/layout/CircleProcess"/>
    <dgm:cxn modelId="{B82CD37F-36F6-4EE8-99FD-2B91A19D73F7}" type="presParOf" srcId="{B3B0BD6B-F4C2-452F-B22B-477DD8BB7642}" destId="{B8581598-6911-4C32-9799-A29F0578AF47}" srcOrd="0" destOrd="0" presId="urn:microsoft.com/office/officeart/2011/layout/CircleProcess"/>
    <dgm:cxn modelId="{E1B585A6-85A0-4F78-9F8B-678A7BC66842}" type="presParOf" srcId="{96DF5CDA-1472-4E30-9490-8DFA33F28F82}" destId="{2D91FA9F-392A-40DE-B5C9-E822FDDB2EFD}" srcOrd="5" destOrd="0" presId="urn:microsoft.com/office/officeart/2011/layout/CircleProcess"/>
    <dgm:cxn modelId="{FBECBABE-0691-4F6C-AE34-F459A7F5E0B0}" type="presParOf" srcId="{2D91FA9F-392A-40DE-B5C9-E822FDDB2EFD}" destId="{429E6F04-B984-4504-8BFF-161024352741}" srcOrd="0" destOrd="0" presId="urn:microsoft.com/office/officeart/2011/layout/CircleProcess"/>
    <dgm:cxn modelId="{D14DC35C-2C35-44C9-8C4B-1C6C2944E315}" type="presParOf" srcId="{96DF5CDA-1472-4E30-9490-8DFA33F28F82}" destId="{9DFDE9A9-FC0A-41DB-A8FF-E5F0F8D4AE4E}" srcOrd="6" destOrd="0" presId="urn:microsoft.com/office/officeart/2011/layout/CircleProcess"/>
    <dgm:cxn modelId="{3A89A983-0E1B-4072-8019-99CD1BA78B36}" type="presParOf" srcId="{96DF5CDA-1472-4E30-9490-8DFA33F28F82}" destId="{F6D428D2-81C5-462D-8C39-ADFBD47D1673}" srcOrd="7" destOrd="0" presId="urn:microsoft.com/office/officeart/2011/layout/CircleProcess"/>
    <dgm:cxn modelId="{1B8EE266-E654-4187-BC77-22785B520227}" type="presParOf" srcId="{96DF5CDA-1472-4E30-9490-8DFA33F28F82}" destId="{5252EF28-7378-4F77-B328-D2CB75628E8A}" srcOrd="8" destOrd="0" presId="urn:microsoft.com/office/officeart/2011/layout/CircleProcess"/>
    <dgm:cxn modelId="{F447422F-529F-469D-9BB5-E31039CEE713}" type="presParOf" srcId="{5252EF28-7378-4F77-B328-D2CB75628E8A}" destId="{4928D4FE-1FA4-41B7-83EC-EFF607A3DA11}" srcOrd="0" destOrd="0" presId="urn:microsoft.com/office/officeart/2011/layout/CircleProcess"/>
    <dgm:cxn modelId="{4EF0C548-0EB7-48F9-B959-F9FF19274197}" type="presParOf" srcId="{96DF5CDA-1472-4E30-9490-8DFA33F28F82}" destId="{8DB1483B-2EAC-4D8D-975D-271C5029D50F}" srcOrd="9" destOrd="0" presId="urn:microsoft.com/office/officeart/2011/layout/CircleProcess"/>
    <dgm:cxn modelId="{2C4B031D-FAB8-4237-9B61-AA407FAFC566}" type="presParOf" srcId="{8DB1483B-2EAC-4D8D-975D-271C5029D50F}" destId="{76734D12-EB18-4C32-9042-EFCBFE4031D1}" srcOrd="0" destOrd="0" presId="urn:microsoft.com/office/officeart/2011/layout/CircleProcess"/>
    <dgm:cxn modelId="{D680646A-57D2-45BD-8A83-E31D5B2BFD6A}" type="presParOf" srcId="{96DF5CDA-1472-4E30-9490-8DFA33F28F82}" destId="{3A9DFAE9-8579-465F-A193-FEB1905FC7B5}" srcOrd="10" destOrd="0" presId="urn:microsoft.com/office/officeart/2011/layout/CircleProcess"/>
    <dgm:cxn modelId="{B4BF948D-2BEB-478C-8A9B-83F594AF570C}" type="presParOf" srcId="{96DF5CDA-1472-4E30-9490-8DFA33F28F82}" destId="{4C76C19F-F3F4-4CDE-B80C-12621368D5AC}" srcOrd="11" destOrd="0" presId="urn:microsoft.com/office/officeart/2011/layout/CircleProcess"/>
    <dgm:cxn modelId="{69B6190B-8769-4190-84E2-D625C640ADE1}" type="presParOf" srcId="{96DF5CDA-1472-4E30-9490-8DFA33F28F82}" destId="{0D6160CB-0B7A-40B9-A2BF-B34A7C2D1A2E}" srcOrd="12" destOrd="0" presId="urn:microsoft.com/office/officeart/2011/layout/CircleProcess"/>
    <dgm:cxn modelId="{8B452008-FE33-46B1-85B0-B289DFED1373}" type="presParOf" srcId="{0D6160CB-0B7A-40B9-A2BF-B34A7C2D1A2E}" destId="{A4070C04-EFA3-4735-8260-A87F653B8B0B}" srcOrd="0" destOrd="0" presId="urn:microsoft.com/office/officeart/2011/layout/CircleProcess"/>
    <dgm:cxn modelId="{3E73240B-7536-4361-BA6B-DD563172140B}" type="presParOf" srcId="{96DF5CDA-1472-4E30-9490-8DFA33F28F82}" destId="{E44EF34B-F63C-461E-9A32-2FDFFEA229F4}" srcOrd="13" destOrd="0" presId="urn:microsoft.com/office/officeart/2011/layout/CircleProcess"/>
    <dgm:cxn modelId="{4F98CB0D-E14D-432A-A0AF-1801EC16A491}" type="presParOf" srcId="{E44EF34B-F63C-461E-9A32-2FDFFEA229F4}" destId="{7C00A354-339A-49A8-AD96-ADB363A5F3EF}" srcOrd="0" destOrd="0" presId="urn:microsoft.com/office/officeart/2011/layout/CircleProcess"/>
    <dgm:cxn modelId="{BD85A218-7681-4527-A1E6-7AD98DBA3BDD}" type="presParOf" srcId="{96DF5CDA-1472-4E30-9490-8DFA33F28F82}" destId="{737AB2B0-9DD4-4363-A95D-40387059EB4C}" srcOrd="14" destOrd="0" presId="urn:microsoft.com/office/officeart/2011/layout/CircleProcess"/>
    <dgm:cxn modelId="{F1142649-B656-448B-89B7-B793CC368C71}" type="presParOf" srcId="{96DF5CDA-1472-4E30-9490-8DFA33F28F82}" destId="{1EE62132-9D2C-48E1-93A0-44E7722E522A}" srcOrd="1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LS FC</a:t>
          </a:r>
          <a:br>
            <a:rPr lang="en-US" sz="2800" b="1" kern="1200" dirty="0"/>
          </a:br>
          <a:r>
            <a:rPr lang="en-US" sz="2800" b="1" kern="1200" dirty="0"/>
            <a:t>new features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choose suitable LS FC items and keep cost low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Additional Dimensions</a:t>
          </a:r>
          <a:br>
            <a:rPr lang="en-US" sz="1800" kern="1200" dirty="0">
              <a:solidFill>
                <a:schemeClr val="bg1"/>
              </a:solidFill>
            </a:rPr>
          </a:br>
          <a:endParaRPr lang="en-US" sz="1800" kern="1200" dirty="0">
            <a:solidFill>
              <a:schemeClr val="bg1"/>
            </a:solidFill>
          </a:endParaRPr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Setup flow from 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A to Z</a:t>
          </a:r>
          <a:endParaRPr lang="en-US" sz="400" kern="1200" dirty="0">
            <a:solidFill>
              <a:schemeClr val="bg1"/>
            </a:solidFill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800" b="1" kern="1200" dirty="0"/>
            <a:t>LS FC overview</a:t>
          </a:r>
          <a:endParaRPr lang="en-US" sz="28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8111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>
              <a:solidFill>
                <a:schemeClr val="bg1"/>
              </a:solidFill>
            </a:rPr>
            <a:t>Planning &amp; Data Maintenance</a:t>
          </a:r>
        </a:p>
      </dsp:txBody>
      <dsp:txXfrm>
        <a:off x="36884" y="30689"/>
        <a:ext cx="1654592" cy="924829"/>
      </dsp:txXfrm>
    </dsp:sp>
    <dsp:sp modelId="{2EC725F3-DAD0-4EA1-B3A7-D8118873D32A}">
      <dsp:nvSpPr>
        <dsp:cNvPr id="0" name=""/>
        <dsp:cNvSpPr/>
      </dsp:nvSpPr>
      <dsp:spPr>
        <a:xfrm>
          <a:off x="191788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Sales &amp;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Budgets</a:t>
          </a:r>
        </a:p>
      </dsp:txBody>
      <dsp:txXfrm>
        <a:off x="210531" y="1077565"/>
        <a:ext cx="1307297" cy="602435"/>
      </dsp:txXfrm>
    </dsp:sp>
    <dsp:sp modelId="{EA42623F-245E-40B6-9C7D-A5582791F827}">
      <dsp:nvSpPr>
        <dsp:cNvPr id="0" name=""/>
        <dsp:cNvSpPr/>
      </dsp:nvSpPr>
      <dsp:spPr>
        <a:xfrm>
          <a:off x="191788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Open to Buy</a:t>
          </a:r>
        </a:p>
      </dsp:txBody>
      <dsp:txXfrm>
        <a:off x="210531" y="1792017"/>
        <a:ext cx="1307297" cy="602435"/>
      </dsp:txXfrm>
    </dsp:sp>
    <dsp:sp modelId="{8F27B6EC-460C-4B84-BDAE-79B5944FDA19}">
      <dsp:nvSpPr>
        <dsp:cNvPr id="0" name=""/>
        <dsp:cNvSpPr/>
      </dsp:nvSpPr>
      <dsp:spPr>
        <a:xfrm>
          <a:off x="191788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Assortment Mgmt.</a:t>
          </a:r>
        </a:p>
      </dsp:txBody>
      <dsp:txXfrm>
        <a:off x="210531" y="2506469"/>
        <a:ext cx="1307297" cy="602435"/>
      </dsp:txXfrm>
    </dsp:sp>
    <dsp:sp modelId="{24103E84-5AB5-4E80-B5F0-3CEA23EA1C26}">
      <dsp:nvSpPr>
        <dsp:cNvPr id="0" name=""/>
        <dsp:cNvSpPr/>
      </dsp:nvSpPr>
      <dsp:spPr>
        <a:xfrm>
          <a:off x="191788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Lifecycle Mgmt.</a:t>
          </a:r>
        </a:p>
      </dsp:txBody>
      <dsp:txXfrm>
        <a:off x="210531" y="3220920"/>
        <a:ext cx="1307297" cy="602435"/>
      </dsp:txXfrm>
    </dsp:sp>
    <dsp:sp modelId="{4A09C608-7BCB-4D7B-98FF-5BC50DC6AA57}">
      <dsp:nvSpPr>
        <dsp:cNvPr id="0" name=""/>
        <dsp:cNvSpPr/>
      </dsp:nvSpPr>
      <dsp:spPr>
        <a:xfrm>
          <a:off x="191788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Item Import</a:t>
          </a:r>
        </a:p>
      </dsp:txBody>
      <dsp:txXfrm>
        <a:off x="210531" y="3935372"/>
        <a:ext cx="1307297" cy="602435"/>
      </dsp:txXfrm>
    </dsp:sp>
    <dsp:sp modelId="{B4499C4D-28FC-4063-AB0C-F8516EEE3A7D}">
      <dsp:nvSpPr>
        <dsp:cNvPr id="0" name=""/>
        <dsp:cNvSpPr/>
      </dsp:nvSpPr>
      <dsp:spPr>
        <a:xfrm>
          <a:off x="1946173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>
              <a:solidFill>
                <a:schemeClr val="bg1"/>
              </a:solidFill>
            </a:rPr>
            <a:t>Manual </a:t>
          </a:r>
          <a:r>
            <a:rPr lang="de-AT" sz="1800" b="1" kern="1200" err="1">
              <a:solidFill>
                <a:schemeClr val="bg1"/>
              </a:solidFill>
            </a:rPr>
            <a:t>Replenish</a:t>
          </a:r>
          <a:r>
            <a:rPr lang="de-AT" sz="1800" b="1" kern="1200">
              <a:solidFill>
                <a:schemeClr val="bg1"/>
              </a:solidFill>
            </a:rPr>
            <a:t>- </a:t>
          </a:r>
          <a:r>
            <a:rPr lang="de-AT" sz="1800" b="1" kern="1200" err="1">
              <a:solidFill>
                <a:schemeClr val="bg1"/>
              </a:solidFill>
            </a:rPr>
            <a:t>ment</a:t>
          </a:r>
          <a:endParaRPr lang="de-AT" sz="1800" b="1" kern="1200">
            <a:solidFill>
              <a:schemeClr val="bg1"/>
            </a:solidFill>
          </a:endParaRPr>
        </a:p>
      </dsp:txBody>
      <dsp:txXfrm>
        <a:off x="1974946" y="30689"/>
        <a:ext cx="1654592" cy="924829"/>
      </dsp:txXfrm>
    </dsp:sp>
    <dsp:sp modelId="{39B41411-A612-4835-9E0D-D21DDB591F73}">
      <dsp:nvSpPr>
        <dsp:cNvPr id="0" name=""/>
        <dsp:cNvSpPr/>
      </dsp:nvSpPr>
      <dsp:spPr>
        <a:xfrm>
          <a:off x="2129850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b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Plans</a:t>
          </a:r>
        </a:p>
      </dsp:txBody>
      <dsp:txXfrm>
        <a:off x="2148593" y="1077565"/>
        <a:ext cx="1307297" cy="602435"/>
      </dsp:txXfrm>
    </dsp:sp>
    <dsp:sp modelId="{4836F011-ABCB-4DFD-8FFC-CE3B02490F84}">
      <dsp:nvSpPr>
        <dsp:cNvPr id="0" name=""/>
        <dsp:cNvSpPr/>
      </dsp:nvSpPr>
      <dsp:spPr>
        <a:xfrm>
          <a:off x="2129850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Push,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Recall</a:t>
          </a:r>
        </a:p>
      </dsp:txBody>
      <dsp:txXfrm>
        <a:off x="2148593" y="1792017"/>
        <a:ext cx="1307297" cy="602435"/>
      </dsp:txXfrm>
    </dsp:sp>
    <dsp:sp modelId="{6638137D-FC9D-4D15-A1D2-C3425C9AFE8F}">
      <dsp:nvSpPr>
        <dsp:cNvPr id="0" name=""/>
        <dsp:cNvSpPr/>
      </dsp:nvSpPr>
      <dsp:spPr>
        <a:xfrm>
          <a:off x="2129850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Manual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 &amp; Transfer Orders</a:t>
          </a:r>
        </a:p>
      </dsp:txBody>
      <dsp:txXfrm>
        <a:off x="2148593" y="2506469"/>
        <a:ext cx="1307297" cy="602435"/>
      </dsp:txXfrm>
    </dsp:sp>
    <dsp:sp modelId="{615FE7FD-5269-4D99-8785-BA5CB3DDA3F8}">
      <dsp:nvSpPr>
        <dsp:cNvPr id="0" name=""/>
        <dsp:cNvSpPr/>
      </dsp:nvSpPr>
      <dsp:spPr>
        <a:xfrm>
          <a:off x="2129850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Rules</a:t>
          </a:r>
        </a:p>
      </dsp:txBody>
      <dsp:txXfrm>
        <a:off x="2148593" y="3220920"/>
        <a:ext cx="1307297" cy="602435"/>
      </dsp:txXfrm>
    </dsp:sp>
    <dsp:sp modelId="{B00991B9-FB43-4630-97CC-320C9739A9E6}">
      <dsp:nvSpPr>
        <dsp:cNvPr id="0" name=""/>
        <dsp:cNvSpPr/>
      </dsp:nvSpPr>
      <dsp:spPr>
        <a:xfrm>
          <a:off x="2129850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Variant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Weight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Dim. Pattern</a:t>
          </a:r>
        </a:p>
      </dsp:txBody>
      <dsp:txXfrm>
        <a:off x="2148593" y="3935372"/>
        <a:ext cx="1307297" cy="602435"/>
      </dsp:txXfrm>
    </dsp:sp>
    <dsp:sp modelId="{0C3E8D6A-E90C-40F0-A32D-21C1F54D47B8}">
      <dsp:nvSpPr>
        <dsp:cNvPr id="0" name=""/>
        <dsp:cNvSpPr/>
      </dsp:nvSpPr>
      <dsp:spPr>
        <a:xfrm>
          <a:off x="3884234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err="1">
              <a:solidFill>
                <a:schemeClr val="bg1"/>
              </a:solidFill>
            </a:rPr>
            <a:t>Automatic</a:t>
          </a:r>
          <a:r>
            <a:rPr lang="de-AT" sz="1800" b="1" kern="1200">
              <a:solidFill>
                <a:schemeClr val="bg1"/>
              </a:solidFill>
            </a:rPr>
            <a:t> </a:t>
          </a:r>
          <a:r>
            <a:rPr lang="de-AT" sz="1800" b="1" kern="1200" err="1">
              <a:solidFill>
                <a:schemeClr val="bg1"/>
              </a:solidFill>
            </a:rPr>
            <a:t>Replenish</a:t>
          </a:r>
          <a:r>
            <a:rPr lang="de-AT" sz="1800" b="1" kern="1200">
              <a:solidFill>
                <a:schemeClr val="bg1"/>
              </a:solidFill>
            </a:rPr>
            <a:t>- </a:t>
          </a:r>
          <a:r>
            <a:rPr lang="de-AT" sz="1800" b="1" kern="1200" err="1">
              <a:solidFill>
                <a:schemeClr val="bg1"/>
              </a:solidFill>
            </a:rPr>
            <a:t>ment</a:t>
          </a:r>
          <a:endParaRPr lang="de-AT" sz="1800" b="1" kern="1200">
            <a:solidFill>
              <a:schemeClr val="bg1"/>
            </a:solidFill>
          </a:endParaRPr>
        </a:p>
      </dsp:txBody>
      <dsp:txXfrm>
        <a:off x="3913007" y="30689"/>
        <a:ext cx="1654592" cy="924829"/>
      </dsp:txXfrm>
    </dsp:sp>
    <dsp:sp modelId="{AC25EF84-41F4-45EC-804F-509575878D06}">
      <dsp:nvSpPr>
        <dsp:cNvPr id="0" name=""/>
        <dsp:cNvSpPr/>
      </dsp:nvSpPr>
      <dsp:spPr>
        <a:xfrm>
          <a:off x="4067912" y="1058822"/>
          <a:ext cx="1344783" cy="639921"/>
        </a:xfrm>
        <a:prstGeom prst="roundRect">
          <a:avLst>
            <a:gd name="adj" fmla="val 10000"/>
          </a:avLst>
        </a:prstGeom>
        <a:solidFill>
          <a:srgbClr val="FFD515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Demand Forecasts</a:t>
          </a:r>
        </a:p>
      </dsp:txBody>
      <dsp:txXfrm>
        <a:off x="4086655" y="1077565"/>
        <a:ext cx="1307297" cy="602435"/>
      </dsp:txXfrm>
    </dsp:sp>
    <dsp:sp modelId="{88473963-1B37-4A6E-8B2D-22A37667C6A7}">
      <dsp:nvSpPr>
        <dsp:cNvPr id="0" name=""/>
        <dsp:cNvSpPr/>
      </dsp:nvSpPr>
      <dsp:spPr>
        <a:xfrm>
          <a:off x="4067912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Replen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 Item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Quantity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6655" y="1792017"/>
        <a:ext cx="1307297" cy="602435"/>
      </dsp:txXfrm>
    </dsp:sp>
    <dsp:sp modelId="{0D1B110A-D420-4A1B-9EF6-8B88714449ED}">
      <dsp:nvSpPr>
        <dsp:cNvPr id="0" name=""/>
        <dsp:cNvSpPr/>
      </dsp:nvSpPr>
      <dsp:spPr>
        <a:xfrm>
          <a:off x="4067912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Replenishment Journal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6655" y="2506469"/>
        <a:ext cx="1307297" cy="602435"/>
      </dsp:txXfrm>
    </dsp:sp>
    <dsp:sp modelId="{59F91316-2966-42FA-B587-7EEA246086BF}">
      <dsp:nvSpPr>
        <dsp:cNvPr id="0" name=""/>
        <dsp:cNvSpPr/>
      </dsp:nvSpPr>
      <dsp:spPr>
        <a:xfrm>
          <a:off x="4067912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Store Stock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Redistribution</a:t>
          </a:r>
        </a:p>
      </dsp:txBody>
      <dsp:txXfrm>
        <a:off x="4086655" y="3220920"/>
        <a:ext cx="1307297" cy="602435"/>
      </dsp:txXfrm>
    </dsp:sp>
    <dsp:sp modelId="{ACE92472-1851-4E19-BB88-6080375A5C85}">
      <dsp:nvSpPr>
        <dsp:cNvPr id="0" name=""/>
        <dsp:cNvSpPr/>
      </dsp:nvSpPr>
      <dsp:spPr>
        <a:xfrm>
          <a:off x="4067912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Threshold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sp:txBody>
      <dsp:txXfrm>
        <a:off x="4086655" y="3935372"/>
        <a:ext cx="1307297" cy="602435"/>
      </dsp:txXfrm>
    </dsp:sp>
    <dsp:sp modelId="{EF80D122-96E0-4792-99F9-0A6ED5EB2E87}">
      <dsp:nvSpPr>
        <dsp:cNvPr id="0" name=""/>
        <dsp:cNvSpPr/>
      </dsp:nvSpPr>
      <dsp:spPr>
        <a:xfrm>
          <a:off x="5822296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>
              <a:solidFill>
                <a:schemeClr val="bg1"/>
              </a:solidFill>
            </a:rPr>
            <a:t>Execution</a:t>
          </a:r>
        </a:p>
      </dsp:txBody>
      <dsp:txXfrm>
        <a:off x="5851069" y="30689"/>
        <a:ext cx="1654592" cy="924829"/>
      </dsp:txXfrm>
    </dsp:sp>
    <dsp:sp modelId="{9A597187-DE2B-4A2F-978C-051C387C6571}">
      <dsp:nvSpPr>
        <dsp:cNvPr id="0" name=""/>
        <dsp:cNvSpPr/>
      </dsp:nvSpPr>
      <dsp:spPr>
        <a:xfrm>
          <a:off x="6005973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&amp; Transfer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Orders</a:t>
          </a:r>
        </a:p>
      </dsp:txBody>
      <dsp:txXfrm>
        <a:off x="6024716" y="1077565"/>
        <a:ext cx="1307297" cy="602435"/>
      </dsp:txXfrm>
    </dsp:sp>
    <dsp:sp modelId="{BE2EF285-9B7A-48DE-B3AE-6D1456C76F04}">
      <dsp:nvSpPr>
        <dsp:cNvPr id="0" name=""/>
        <dsp:cNvSpPr/>
      </dsp:nvSpPr>
      <dsp:spPr>
        <a:xfrm>
          <a:off x="6005973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Cross Docking</a:t>
          </a:r>
        </a:p>
      </dsp:txBody>
      <dsp:txXfrm>
        <a:off x="6024716" y="1792017"/>
        <a:ext cx="1307297" cy="602435"/>
      </dsp:txXfrm>
    </dsp:sp>
    <dsp:sp modelId="{6DD4E472-9B53-4C4E-9B16-3E043CBFBA09}">
      <dsp:nvSpPr>
        <dsp:cNvPr id="0" name=""/>
        <dsp:cNvSpPr/>
      </dsp:nvSpPr>
      <dsp:spPr>
        <a:xfrm>
          <a:off x="6005973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Requisition</a:t>
          </a:r>
        </a:p>
      </dsp:txBody>
      <dsp:txXfrm>
        <a:off x="6024716" y="2506469"/>
        <a:ext cx="1307297" cy="602435"/>
      </dsp:txXfrm>
    </dsp:sp>
    <dsp:sp modelId="{30BE999D-8625-4058-9980-64DBC24B289A}">
      <dsp:nvSpPr>
        <dsp:cNvPr id="0" name=""/>
        <dsp:cNvSpPr/>
      </dsp:nvSpPr>
      <dsp:spPr>
        <a:xfrm>
          <a:off x="6005973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Workbench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024716" y="3220920"/>
        <a:ext cx="1307297" cy="602435"/>
      </dsp:txXfrm>
    </dsp:sp>
    <dsp:sp modelId="{617F52FD-EF3D-4BD6-A0E8-88151847AAFE}">
      <dsp:nvSpPr>
        <dsp:cNvPr id="0" name=""/>
        <dsp:cNvSpPr/>
      </dsp:nvSpPr>
      <dsp:spPr>
        <a:xfrm>
          <a:off x="6005973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Planning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WS</a:t>
          </a:r>
        </a:p>
      </dsp:txBody>
      <dsp:txXfrm>
        <a:off x="6024716" y="3935372"/>
        <a:ext cx="1307297" cy="602435"/>
      </dsp:txXfrm>
    </dsp:sp>
    <dsp:sp modelId="{7F2ECC3B-CA27-4D36-8D36-A695B8C52102}">
      <dsp:nvSpPr>
        <dsp:cNvPr id="0" name=""/>
        <dsp:cNvSpPr/>
      </dsp:nvSpPr>
      <dsp:spPr>
        <a:xfrm>
          <a:off x="7760358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>
              <a:solidFill>
                <a:schemeClr val="bg1"/>
              </a:solidFill>
            </a:rPr>
            <a:t>Monitoring</a:t>
          </a:r>
        </a:p>
      </dsp:txBody>
      <dsp:txXfrm>
        <a:off x="7789131" y="30689"/>
        <a:ext cx="1654592" cy="924829"/>
      </dsp:txXfrm>
    </dsp:sp>
    <dsp:sp modelId="{43EAEC1E-9F01-4BF0-A342-668B8851FB65}">
      <dsp:nvSpPr>
        <dsp:cNvPr id="0" name=""/>
        <dsp:cNvSpPr/>
      </dsp:nvSpPr>
      <dsp:spPr>
        <a:xfrm>
          <a:off x="7944035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Inventory and Demand</a:t>
          </a:r>
        </a:p>
      </dsp:txBody>
      <dsp:txXfrm>
        <a:off x="7962778" y="1077565"/>
        <a:ext cx="1307297" cy="602435"/>
      </dsp:txXfrm>
    </dsp:sp>
    <dsp:sp modelId="{FBA2D90E-F7A0-4759-A540-0E4A3CBDD30A}">
      <dsp:nvSpPr>
        <dsp:cNvPr id="0" name=""/>
        <dsp:cNvSpPr/>
      </dsp:nvSpPr>
      <dsp:spPr>
        <a:xfrm>
          <a:off x="7944035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Out-of-Stock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962778" y="1792017"/>
        <a:ext cx="1307297" cy="602435"/>
      </dsp:txXfrm>
    </dsp:sp>
    <dsp:sp modelId="{2685F9F4-A71B-47EB-BB36-132E994629E4}">
      <dsp:nvSpPr>
        <dsp:cNvPr id="0" name=""/>
        <dsp:cNvSpPr/>
      </dsp:nvSpPr>
      <dsp:spPr>
        <a:xfrm>
          <a:off x="7944035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Store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Capacity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962778" y="2506469"/>
        <a:ext cx="1307297" cy="602435"/>
      </dsp:txXfrm>
    </dsp:sp>
    <dsp:sp modelId="{629273CB-DC80-44ED-BFE3-4D1D1455228B}">
      <dsp:nvSpPr>
        <dsp:cNvPr id="0" name=""/>
        <dsp:cNvSpPr/>
      </dsp:nvSpPr>
      <dsp:spPr>
        <a:xfrm>
          <a:off x="7944035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Coverage</a:t>
          </a:r>
        </a:p>
      </dsp:txBody>
      <dsp:txXfrm>
        <a:off x="7962778" y="3220920"/>
        <a:ext cx="1307297" cy="602435"/>
      </dsp:txXfrm>
    </dsp:sp>
    <dsp:sp modelId="{042B6F11-7910-418F-8FE4-E41035C7B948}">
      <dsp:nvSpPr>
        <dsp:cNvPr id="0" name=""/>
        <dsp:cNvSpPr/>
      </dsp:nvSpPr>
      <dsp:spPr>
        <a:xfrm>
          <a:off x="7944035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Vendor Performance</a:t>
          </a:r>
        </a:p>
      </dsp:txBody>
      <dsp:txXfrm>
        <a:off x="7962778" y="3935372"/>
        <a:ext cx="1307297" cy="602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A3D09-8A1B-45BD-AC86-D0916E205A25}">
      <dsp:nvSpPr>
        <dsp:cNvPr id="0" name=""/>
        <dsp:cNvSpPr/>
      </dsp:nvSpPr>
      <dsp:spPr>
        <a:xfrm>
          <a:off x="4002" y="0"/>
          <a:ext cx="2329895" cy="717842"/>
        </a:xfrm>
        <a:prstGeom prst="chevron">
          <a:avLst/>
        </a:prstGeom>
        <a:solidFill>
          <a:srgbClr val="18729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LS Insight</a:t>
          </a:r>
          <a:br>
            <a:rPr lang="en-US" sz="1600" kern="1200"/>
          </a:br>
          <a:r>
            <a:rPr lang="en-US" sz="1600" kern="1200"/>
            <a:t>Replen. Setup</a:t>
          </a:r>
        </a:p>
      </dsp:txBody>
      <dsp:txXfrm>
        <a:off x="362923" y="0"/>
        <a:ext cx="1612053" cy="717842"/>
      </dsp:txXfrm>
    </dsp:sp>
    <dsp:sp modelId="{A684F582-03F8-45D5-9ED0-72AB90D8BD0C}">
      <dsp:nvSpPr>
        <dsp:cNvPr id="0" name=""/>
        <dsp:cNvSpPr/>
      </dsp:nvSpPr>
      <dsp:spPr>
        <a:xfrm>
          <a:off x="2100908" y="0"/>
          <a:ext cx="2329895" cy="717842"/>
        </a:xfrm>
        <a:prstGeom prst="chevron">
          <a:avLst/>
        </a:prstGeom>
        <a:solidFill>
          <a:srgbClr val="18729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/>
              <a:ea typeface="+mn-ea"/>
              <a:cs typeface="+mn-cs"/>
            </a:rPr>
            <a:t>LS Forecast Setup</a:t>
          </a:r>
        </a:p>
      </dsp:txBody>
      <dsp:txXfrm>
        <a:off x="2459829" y="0"/>
        <a:ext cx="1612053" cy="717842"/>
      </dsp:txXfrm>
    </dsp:sp>
    <dsp:sp modelId="{7567F0EA-9A88-4CB9-A116-B35AA367BF38}">
      <dsp:nvSpPr>
        <dsp:cNvPr id="0" name=""/>
        <dsp:cNvSpPr/>
      </dsp:nvSpPr>
      <dsp:spPr>
        <a:xfrm>
          <a:off x="4197814" y="0"/>
          <a:ext cx="2329895" cy="717842"/>
        </a:xfrm>
        <a:prstGeom prst="chevron">
          <a:avLst/>
        </a:prstGeom>
        <a:solidFill>
          <a:srgbClr val="18729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First Calculation and Review</a:t>
          </a:r>
        </a:p>
      </dsp:txBody>
      <dsp:txXfrm>
        <a:off x="4556735" y="0"/>
        <a:ext cx="1612053" cy="717842"/>
      </dsp:txXfrm>
    </dsp:sp>
    <dsp:sp modelId="{C19A9585-1388-4930-855A-95192320895C}">
      <dsp:nvSpPr>
        <dsp:cNvPr id="0" name=""/>
        <dsp:cNvSpPr/>
      </dsp:nvSpPr>
      <dsp:spPr>
        <a:xfrm>
          <a:off x="6294720" y="0"/>
          <a:ext cx="2329895" cy="717842"/>
        </a:xfrm>
        <a:prstGeom prst="chevron">
          <a:avLst/>
        </a:prstGeom>
        <a:solidFill>
          <a:srgbClr val="18729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Go Live</a:t>
          </a:r>
        </a:p>
      </dsp:txBody>
      <dsp:txXfrm>
        <a:off x="6653641" y="0"/>
        <a:ext cx="1612053" cy="7178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LS FC</a:t>
          </a:r>
          <a:br>
            <a:rPr lang="en-US" sz="2800" b="1" kern="1200" dirty="0"/>
          </a:br>
          <a:r>
            <a:rPr lang="en-US" sz="2800" b="1" kern="1200" dirty="0"/>
            <a:t>new features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choose suitable LS FC items and keep cost low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Additional Dimensions</a:t>
          </a:r>
          <a:br>
            <a:rPr lang="en-US" sz="1800" kern="1200" dirty="0">
              <a:solidFill>
                <a:schemeClr val="bg1"/>
              </a:solidFill>
            </a:rPr>
          </a:br>
          <a:endParaRPr lang="en-US" sz="1800" kern="1200" dirty="0">
            <a:solidFill>
              <a:schemeClr val="bg1"/>
            </a:solidFill>
          </a:endParaRPr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accent5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Setup flow from 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A to Z</a:t>
          </a:r>
          <a:endParaRPr lang="en-US" sz="400" kern="1200" dirty="0">
            <a:solidFill>
              <a:schemeClr val="bg1"/>
            </a:solidFill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800" b="1" kern="1200" dirty="0"/>
            <a:t>LS FC overview</a:t>
          </a:r>
          <a:endParaRPr lang="en-US" sz="28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accent5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LS FC</a:t>
          </a:r>
          <a:br>
            <a:rPr lang="en-US" sz="2800" b="1" kern="1200" dirty="0"/>
          </a:br>
          <a:r>
            <a:rPr lang="en-US" sz="2800" b="1" kern="1200" dirty="0"/>
            <a:t>new features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choose suitable LS FC items and keep cost low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Additional Dimensions</a:t>
          </a:r>
          <a:br>
            <a:rPr lang="en-US" sz="1800" kern="1200" dirty="0">
              <a:solidFill>
                <a:schemeClr val="bg1"/>
              </a:solidFill>
            </a:rPr>
          </a:br>
          <a:endParaRPr lang="en-US" sz="1800" kern="1200" dirty="0">
            <a:solidFill>
              <a:schemeClr val="bg1"/>
            </a:solidFill>
          </a:endParaRPr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Setup flow from 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A to Z</a:t>
          </a:r>
          <a:endParaRPr lang="en-US" sz="400" kern="1200" dirty="0">
            <a:solidFill>
              <a:schemeClr val="bg1"/>
            </a:solidFill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800" b="1" kern="1200" dirty="0"/>
            <a:t>LS FC overview</a:t>
          </a:r>
          <a:endParaRPr lang="en-US" sz="28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8B49-5709-4028-9376-96C36B44C571}">
      <dsp:nvSpPr>
        <dsp:cNvPr id="0" name=""/>
        <dsp:cNvSpPr/>
      </dsp:nvSpPr>
      <dsp:spPr>
        <a:xfrm>
          <a:off x="9903705" y="508998"/>
          <a:ext cx="2213204" cy="2213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D7DC1-7F18-4259-A9E9-CA82AAD05145}">
      <dsp:nvSpPr>
        <dsp:cNvPr id="0" name=""/>
        <dsp:cNvSpPr/>
      </dsp:nvSpPr>
      <dsp:spPr>
        <a:xfrm>
          <a:off x="9977731" y="582788"/>
          <a:ext cx="2066100" cy="2065737"/>
        </a:xfrm>
        <a:prstGeom prst="ellipse">
          <a:avLst/>
        </a:prstGeom>
        <a:solidFill>
          <a:schemeClr val="accent5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Other points</a:t>
          </a:r>
        </a:p>
      </dsp:txBody>
      <dsp:txXfrm>
        <a:off x="10272889" y="877949"/>
        <a:ext cx="1475785" cy="1475415"/>
      </dsp:txXfrm>
    </dsp:sp>
    <dsp:sp modelId="{0E3A8299-CCAB-4820-ABBB-171F7F0AA8E3}">
      <dsp:nvSpPr>
        <dsp:cNvPr id="0" name=""/>
        <dsp:cNvSpPr/>
      </dsp:nvSpPr>
      <dsp:spPr>
        <a:xfrm>
          <a:off x="9977731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Price list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Outlook</a:t>
          </a:r>
        </a:p>
      </dsp:txBody>
      <dsp:txXfrm>
        <a:off x="9977731" y="2763095"/>
        <a:ext cx="2066100" cy="1213266"/>
      </dsp:txXfrm>
    </dsp:sp>
    <dsp:sp modelId="{B8581598-6911-4C32-9799-A29F0578AF47}">
      <dsp:nvSpPr>
        <dsp:cNvPr id="0" name=""/>
        <dsp:cNvSpPr/>
      </dsp:nvSpPr>
      <dsp:spPr>
        <a:xfrm rot="2700000">
          <a:off x="760696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E6F04-B984-4504-8BFF-161024352741}">
      <dsp:nvSpPr>
        <dsp:cNvPr id="0" name=""/>
        <dsp:cNvSpPr/>
      </dsp:nvSpPr>
      <dsp:spPr>
        <a:xfrm>
          <a:off x="7690500" y="582788"/>
          <a:ext cx="2066100" cy="2065737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LS FC</a:t>
          </a:r>
          <a:br>
            <a:rPr lang="en-US" sz="2800" b="1" kern="1200" dirty="0"/>
          </a:br>
          <a:r>
            <a:rPr lang="en-US" sz="2800" b="1" kern="1200" dirty="0"/>
            <a:t>new features</a:t>
          </a:r>
        </a:p>
      </dsp:txBody>
      <dsp:txXfrm>
        <a:off x="7985658" y="877949"/>
        <a:ext cx="1475785" cy="1475415"/>
      </dsp:txXfrm>
    </dsp:sp>
    <dsp:sp modelId="{9DFDE9A9-FC0A-41DB-A8FF-E5F0F8D4AE4E}">
      <dsp:nvSpPr>
        <dsp:cNvPr id="0" name=""/>
        <dsp:cNvSpPr/>
      </dsp:nvSpPr>
      <dsp:spPr>
        <a:xfrm>
          <a:off x="7690500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choose suitable LS FC items and keep cost low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Additional Dimensions</a:t>
          </a:r>
          <a:br>
            <a:rPr lang="en-US" sz="1800" kern="1200" dirty="0">
              <a:solidFill>
                <a:schemeClr val="bg1"/>
              </a:solidFill>
            </a:rPr>
          </a:br>
          <a:endParaRPr lang="en-US" sz="1800" kern="1200" dirty="0">
            <a:solidFill>
              <a:schemeClr val="bg1"/>
            </a:solidFill>
          </a:endParaRPr>
        </a:p>
      </dsp:txBody>
      <dsp:txXfrm>
        <a:off x="7690500" y="2763095"/>
        <a:ext cx="2066100" cy="1213266"/>
      </dsp:txXfrm>
    </dsp:sp>
    <dsp:sp modelId="{4928D4FE-1FA4-41B7-83EC-EFF607A3DA11}">
      <dsp:nvSpPr>
        <dsp:cNvPr id="0" name=""/>
        <dsp:cNvSpPr/>
      </dsp:nvSpPr>
      <dsp:spPr>
        <a:xfrm rot="2700000">
          <a:off x="5329225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34D12-EB18-4C32-9042-EFCBFE4031D1}">
      <dsp:nvSpPr>
        <dsp:cNvPr id="0" name=""/>
        <dsp:cNvSpPr/>
      </dsp:nvSpPr>
      <dsp:spPr>
        <a:xfrm>
          <a:off x="5403269" y="582788"/>
          <a:ext cx="2066100" cy="2065737"/>
        </a:xfrm>
        <a:prstGeom prst="ellipse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LS FC </a:t>
          </a:r>
          <a:br>
            <a:rPr lang="en-US" sz="2500" b="1" kern="1200" dirty="0"/>
          </a:br>
          <a:r>
            <a:rPr lang="en-US" sz="2500" b="1" kern="1200" dirty="0"/>
            <a:t>setup</a:t>
          </a:r>
        </a:p>
      </dsp:txBody>
      <dsp:txXfrm>
        <a:off x="5698427" y="877949"/>
        <a:ext cx="1475785" cy="1475415"/>
      </dsp:txXfrm>
    </dsp:sp>
    <dsp:sp modelId="{3A9DFAE9-8579-465F-A193-FEB1905FC7B5}">
      <dsp:nvSpPr>
        <dsp:cNvPr id="0" name=""/>
        <dsp:cNvSpPr/>
      </dsp:nvSpPr>
      <dsp:spPr>
        <a:xfrm>
          <a:off x="5403269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</a:rPr>
            <a:t>Setup flow from 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A to Z</a:t>
          </a:r>
          <a:endParaRPr lang="en-US" sz="400" kern="1200" dirty="0">
            <a:solidFill>
              <a:schemeClr val="bg1"/>
            </a:solidFill>
            <a:sym typeface="Wingdings" panose="05000000000000000000" pitchFamily="2" charset="2"/>
          </a:endParaRPr>
        </a:p>
      </dsp:txBody>
      <dsp:txXfrm>
        <a:off x="5403269" y="2763095"/>
        <a:ext cx="2066100" cy="1213266"/>
      </dsp:txXfrm>
    </dsp:sp>
    <dsp:sp modelId="{A4070C04-EFA3-4735-8260-A87F653B8B0B}">
      <dsp:nvSpPr>
        <dsp:cNvPr id="0" name=""/>
        <dsp:cNvSpPr/>
      </dsp:nvSpPr>
      <dsp:spPr>
        <a:xfrm rot="2700000">
          <a:off x="3041994" y="508843"/>
          <a:ext cx="2213240" cy="221324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0A354-339A-49A8-AD96-ADB363A5F3EF}">
      <dsp:nvSpPr>
        <dsp:cNvPr id="0" name=""/>
        <dsp:cNvSpPr/>
      </dsp:nvSpPr>
      <dsp:spPr>
        <a:xfrm>
          <a:off x="3116038" y="582788"/>
          <a:ext cx="2066100" cy="2065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800" b="1" kern="1200" dirty="0"/>
            <a:t>LS FC overview</a:t>
          </a:r>
          <a:endParaRPr lang="en-US" sz="2800" kern="1200" dirty="0"/>
        </a:p>
      </dsp:txBody>
      <dsp:txXfrm>
        <a:off x="3411196" y="877949"/>
        <a:ext cx="1475785" cy="1475415"/>
      </dsp:txXfrm>
    </dsp:sp>
    <dsp:sp modelId="{737AB2B0-9DD4-4363-A95D-40387059EB4C}">
      <dsp:nvSpPr>
        <dsp:cNvPr id="0" name=""/>
        <dsp:cNvSpPr/>
      </dsp:nvSpPr>
      <dsp:spPr>
        <a:xfrm>
          <a:off x="3116038" y="2763095"/>
          <a:ext cx="2066100" cy="121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Architecture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bg1"/>
              </a:solidFill>
            </a:rPr>
            <a:t>How to get started</a:t>
          </a:r>
        </a:p>
      </dsp:txBody>
      <dsp:txXfrm>
        <a:off x="3116038" y="2763095"/>
        <a:ext cx="2066100" cy="1213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4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6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35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34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765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25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65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95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37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43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13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2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701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45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6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71186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9896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9025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228462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0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6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1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66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4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81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28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85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2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5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5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2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4.sv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4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0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6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232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4528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47192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5119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7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760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5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3619090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11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32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97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589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79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353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83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3864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400470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403597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87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9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495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86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2970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6534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5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82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2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42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5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4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image" Target="../media/image1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5.emf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51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4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3" r:id="rId13"/>
    <p:sldLayoutId id="214748384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5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94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Relationship Id="rId6" Type="http://schemas.microsoft.com/office/2007/relationships/hdphoto" Target="../media/hdphoto5.wdp"/><Relationship Id="rId5" Type="http://schemas.openxmlformats.org/officeDocument/2006/relationships/image" Target="../media/image93.pn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46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E3F81C6-A4D6-41B1-8E85-B7D2170C5DFC}"/>
              </a:ext>
            </a:extLst>
          </p:cNvPr>
          <p:cNvSpPr/>
          <p:nvPr/>
        </p:nvSpPr>
        <p:spPr>
          <a:xfrm>
            <a:off x="209725" y="792660"/>
            <a:ext cx="11841714" cy="598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BB5915-BDA8-8FB7-DFBE-5C2CF59E2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2980" y="64266"/>
            <a:ext cx="1151255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LS Forecast Architecture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0DCCE-C241-4CDC-BFCD-E45C55E113BC}"/>
              </a:ext>
            </a:extLst>
          </p:cNvPr>
          <p:cNvSpPr txBox="1"/>
          <p:nvPr/>
        </p:nvSpPr>
        <p:spPr>
          <a:xfrm rot="16200000">
            <a:off x="390777" y="527858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D2295-3255-48E8-8682-5117C243B69F}"/>
              </a:ext>
            </a:extLst>
          </p:cNvPr>
          <p:cNvSpPr txBox="1"/>
          <p:nvPr/>
        </p:nvSpPr>
        <p:spPr>
          <a:xfrm rot="16200000">
            <a:off x="408409" y="344256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Insight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0EFEE-53E7-4468-B2F0-90E12E0A8A9F}"/>
              </a:ext>
            </a:extLst>
          </p:cNvPr>
          <p:cNvSpPr txBox="1"/>
          <p:nvPr/>
        </p:nvSpPr>
        <p:spPr>
          <a:xfrm rot="16200000">
            <a:off x="330569" y="1699277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E4FF94-9FA2-4497-8D03-79870F991549}"/>
              </a:ext>
            </a:extLst>
          </p:cNvPr>
          <p:cNvCxnSpPr>
            <a:cxnSpLocks/>
            <a:stCxn id="15" idx="1"/>
            <a:endCxn id="17" idx="3"/>
          </p:cNvCxnSpPr>
          <p:nvPr/>
        </p:nvCxnSpPr>
        <p:spPr>
          <a:xfrm flipV="1">
            <a:off x="2087880" y="3598783"/>
            <a:ext cx="730633" cy="102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0F4CA5-CA1A-4C28-B7A9-06A3000566E2}"/>
              </a:ext>
            </a:extLst>
          </p:cNvPr>
          <p:cNvCxnSpPr>
            <a:cxnSpLocks/>
            <a:stCxn id="30" idx="1"/>
            <a:endCxn id="17" idx="3"/>
          </p:cNvCxnSpPr>
          <p:nvPr/>
        </p:nvCxnSpPr>
        <p:spPr>
          <a:xfrm flipH="1" flipV="1">
            <a:off x="2818513" y="3598783"/>
            <a:ext cx="736991" cy="102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E5CB92-7F93-44E2-AF67-83D5DE61A029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2818513" y="3598783"/>
            <a:ext cx="2" cy="2103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1278B9-A7A9-4660-A8A0-250EB7079020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V="1">
            <a:off x="2818513" y="1926911"/>
            <a:ext cx="2" cy="102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496116-3053-4D5A-9865-881A397FAABA}"/>
              </a:ext>
            </a:extLst>
          </p:cNvPr>
          <p:cNvSpPr txBox="1"/>
          <p:nvPr/>
        </p:nvSpPr>
        <p:spPr>
          <a:xfrm>
            <a:off x="1699687" y="3840690"/>
            <a:ext cx="230781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Upload</a:t>
            </a:r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A75239C0-F14F-4866-B21F-6FB8D601C9BE}"/>
              </a:ext>
            </a:extLst>
          </p:cNvPr>
          <p:cNvSpPr/>
          <p:nvPr/>
        </p:nvSpPr>
        <p:spPr>
          <a:xfrm>
            <a:off x="1475813" y="4620371"/>
            <a:ext cx="1224134" cy="9654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 Adjustment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(SHA)</a:t>
            </a:r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70A91D45-3025-4C79-A469-73B2AF69351F}"/>
              </a:ext>
            </a:extLst>
          </p:cNvPr>
          <p:cNvSpPr/>
          <p:nvPr/>
        </p:nvSpPr>
        <p:spPr>
          <a:xfrm>
            <a:off x="2206448" y="1278922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5E0546E5-5213-44EE-B1C6-7F8484E22E6E}"/>
              </a:ext>
            </a:extLst>
          </p:cNvPr>
          <p:cNvSpPr/>
          <p:nvPr/>
        </p:nvSpPr>
        <p:spPr>
          <a:xfrm>
            <a:off x="2206446" y="2950794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C2DC9302-5397-47E0-AC92-CA9409455AE5}"/>
              </a:ext>
            </a:extLst>
          </p:cNvPr>
          <p:cNvSpPr/>
          <p:nvPr/>
        </p:nvSpPr>
        <p:spPr>
          <a:xfrm>
            <a:off x="9936319" y="4833445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Entries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00764-44DE-43EF-807B-C432A395DF7E}"/>
              </a:ext>
            </a:extLst>
          </p:cNvPr>
          <p:cNvSpPr/>
          <p:nvPr/>
        </p:nvSpPr>
        <p:spPr>
          <a:xfrm>
            <a:off x="6911842" y="1568383"/>
            <a:ext cx="1224125" cy="471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5C7117-7AF3-4934-939C-E5D4787C35A8}"/>
              </a:ext>
            </a:extLst>
          </p:cNvPr>
          <p:cNvCxnSpPr>
            <a:cxnSpLocks/>
            <a:stCxn id="20" idx="3"/>
            <a:endCxn id="25" idx="2"/>
          </p:cNvCxnSpPr>
          <p:nvPr/>
        </p:nvCxnSpPr>
        <p:spPr>
          <a:xfrm flipV="1">
            <a:off x="8135967" y="1800866"/>
            <a:ext cx="553509" cy="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11D67B7-3FD6-4C5E-A232-DA8C97D1A1E9}"/>
              </a:ext>
            </a:extLst>
          </p:cNvPr>
          <p:cNvSpPr/>
          <p:nvPr/>
        </p:nvSpPr>
        <p:spPr>
          <a:xfrm>
            <a:off x="6688764" y="5696118"/>
            <a:ext cx="1659271" cy="611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Check Calculation Status </a:t>
            </a: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DDBCC370-52EC-4624-AAEA-2EDB2BD3603F}"/>
              </a:ext>
            </a:extLst>
          </p:cNvPr>
          <p:cNvSpPr/>
          <p:nvPr/>
        </p:nvSpPr>
        <p:spPr>
          <a:xfrm>
            <a:off x="8689476" y="1476871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Calculated Forecast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95B73095-A041-4A8D-8A5B-548253E3BCE5}"/>
              </a:ext>
            </a:extLst>
          </p:cNvPr>
          <p:cNvSpPr/>
          <p:nvPr/>
        </p:nvSpPr>
        <p:spPr>
          <a:xfrm>
            <a:off x="4821406" y="5103072"/>
            <a:ext cx="1224134" cy="1262383"/>
          </a:xfrm>
          <a:prstGeom prst="ca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Batches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Locations</a:t>
            </a:r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17B94F27-C55C-442E-9359-C76E33B795FF}"/>
              </a:ext>
            </a:extLst>
          </p:cNvPr>
          <p:cNvSpPr/>
          <p:nvPr/>
        </p:nvSpPr>
        <p:spPr>
          <a:xfrm>
            <a:off x="3497330" y="2060223"/>
            <a:ext cx="1224134" cy="647989"/>
          </a:xfrm>
          <a:prstGeom prst="ca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EE5A5BB-9C92-4952-941F-E09F4A978681}"/>
              </a:ext>
            </a:extLst>
          </p:cNvPr>
          <p:cNvCxnSpPr>
            <a:cxnSpLocks/>
            <a:stCxn id="16" idx="4"/>
            <a:endCxn id="20" idx="1"/>
          </p:cNvCxnSpPr>
          <p:nvPr/>
        </p:nvCxnSpPr>
        <p:spPr>
          <a:xfrm>
            <a:off x="3430582" y="1602917"/>
            <a:ext cx="3481260" cy="2010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er 29">
            <a:extLst>
              <a:ext uri="{FF2B5EF4-FFF2-40B4-BE49-F238E27FC236}">
                <a16:creationId xmlns:a16="http://schemas.microsoft.com/office/drawing/2014/main" id="{248D4DBF-16A4-43EC-B884-E216650347B8}"/>
              </a:ext>
            </a:extLst>
          </p:cNvPr>
          <p:cNvSpPr/>
          <p:nvPr/>
        </p:nvSpPr>
        <p:spPr>
          <a:xfrm>
            <a:off x="2943437" y="4620371"/>
            <a:ext cx="1224134" cy="9654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 of Stock 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(OOS)</a:t>
            </a: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539D4CDC-E98B-4603-87BC-7EE6186C2B35}"/>
              </a:ext>
            </a:extLst>
          </p:cNvPr>
          <p:cNvSpPr/>
          <p:nvPr/>
        </p:nvSpPr>
        <p:spPr>
          <a:xfrm>
            <a:off x="2206446" y="5599385"/>
            <a:ext cx="1224134" cy="9179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 Ledger Entries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(ILE)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C69553-AA82-4119-A8FA-73A733351235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9301543" y="2124860"/>
            <a:ext cx="4884" cy="27555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120BEA-0808-4E87-A7DA-9DFE301ADAA3}"/>
              </a:ext>
            </a:extLst>
          </p:cNvPr>
          <p:cNvCxnSpPr>
            <a:cxnSpLocks/>
            <a:stCxn id="24" idx="0"/>
            <a:endCxn id="20" idx="2"/>
          </p:cNvCxnSpPr>
          <p:nvPr/>
        </p:nvCxnSpPr>
        <p:spPr>
          <a:xfrm flipV="1">
            <a:off x="7518400" y="2039624"/>
            <a:ext cx="5505" cy="36564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731BE66-492C-46DC-B822-FC575E67C641}"/>
              </a:ext>
            </a:extLst>
          </p:cNvPr>
          <p:cNvCxnSpPr>
            <a:cxnSpLocks/>
            <a:stCxn id="25" idx="4"/>
            <a:endCxn id="18" idx="1"/>
          </p:cNvCxnSpPr>
          <p:nvPr/>
        </p:nvCxnSpPr>
        <p:spPr>
          <a:xfrm>
            <a:off x="9913610" y="1800866"/>
            <a:ext cx="634776" cy="3032579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9">
            <a:extLst>
              <a:ext uri="{FF2B5EF4-FFF2-40B4-BE49-F238E27FC236}">
                <a16:creationId xmlns:a16="http://schemas.microsoft.com/office/drawing/2014/main" id="{E2C40FD3-553A-438B-B1EF-D891C7BE1430}"/>
              </a:ext>
            </a:extLst>
          </p:cNvPr>
          <p:cNvCxnSpPr>
            <a:cxnSpLocks/>
            <a:stCxn id="27" idx="1"/>
            <a:endCxn id="28" idx="4"/>
          </p:cNvCxnSpPr>
          <p:nvPr/>
        </p:nvCxnSpPr>
        <p:spPr>
          <a:xfrm rot="16200000" flipV="1">
            <a:off x="3718042" y="3387640"/>
            <a:ext cx="2718854" cy="712009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7416844-6C90-425A-9B96-60F0FD4FF087}"/>
              </a:ext>
            </a:extLst>
          </p:cNvPr>
          <p:cNvSpPr txBox="1"/>
          <p:nvPr/>
        </p:nvSpPr>
        <p:spPr>
          <a:xfrm>
            <a:off x="5275622" y="2264092"/>
            <a:ext cx="495344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Webservices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FF8C65-5E8D-4A5F-B0C8-61319E80F9CD}"/>
              </a:ext>
            </a:extLst>
          </p:cNvPr>
          <p:cNvSpPr/>
          <p:nvPr/>
        </p:nvSpPr>
        <p:spPr>
          <a:xfrm>
            <a:off x="8655191" y="4880452"/>
            <a:ext cx="1151173" cy="669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BC3C11-9400-4E23-996E-3CAFD250A70B}"/>
              </a:ext>
            </a:extLst>
          </p:cNvPr>
          <p:cNvSpPr/>
          <p:nvPr/>
        </p:nvSpPr>
        <p:spPr>
          <a:xfrm>
            <a:off x="6785226" y="4886480"/>
            <a:ext cx="1453865" cy="66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78509C-5676-4423-AF40-14138EA7A924}"/>
              </a:ext>
            </a:extLst>
          </p:cNvPr>
          <p:cNvSpPr txBox="1"/>
          <p:nvPr/>
        </p:nvSpPr>
        <p:spPr>
          <a:xfrm>
            <a:off x="4862858" y="4620371"/>
            <a:ext cx="114122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Synchronize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696C3C9-DC69-4AC1-8EB0-AD7F684177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94322" y="1416005"/>
            <a:ext cx="284461" cy="105431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AEA768E-55F8-4124-A813-E2F9FE557FD9}"/>
              </a:ext>
            </a:extLst>
          </p:cNvPr>
          <p:cNvSpPr/>
          <p:nvPr/>
        </p:nvSpPr>
        <p:spPr>
          <a:xfrm>
            <a:off x="729513" y="1006679"/>
            <a:ext cx="10906017" cy="18746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C0A4A2-5718-479E-ABEF-13EB428AAC60}"/>
              </a:ext>
            </a:extLst>
          </p:cNvPr>
          <p:cNvSpPr/>
          <p:nvPr/>
        </p:nvSpPr>
        <p:spPr>
          <a:xfrm>
            <a:off x="729513" y="2878544"/>
            <a:ext cx="10906017" cy="15640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B0199B-6A6A-4441-8793-AEE909B8B537}"/>
              </a:ext>
            </a:extLst>
          </p:cNvPr>
          <p:cNvSpPr/>
          <p:nvPr/>
        </p:nvSpPr>
        <p:spPr>
          <a:xfrm>
            <a:off x="729513" y="4446340"/>
            <a:ext cx="10906017" cy="21953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8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02183-641F-4D18-95D8-4B2379BAF2F9}"/>
              </a:ext>
            </a:extLst>
          </p:cNvPr>
          <p:cNvSpPr/>
          <p:nvPr/>
        </p:nvSpPr>
        <p:spPr>
          <a:xfrm>
            <a:off x="15202" y="1806219"/>
            <a:ext cx="8862098" cy="1071125"/>
          </a:xfrm>
          <a:prstGeom prst="roundRect">
            <a:avLst>
              <a:gd name="adj" fmla="val 10000"/>
            </a:avLst>
          </a:prstGeom>
          <a:solidFill>
            <a:srgbClr val="138890"/>
          </a:solidFill>
          <a:effectLst>
            <a:glow rad="228600">
              <a:srgbClr val="BFFFD9">
                <a:alpha val="40000"/>
              </a:srgbClr>
            </a:glow>
          </a:effectLst>
          <a:scene3d>
            <a:camera prst="perspectiveRelaxedModerately" fov="900000" zoom="92000">
              <a:rot lat="19542000" lon="20869771" rev="36000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80000"/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FE5C53CF-9D0C-4332-98EC-33E8F7A767EA}"/>
              </a:ext>
            </a:extLst>
          </p:cNvPr>
          <p:cNvSpPr txBox="1"/>
          <p:nvPr/>
        </p:nvSpPr>
        <p:spPr>
          <a:xfrm>
            <a:off x="-778605" y="1837212"/>
            <a:ext cx="10427430" cy="1008380"/>
          </a:xfrm>
          <a:prstGeom prst="rect">
            <a:avLst/>
          </a:prstGeom>
          <a:noFill/>
          <a:effectLst>
            <a:glow rad="139700">
              <a:srgbClr val="BFFFD9">
                <a:alpha val="40000"/>
              </a:srgbClr>
            </a:glow>
          </a:effectLst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Replenishment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532BF9E-C4D0-E942-AACB-3D9689EE6E5A}"/>
              </a:ext>
            </a:extLst>
          </p:cNvPr>
          <p:cNvGraphicFramePr/>
          <p:nvPr/>
        </p:nvGraphicFramePr>
        <p:xfrm>
          <a:off x="-1" y="2299533"/>
          <a:ext cx="9480608" cy="455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60CAB1C-7CE6-4267-90A4-D59D76DFE21E}"/>
              </a:ext>
            </a:extLst>
          </p:cNvPr>
          <p:cNvGrpSpPr/>
          <p:nvPr/>
        </p:nvGrpSpPr>
        <p:grpSpPr>
          <a:xfrm>
            <a:off x="4086301" y="562899"/>
            <a:ext cx="3333015" cy="3420240"/>
            <a:chOff x="4076776" y="420024"/>
            <a:chExt cx="3333015" cy="34202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69A62F-96AF-4CBA-B5E1-6FA7F49F4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6398" y="908050"/>
              <a:ext cx="1907085" cy="2906518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EA06D9-F6B1-43C4-9E41-ABB7382A64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776" y="836712"/>
              <a:ext cx="1227136" cy="3003552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122EC7BC-68D0-454D-909C-7E60CD640752}"/>
                </a:ext>
              </a:extLst>
            </p:cNvPr>
            <p:cNvSpPr/>
            <p:nvPr/>
          </p:nvSpPr>
          <p:spPr>
            <a:xfrm>
              <a:off x="5048599" y="473389"/>
              <a:ext cx="2304256" cy="934283"/>
            </a:xfrm>
            <a:prstGeom prst="cloud">
              <a:avLst/>
            </a:prstGeom>
            <a:gradFill flip="none" rotWithShape="1">
              <a:gsLst>
                <a:gs pos="0">
                  <a:srgbClr val="FEC80E">
                    <a:shade val="30000"/>
                    <a:satMod val="115000"/>
                  </a:srgbClr>
                </a:gs>
                <a:gs pos="50000">
                  <a:srgbClr val="FEC80E">
                    <a:shade val="67500"/>
                    <a:satMod val="115000"/>
                  </a:srgbClr>
                </a:gs>
                <a:gs pos="100000">
                  <a:srgbClr val="FEC80E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perspectiveAbove" fov="5100000">
                <a:rot lat="20132455" lon="20950282" rev="376913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5" name="Diagram group">
              <a:extLst>
                <a:ext uri="{FF2B5EF4-FFF2-40B4-BE49-F238E27FC236}">
                  <a16:creationId xmlns:a16="http://schemas.microsoft.com/office/drawing/2014/main" id="{30AD0CEF-2CC7-47AC-973D-BE3146562CAF}"/>
                </a:ext>
              </a:extLst>
            </p:cNvPr>
            <p:cNvGrpSpPr/>
            <p:nvPr/>
          </p:nvGrpSpPr>
          <p:grpSpPr>
            <a:xfrm>
              <a:off x="4950089" y="420024"/>
              <a:ext cx="2459702" cy="992417"/>
              <a:chOff x="10431" y="1450"/>
              <a:chExt cx="2201798" cy="1523087"/>
            </a:xfrm>
            <a:noFill/>
            <a:scene3d>
              <a:camera prst="perspectiveRelaxedModerately" fov="1500000" zoom="92000">
                <a:rot lat="19527276" lon="20869771" rev="360000"/>
              </a:camera>
              <a:lightRig rig="balanced" dir="t">
                <a:rot lat="0" lon="0" rev="12700000"/>
              </a:lightRig>
            </a:scene3d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8428BCE-66B0-401D-9634-39AE3BB45B3A}"/>
                  </a:ext>
                </a:extLst>
              </p:cNvPr>
              <p:cNvGrpSpPr/>
              <p:nvPr/>
            </p:nvGrpSpPr>
            <p:grpSpPr>
              <a:xfrm>
                <a:off x="10431" y="1450"/>
                <a:ext cx="2201798" cy="1523087"/>
                <a:chOff x="10431" y="1450"/>
                <a:chExt cx="2201798" cy="1523087"/>
              </a:xfrm>
              <a:grpFill/>
            </p:grpSpPr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4CE6D094-BD4B-4E82-8F71-A07B3B2ED6E9}"/>
                    </a:ext>
                  </a:extLst>
                </p:cNvPr>
                <p:cNvSpPr txBox="1"/>
                <p:nvPr/>
              </p:nvSpPr>
              <p:spPr>
                <a:xfrm>
                  <a:off x="55041" y="46060"/>
                  <a:ext cx="2112578" cy="1433867"/>
                </a:xfrm>
                <a:prstGeom prst="rect">
                  <a:avLst/>
                </a:prstGeom>
                <a:grpFill/>
                <a:ln>
                  <a:noFill/>
                </a:ln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91440" rIns="91440" bIns="91440" numCol="1" spcCol="1270" anchor="ctr" anchorCtr="0">
                  <a:noAutofit/>
                </a:bodyPr>
                <a:lstStyle/>
                <a:p>
                  <a:pPr marL="0" marR="0" lvl="0" indent="0" algn="ctr" defTabSz="10668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AT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LS Forecast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65D8066E-38CE-47E8-AF83-8849DFDECE18}"/>
                    </a:ext>
                  </a:extLst>
                </p:cNvPr>
                <p:cNvSpPr/>
                <p:nvPr/>
              </p:nvSpPr>
              <p:spPr>
                <a:xfrm>
                  <a:off x="10431" y="1450"/>
                  <a:ext cx="2201798" cy="1523087"/>
                </a:xfrm>
                <a:prstGeom prst="roundRect">
                  <a:avLst>
                    <a:gd name="adj" fmla="val 10000"/>
                  </a:avLst>
                </a:prstGeom>
                <a:grpFill/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sp3d prstMaterial="plastic">
                  <a:bevelT w="50800" h="50800"/>
                  <a:bevelB w="50800" h="508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8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rgbClr r="0" g="0" b="0"/>
                </a:effectRef>
                <a:fontRef idx="minor">
                  <a:schemeClr val="lt1"/>
                </a:fontRef>
              </p:style>
            </p:sp>
          </p:grpSp>
        </p:grpSp>
      </p:grp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839C40C-46AB-4CBA-9971-60BC4D8B82B8}"/>
              </a:ext>
            </a:extLst>
          </p:cNvPr>
          <p:cNvSpPr txBox="1">
            <a:spLocks/>
          </p:cNvSpPr>
          <p:nvPr/>
        </p:nvSpPr>
        <p:spPr>
          <a:xfrm>
            <a:off x="8760296" y="1186858"/>
            <a:ext cx="3384376" cy="3240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Turn-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solution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Seamless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scientists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experts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needed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Advanced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forecasting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everyone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EFBE2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FBE2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61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44C4B1A7-96B3-4BEC-98E4-85BFE6C69BED}"/>
              </a:ext>
            </a:extLst>
          </p:cNvPr>
          <p:cNvSpPr txBox="1">
            <a:spLocks/>
          </p:cNvSpPr>
          <p:nvPr/>
        </p:nvSpPr>
        <p:spPr>
          <a:xfrm>
            <a:off x="6088483" y="910908"/>
            <a:ext cx="5832723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calculation and Review: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data upload, calculation,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results download and review of selected 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Go Live: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Activation of Scheduler based upload, calculation and download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9AC628-6077-656E-3BAA-821A5336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 - Implementation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9492" y="1345350"/>
            <a:ext cx="5772328" cy="50736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Steps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Prerequisites:</a:t>
            </a:r>
          </a:p>
          <a:p>
            <a:r>
              <a:rPr lang="en-US" sz="1800" dirty="0">
                <a:solidFill>
                  <a:schemeClr val="bg1"/>
                </a:solidFill>
              </a:rPr>
              <a:t>LS Insight installed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Basic Automatic Replenishment set up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LS Forecast Ordering &amp; Setup:</a:t>
            </a:r>
          </a:p>
          <a:p>
            <a:r>
              <a:rPr lang="en-US" sz="1800" dirty="0">
                <a:solidFill>
                  <a:schemeClr val="bg1"/>
                </a:solidFill>
              </a:rPr>
              <a:t>Order LS Forecast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Setup of Cloud Environment [LS Retail, ½ day]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Setup of LS Forecast in LS Central [~½ day]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797290"/>
              </p:ext>
            </p:extLst>
          </p:nvPr>
        </p:nvGraphicFramePr>
        <p:xfrm>
          <a:off x="830157" y="2046472"/>
          <a:ext cx="8628619" cy="717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62433" y="6776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5C1E9B61-0E3E-4E59-8A3A-3DF3CCA780EA}"/>
              </a:ext>
            </a:extLst>
          </p:cNvPr>
          <p:cNvSpPr/>
          <p:nvPr/>
        </p:nvSpPr>
        <p:spPr>
          <a:xfrm rot="18754003">
            <a:off x="9713033" y="2131779"/>
            <a:ext cx="792088" cy="360040"/>
          </a:xfrm>
          <a:prstGeom prst="corne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5F1E76C-E333-DC0B-E5F8-457339A37961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4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99569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99569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99569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99569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332837"/>
              </p:ext>
            </p:extLst>
          </p:nvPr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A76B873-4F1A-1529-5850-29019B78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transfer</a:t>
            </a:r>
          </a:p>
        </p:txBody>
      </p:sp>
    </p:spTree>
    <p:extLst>
      <p:ext uri="{BB962C8B-B14F-4D97-AF65-F5344CB8AC3E}">
        <p14:creationId xmlns:p14="http://schemas.microsoft.com/office/powerpoint/2010/main" val="3321922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00B2A0-3B27-37FC-FCCD-4C21E634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 in LS Central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47A93F-993C-4778-A83F-0B53FF639E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br>
              <a:rPr lang="en-US" sz="2400" b="1" dirty="0"/>
            </a:br>
            <a:endParaRPr lang="en-US" sz="2400" b="1" dirty="0"/>
          </a:p>
          <a:p>
            <a:pPr marL="0" indent="0">
              <a:buNone/>
            </a:pPr>
            <a:r>
              <a:rPr lang="en-US" sz="2800" b="1" dirty="0"/>
              <a:t>LS Forecast Setup Steps</a:t>
            </a:r>
          </a:p>
          <a:p>
            <a:pPr marL="228600" indent="-457200">
              <a:buFont typeface="+mj-lt"/>
              <a:buAutoNum type="arabicPeriod"/>
            </a:pPr>
            <a:r>
              <a:rPr lang="en-US" sz="2400" dirty="0"/>
              <a:t>Basic setup &amp; connection</a:t>
            </a:r>
          </a:p>
          <a:p>
            <a:pPr marL="228600" indent="-457200">
              <a:buFont typeface="+mj-lt"/>
              <a:buAutoNum type="arabicPeriod"/>
            </a:pPr>
            <a:r>
              <a:rPr lang="en-US" sz="2400" dirty="0"/>
              <a:t>Master Data Setup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Batches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Locations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Items</a:t>
            </a:r>
          </a:p>
          <a:p>
            <a:pPr marL="2286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Synchronization</a:t>
            </a:r>
          </a:p>
          <a:p>
            <a:pPr marL="2286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Forecast calculation</a:t>
            </a:r>
          </a:p>
          <a:p>
            <a:pPr indent="0">
              <a:spcBef>
                <a:spcPts val="600"/>
              </a:spcBef>
              <a:buNone/>
            </a:pPr>
            <a:endParaRPr lang="en-US" sz="2400" dirty="0"/>
          </a:p>
          <a:p>
            <a:pPr marL="2286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948318" y="836712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BA67972-5B0B-4FF2-BD2F-B35ED61926A3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3213E4C-4C9F-7F89-15F5-B8A1FF4E0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9" r="24269" b="25250"/>
          <a:stretch/>
        </p:blipFill>
        <p:spPr>
          <a:xfrm>
            <a:off x="3369243" y="1575301"/>
            <a:ext cx="8822757" cy="60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7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32162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Live Demo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how to set up , synchronize master data</a:t>
            </a:r>
            <a:b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and run forecast calculations</a:t>
            </a:r>
          </a:p>
        </p:txBody>
      </p:sp>
    </p:spTree>
    <p:extLst>
      <p:ext uri="{BB962C8B-B14F-4D97-AF65-F5344CB8AC3E}">
        <p14:creationId xmlns:p14="http://schemas.microsoft.com/office/powerpoint/2010/main" val="295183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E3F81C6-A4D6-41B1-8E85-B7D2170C5DFC}"/>
              </a:ext>
            </a:extLst>
          </p:cNvPr>
          <p:cNvSpPr/>
          <p:nvPr/>
        </p:nvSpPr>
        <p:spPr>
          <a:xfrm>
            <a:off x="209725" y="792660"/>
            <a:ext cx="11841714" cy="598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BB5915-BDA8-8FB7-DFBE-5C2CF59E2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2980" y="64266"/>
            <a:ext cx="1151255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LS Forecast Architecture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0DCCE-C241-4CDC-BFCD-E45C55E113BC}"/>
              </a:ext>
            </a:extLst>
          </p:cNvPr>
          <p:cNvSpPr txBox="1"/>
          <p:nvPr/>
        </p:nvSpPr>
        <p:spPr>
          <a:xfrm rot="16200000">
            <a:off x="390777" y="527858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D2295-3255-48E8-8682-5117C243B69F}"/>
              </a:ext>
            </a:extLst>
          </p:cNvPr>
          <p:cNvSpPr txBox="1"/>
          <p:nvPr/>
        </p:nvSpPr>
        <p:spPr>
          <a:xfrm rot="16200000">
            <a:off x="408409" y="344256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Insight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0EFEE-53E7-4468-B2F0-90E12E0A8A9F}"/>
              </a:ext>
            </a:extLst>
          </p:cNvPr>
          <p:cNvSpPr txBox="1"/>
          <p:nvPr/>
        </p:nvSpPr>
        <p:spPr>
          <a:xfrm rot="16200000">
            <a:off x="330569" y="1699277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E4FF94-9FA2-4497-8D03-79870F991549}"/>
              </a:ext>
            </a:extLst>
          </p:cNvPr>
          <p:cNvCxnSpPr>
            <a:cxnSpLocks/>
            <a:stCxn id="15" idx="1"/>
            <a:endCxn id="17" idx="3"/>
          </p:cNvCxnSpPr>
          <p:nvPr/>
        </p:nvCxnSpPr>
        <p:spPr>
          <a:xfrm flipV="1">
            <a:off x="2087880" y="3598783"/>
            <a:ext cx="730633" cy="102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0F4CA5-CA1A-4C28-B7A9-06A3000566E2}"/>
              </a:ext>
            </a:extLst>
          </p:cNvPr>
          <p:cNvCxnSpPr>
            <a:cxnSpLocks/>
            <a:stCxn id="30" idx="1"/>
            <a:endCxn id="17" idx="3"/>
          </p:cNvCxnSpPr>
          <p:nvPr/>
        </p:nvCxnSpPr>
        <p:spPr>
          <a:xfrm flipH="1" flipV="1">
            <a:off x="2818513" y="3598783"/>
            <a:ext cx="736991" cy="102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E5CB92-7F93-44E2-AF67-83D5DE61A029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2818513" y="3598783"/>
            <a:ext cx="2" cy="2103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1278B9-A7A9-4660-A8A0-250EB7079020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V="1">
            <a:off x="2818513" y="1926911"/>
            <a:ext cx="2" cy="102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496116-3053-4D5A-9865-881A397FAABA}"/>
              </a:ext>
            </a:extLst>
          </p:cNvPr>
          <p:cNvSpPr txBox="1"/>
          <p:nvPr/>
        </p:nvSpPr>
        <p:spPr>
          <a:xfrm>
            <a:off x="1699687" y="3840690"/>
            <a:ext cx="230781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Upload</a:t>
            </a:r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A75239C0-F14F-4866-B21F-6FB8D601C9BE}"/>
              </a:ext>
            </a:extLst>
          </p:cNvPr>
          <p:cNvSpPr/>
          <p:nvPr/>
        </p:nvSpPr>
        <p:spPr>
          <a:xfrm>
            <a:off x="1475813" y="4620371"/>
            <a:ext cx="1224134" cy="9654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 Adjustment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(SHA)</a:t>
            </a:r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70A91D45-3025-4C79-A469-73B2AF69351F}"/>
              </a:ext>
            </a:extLst>
          </p:cNvPr>
          <p:cNvSpPr/>
          <p:nvPr/>
        </p:nvSpPr>
        <p:spPr>
          <a:xfrm>
            <a:off x="2206448" y="1278922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5E0546E5-5213-44EE-B1C6-7F8484E22E6E}"/>
              </a:ext>
            </a:extLst>
          </p:cNvPr>
          <p:cNvSpPr/>
          <p:nvPr/>
        </p:nvSpPr>
        <p:spPr>
          <a:xfrm>
            <a:off x="2206446" y="2950794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C2DC9302-5397-47E0-AC92-CA9409455AE5}"/>
              </a:ext>
            </a:extLst>
          </p:cNvPr>
          <p:cNvSpPr/>
          <p:nvPr/>
        </p:nvSpPr>
        <p:spPr>
          <a:xfrm>
            <a:off x="9936319" y="4833445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Entries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00764-44DE-43EF-807B-C432A395DF7E}"/>
              </a:ext>
            </a:extLst>
          </p:cNvPr>
          <p:cNvSpPr/>
          <p:nvPr/>
        </p:nvSpPr>
        <p:spPr>
          <a:xfrm>
            <a:off x="6911842" y="1568383"/>
            <a:ext cx="1224125" cy="471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5C7117-7AF3-4934-939C-E5D4787C35A8}"/>
              </a:ext>
            </a:extLst>
          </p:cNvPr>
          <p:cNvCxnSpPr>
            <a:cxnSpLocks/>
            <a:stCxn id="20" idx="3"/>
            <a:endCxn id="25" idx="2"/>
          </p:cNvCxnSpPr>
          <p:nvPr/>
        </p:nvCxnSpPr>
        <p:spPr>
          <a:xfrm flipV="1">
            <a:off x="8135967" y="1800866"/>
            <a:ext cx="553509" cy="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11D67B7-3FD6-4C5E-A232-DA8C97D1A1E9}"/>
              </a:ext>
            </a:extLst>
          </p:cNvPr>
          <p:cNvSpPr/>
          <p:nvPr/>
        </p:nvSpPr>
        <p:spPr>
          <a:xfrm>
            <a:off x="6688764" y="5696118"/>
            <a:ext cx="1659271" cy="611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Check Calculation Status </a:t>
            </a: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DDBCC370-52EC-4624-AAEA-2EDB2BD3603F}"/>
              </a:ext>
            </a:extLst>
          </p:cNvPr>
          <p:cNvSpPr/>
          <p:nvPr/>
        </p:nvSpPr>
        <p:spPr>
          <a:xfrm>
            <a:off x="8689476" y="1476871"/>
            <a:ext cx="1224134" cy="64798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Calculated Forecast</a:t>
            </a: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95B73095-A041-4A8D-8A5B-548253E3BCE5}"/>
              </a:ext>
            </a:extLst>
          </p:cNvPr>
          <p:cNvSpPr/>
          <p:nvPr/>
        </p:nvSpPr>
        <p:spPr>
          <a:xfrm>
            <a:off x="4821406" y="5103072"/>
            <a:ext cx="1224134" cy="1262383"/>
          </a:xfrm>
          <a:prstGeom prst="ca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Batches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Locations</a:t>
            </a:r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17B94F27-C55C-442E-9359-C76E33B795FF}"/>
              </a:ext>
            </a:extLst>
          </p:cNvPr>
          <p:cNvSpPr/>
          <p:nvPr/>
        </p:nvSpPr>
        <p:spPr>
          <a:xfrm>
            <a:off x="3497330" y="2060223"/>
            <a:ext cx="1224134" cy="647989"/>
          </a:xfrm>
          <a:prstGeom prst="ca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EE5A5BB-9C92-4952-941F-E09F4A978681}"/>
              </a:ext>
            </a:extLst>
          </p:cNvPr>
          <p:cNvCxnSpPr>
            <a:cxnSpLocks/>
            <a:stCxn id="16" idx="4"/>
            <a:endCxn id="20" idx="1"/>
          </p:cNvCxnSpPr>
          <p:nvPr/>
        </p:nvCxnSpPr>
        <p:spPr>
          <a:xfrm>
            <a:off x="3430582" y="1602917"/>
            <a:ext cx="3481260" cy="2010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er 29">
            <a:extLst>
              <a:ext uri="{FF2B5EF4-FFF2-40B4-BE49-F238E27FC236}">
                <a16:creationId xmlns:a16="http://schemas.microsoft.com/office/drawing/2014/main" id="{248D4DBF-16A4-43EC-B884-E216650347B8}"/>
              </a:ext>
            </a:extLst>
          </p:cNvPr>
          <p:cNvSpPr/>
          <p:nvPr/>
        </p:nvSpPr>
        <p:spPr>
          <a:xfrm>
            <a:off x="2943437" y="4620371"/>
            <a:ext cx="1224134" cy="96540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 of Stock 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(OOS)</a:t>
            </a: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539D4CDC-E98B-4603-87BC-7EE6186C2B35}"/>
              </a:ext>
            </a:extLst>
          </p:cNvPr>
          <p:cNvSpPr/>
          <p:nvPr/>
        </p:nvSpPr>
        <p:spPr>
          <a:xfrm>
            <a:off x="2206446" y="5599385"/>
            <a:ext cx="1224134" cy="9179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 Ledger Entries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(ILE)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C69553-AA82-4119-A8FA-73A733351235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9301543" y="2124860"/>
            <a:ext cx="4884" cy="27555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120BEA-0808-4E87-A7DA-9DFE301ADAA3}"/>
              </a:ext>
            </a:extLst>
          </p:cNvPr>
          <p:cNvCxnSpPr>
            <a:cxnSpLocks/>
            <a:stCxn id="24" idx="0"/>
            <a:endCxn id="20" idx="2"/>
          </p:cNvCxnSpPr>
          <p:nvPr/>
        </p:nvCxnSpPr>
        <p:spPr>
          <a:xfrm flipV="1">
            <a:off x="7518400" y="2039624"/>
            <a:ext cx="5505" cy="36564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731BE66-492C-46DC-B822-FC575E67C641}"/>
              </a:ext>
            </a:extLst>
          </p:cNvPr>
          <p:cNvCxnSpPr>
            <a:cxnSpLocks/>
            <a:stCxn id="25" idx="4"/>
            <a:endCxn id="18" idx="1"/>
          </p:cNvCxnSpPr>
          <p:nvPr/>
        </p:nvCxnSpPr>
        <p:spPr>
          <a:xfrm>
            <a:off x="9913610" y="1800866"/>
            <a:ext cx="634776" cy="3032579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9">
            <a:extLst>
              <a:ext uri="{FF2B5EF4-FFF2-40B4-BE49-F238E27FC236}">
                <a16:creationId xmlns:a16="http://schemas.microsoft.com/office/drawing/2014/main" id="{E2C40FD3-553A-438B-B1EF-D891C7BE1430}"/>
              </a:ext>
            </a:extLst>
          </p:cNvPr>
          <p:cNvCxnSpPr>
            <a:cxnSpLocks/>
            <a:stCxn id="27" idx="1"/>
            <a:endCxn id="28" idx="4"/>
          </p:cNvCxnSpPr>
          <p:nvPr/>
        </p:nvCxnSpPr>
        <p:spPr>
          <a:xfrm rot="16200000" flipV="1">
            <a:off x="3718042" y="3387640"/>
            <a:ext cx="2718854" cy="712009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7416844-6C90-425A-9B96-60F0FD4FF087}"/>
              </a:ext>
            </a:extLst>
          </p:cNvPr>
          <p:cNvSpPr txBox="1"/>
          <p:nvPr/>
        </p:nvSpPr>
        <p:spPr>
          <a:xfrm>
            <a:off x="5275622" y="2264092"/>
            <a:ext cx="495344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Webservices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FF8C65-5E8D-4A5F-B0C8-61319E80F9CD}"/>
              </a:ext>
            </a:extLst>
          </p:cNvPr>
          <p:cNvSpPr/>
          <p:nvPr/>
        </p:nvSpPr>
        <p:spPr>
          <a:xfrm>
            <a:off x="8655191" y="4880452"/>
            <a:ext cx="1151173" cy="669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BC3C11-9400-4E23-996E-3CAFD250A70B}"/>
              </a:ext>
            </a:extLst>
          </p:cNvPr>
          <p:cNvSpPr/>
          <p:nvPr/>
        </p:nvSpPr>
        <p:spPr>
          <a:xfrm>
            <a:off x="6785226" y="4886480"/>
            <a:ext cx="1453865" cy="66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78509C-5676-4423-AF40-14138EA7A924}"/>
              </a:ext>
            </a:extLst>
          </p:cNvPr>
          <p:cNvSpPr txBox="1"/>
          <p:nvPr/>
        </p:nvSpPr>
        <p:spPr>
          <a:xfrm>
            <a:off x="4862858" y="4620371"/>
            <a:ext cx="114122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Synchronize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696C3C9-DC69-4AC1-8EB0-AD7F684177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94322" y="1416005"/>
            <a:ext cx="284461" cy="105431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AEA768E-55F8-4124-A813-E2F9FE557FD9}"/>
              </a:ext>
            </a:extLst>
          </p:cNvPr>
          <p:cNvSpPr/>
          <p:nvPr/>
        </p:nvSpPr>
        <p:spPr>
          <a:xfrm>
            <a:off x="729513" y="1006679"/>
            <a:ext cx="10906017" cy="18746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C0A4A2-5718-479E-ABEF-13EB428AAC60}"/>
              </a:ext>
            </a:extLst>
          </p:cNvPr>
          <p:cNvSpPr/>
          <p:nvPr/>
        </p:nvSpPr>
        <p:spPr>
          <a:xfrm>
            <a:off x="729513" y="2878544"/>
            <a:ext cx="10906017" cy="15640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B0199B-6A6A-4441-8793-AEE909B8B537}"/>
              </a:ext>
            </a:extLst>
          </p:cNvPr>
          <p:cNvSpPr/>
          <p:nvPr/>
        </p:nvSpPr>
        <p:spPr>
          <a:xfrm>
            <a:off x="729513" y="4446340"/>
            <a:ext cx="10906017" cy="21953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BC4DF6-3D47-A029-5D4C-D4F69424D4B7}"/>
              </a:ext>
            </a:extLst>
          </p:cNvPr>
          <p:cNvSpPr/>
          <p:nvPr/>
        </p:nvSpPr>
        <p:spPr>
          <a:xfrm>
            <a:off x="4384800" y="3840690"/>
            <a:ext cx="4602612" cy="326161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Forecast Basic Setup &amp; Connection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C889A-CD4E-4F75-A425-CB12530E8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1160646"/>
            <a:ext cx="10916093" cy="53057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7A0B721-19F3-4157-978A-03BA61E512A1}"/>
              </a:ext>
            </a:extLst>
          </p:cNvPr>
          <p:cNvSpPr/>
          <p:nvPr/>
        </p:nvSpPr>
        <p:spPr>
          <a:xfrm rot="2863290">
            <a:off x="5464483" y="2381616"/>
            <a:ext cx="533957" cy="759604"/>
          </a:xfrm>
          <a:prstGeom prst="downArrow">
            <a:avLst/>
          </a:prstGeom>
          <a:solidFill>
            <a:srgbClr val="00828F"/>
          </a:solidFill>
          <a:ln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3BD124D-7F55-4C39-AFDB-57E9B8F21F81}"/>
              </a:ext>
            </a:extLst>
          </p:cNvPr>
          <p:cNvSpPr/>
          <p:nvPr/>
        </p:nvSpPr>
        <p:spPr>
          <a:xfrm rot="16200000">
            <a:off x="339473" y="4945028"/>
            <a:ext cx="497570" cy="785182"/>
          </a:xfrm>
          <a:prstGeom prst="downArrow">
            <a:avLst/>
          </a:prstGeom>
          <a:solidFill>
            <a:srgbClr val="00828F"/>
          </a:solidFill>
          <a:ln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8" y="913755"/>
            <a:ext cx="10324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Batch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group items that are forecasted based on similar rules.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F516C9-3FEB-4FCA-997E-D59A6706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8" y="1775108"/>
            <a:ext cx="6751168" cy="20313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D5D17C-F085-4242-8288-FE995B1A297B}"/>
              </a:ext>
            </a:extLst>
          </p:cNvPr>
          <p:cNvSpPr txBox="1"/>
          <p:nvPr/>
        </p:nvSpPr>
        <p:spPr>
          <a:xfrm>
            <a:off x="489097" y="3955588"/>
            <a:ext cx="9431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Item Links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map items with LS Forecast Batches.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A3895B-3453-4C67-9CBC-7516F5F5C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98" y="4794393"/>
            <a:ext cx="6870736" cy="18290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hand holding a light bulb&#10;&#10;Description automatically generated">
            <a:extLst>
              <a:ext uri="{FF2B5EF4-FFF2-40B4-BE49-F238E27FC236}">
                <a16:creationId xmlns:a16="http://schemas.microsoft.com/office/drawing/2014/main" id="{F23AF035-901D-47D3-BF48-EC6A368C82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168" y="0"/>
            <a:ext cx="367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17A7FD-B28E-4A4D-B549-E6268A8D3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553" y="1329070"/>
            <a:ext cx="7727645" cy="47619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556438" y="1329070"/>
            <a:ext cx="37391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activate a Location for LS Forecast, the following fields have to be active: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Active for </a:t>
            </a:r>
            <a:r>
              <a:rPr kumimoji="0" lang="en-MY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Autom</a:t>
            </a: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</a:t>
            </a:r>
            <a:r>
              <a:rPr kumimoji="0" lang="en-MY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</a:t>
            </a: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Active for LS Forecast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C32761-47EB-4EFC-AF77-B8CBFAE5EDE8}"/>
              </a:ext>
            </a:extLst>
          </p:cNvPr>
          <p:cNvSpPr/>
          <p:nvPr/>
        </p:nvSpPr>
        <p:spPr>
          <a:xfrm>
            <a:off x="4572000" y="3923412"/>
            <a:ext cx="1988288" cy="340242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F13AE-75FE-4E79-B1AB-EA17594CA92B}"/>
              </a:ext>
            </a:extLst>
          </p:cNvPr>
          <p:cNvSpPr/>
          <p:nvPr/>
        </p:nvSpPr>
        <p:spPr>
          <a:xfrm>
            <a:off x="4572000" y="5559100"/>
            <a:ext cx="3806456" cy="340242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3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6" b="2786"/>
          <a:stretch/>
        </p:blipFill>
        <p:spPr>
          <a:xfrm>
            <a:off x="411998" y="860836"/>
            <a:ext cx="3839961" cy="38728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0E72D-ACF3-6615-3ED5-3D761C9752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903D6-CE54-E326-F928-1F3081352D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Director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39D0D-1F4E-5073-096B-947C60664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Martin.Kleindl@LSRetail.com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DE1C98-37AA-B99F-6CD5-7263AEDF5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LS Forecast</a:t>
            </a:r>
            <a:endParaRPr lang="en-I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C581E7-1F29-3277-5BF8-3760D668AB03}"/>
              </a:ext>
            </a:extLst>
          </p:cNvPr>
          <p:cNvSpPr txBox="1">
            <a:spLocks/>
          </p:cNvSpPr>
          <p:nvPr/>
        </p:nvSpPr>
        <p:spPr>
          <a:xfrm>
            <a:off x="5384239" y="3104147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F6C37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make your implementation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success!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I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2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8" y="1286541"/>
            <a:ext cx="375329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activate an Item for LS Forecast: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Calculation Type = </a:t>
            </a:r>
            <a:r>
              <a:rPr kumimoji="0" lang="en-MY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</a:t>
            </a: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valid Item Distribution setup.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E4217-A0EB-452B-A215-2724A5F8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44" y="1063256"/>
            <a:ext cx="6990358" cy="56346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1B4AF3-CAF0-4D2D-873C-5D40B4099931}"/>
              </a:ext>
            </a:extLst>
          </p:cNvPr>
          <p:cNvSpPr/>
          <p:nvPr/>
        </p:nvSpPr>
        <p:spPr>
          <a:xfrm>
            <a:off x="4933507" y="2362914"/>
            <a:ext cx="6592186" cy="1066085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AD370-9A45-45C1-9AB9-E42405AA7241}"/>
              </a:ext>
            </a:extLst>
          </p:cNvPr>
          <p:cNvSpPr/>
          <p:nvPr/>
        </p:nvSpPr>
        <p:spPr>
          <a:xfrm>
            <a:off x="8243777" y="5724573"/>
            <a:ext cx="3207488" cy="293455"/>
          </a:xfrm>
          <a:prstGeom prst="rect">
            <a:avLst/>
          </a:prstGeom>
          <a:noFill/>
          <a:ln w="38100">
            <a:solidFill>
              <a:srgbClr val="008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2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0D93FD-C3B2-4AB3-E9E6-BA3FB97A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Calculation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9" y="1180214"/>
            <a:ext cx="51355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Scheduler based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scheduler job performs the following steps: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Master data synchronization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 calculation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Write to LS Forecast Calculation 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Master Data Synchronization job can be run separately, to reduce the execution time of the full calculation job.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F0E04-B23B-4F04-ACEC-171AB5F3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623" y="1332651"/>
            <a:ext cx="6226789" cy="43451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B2C5F63-BBA8-AB51-7712-A50234113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09" b="25250"/>
          <a:stretch/>
        </p:blipFill>
        <p:spPr>
          <a:xfrm>
            <a:off x="105599" y="4429957"/>
            <a:ext cx="5362543" cy="28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Master Data Synchronization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996B5-DE7C-4AD4-85DE-D729B11F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52"/>
          <a:stretch/>
        </p:blipFill>
        <p:spPr>
          <a:xfrm>
            <a:off x="6035746" y="960129"/>
            <a:ext cx="5659964" cy="26801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C368C-A87E-4322-AC16-AB28B8135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51"/>
          <a:stretch/>
        </p:blipFill>
        <p:spPr>
          <a:xfrm>
            <a:off x="2791231" y="3710758"/>
            <a:ext cx="8925743" cy="30558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78148-A941-421E-BC1A-6A9A2350DE66}"/>
              </a:ext>
            </a:extLst>
          </p:cNvPr>
          <p:cNvSpPr txBox="1"/>
          <p:nvPr/>
        </p:nvSpPr>
        <p:spPr>
          <a:xfrm>
            <a:off x="556438" y="1329070"/>
            <a:ext cx="5302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Locations &amp; 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Give an overview of the Locations and Items maintained for LS Forecast.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Synchronization with the cloud.</a:t>
            </a:r>
          </a:p>
        </p:txBody>
      </p:sp>
    </p:spTree>
    <p:extLst>
      <p:ext uri="{BB962C8B-B14F-4D97-AF65-F5344CB8AC3E}">
        <p14:creationId xmlns:p14="http://schemas.microsoft.com/office/powerpoint/2010/main" val="2994865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E0E54F-DA37-2AF1-CD12-6DA91239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Calculation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DC97D-0EC5-45A2-BC13-6C5E9C7B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50" y="3648133"/>
            <a:ext cx="8969009" cy="29156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C20B6F-1F1A-4409-BA8C-BCD1DFAD1A20}"/>
              </a:ext>
            </a:extLst>
          </p:cNvPr>
          <p:cNvSpPr/>
          <p:nvPr/>
        </p:nvSpPr>
        <p:spPr>
          <a:xfrm>
            <a:off x="1109322" y="2105514"/>
            <a:ext cx="2328539" cy="1354218"/>
          </a:xfrm>
          <a:prstGeom prst="wedgeRoundRectCallout">
            <a:avLst>
              <a:gd name="adj1" fmla="val 6236"/>
              <a:gd name="adj2" fmla="val 136455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Calculate Forecast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initiate forecast calculation for the selected Batch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E467E4-EBBA-49FA-AC59-7B92D77F53E8}"/>
              </a:ext>
            </a:extLst>
          </p:cNvPr>
          <p:cNvSpPr/>
          <p:nvPr/>
        </p:nvSpPr>
        <p:spPr>
          <a:xfrm>
            <a:off x="3666461" y="2105514"/>
            <a:ext cx="2658139" cy="1354218"/>
          </a:xfrm>
          <a:prstGeom prst="wedgeRoundRectCallout">
            <a:avLst>
              <a:gd name="adj1" fmla="val -40063"/>
              <a:gd name="adj2" fmla="val 132529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Check Calculation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give information if the calculation is finished or still running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050753-5BCA-4FFE-BAFA-B87356DD5FFB}"/>
              </a:ext>
            </a:extLst>
          </p:cNvPr>
          <p:cNvSpPr/>
          <p:nvPr/>
        </p:nvSpPr>
        <p:spPr>
          <a:xfrm>
            <a:off x="6553200" y="2105514"/>
            <a:ext cx="2328539" cy="1354218"/>
          </a:xfrm>
          <a:prstGeom prst="wedgeRoundRectCallout">
            <a:avLst>
              <a:gd name="adj1" fmla="val -78238"/>
              <a:gd name="adj2" fmla="val 134100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Download Forecast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download the results into the LS Forecast Entries table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D4201-DCAC-41A9-9E64-26B6528F70C4}"/>
              </a:ext>
            </a:extLst>
          </p:cNvPr>
          <p:cNvSpPr txBox="1"/>
          <p:nvPr/>
        </p:nvSpPr>
        <p:spPr>
          <a:xfrm>
            <a:off x="489099" y="1180214"/>
            <a:ext cx="10419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Trigger the calculation manually from the LS Forecast Batches page.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DA124F2-A41A-28E9-DE41-3A9071DD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9" b="25250"/>
          <a:stretch/>
        </p:blipFill>
        <p:spPr>
          <a:xfrm>
            <a:off x="1136343" y="1679491"/>
            <a:ext cx="11425056" cy="59685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F1E167-D50E-CBAE-AB07-CED6A30E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Calculation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4B312-4FB1-4675-93BB-F3C73DDBA76F}"/>
              </a:ext>
            </a:extLst>
          </p:cNvPr>
          <p:cNvSpPr txBox="1"/>
          <p:nvPr/>
        </p:nvSpPr>
        <p:spPr>
          <a:xfrm>
            <a:off x="489098" y="1180214"/>
            <a:ext cx="110897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Calculation 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Calculation details are logged into the LS Forecast Calculation Log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AA3F2-9096-4ABF-8C6E-DBD4EA452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26418"/>
            <a:ext cx="11887200" cy="20538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375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4630975-F780-D00C-4F87-968C5445B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9" b="25250"/>
          <a:stretch/>
        </p:blipFill>
        <p:spPr>
          <a:xfrm>
            <a:off x="1136343" y="1679491"/>
            <a:ext cx="11425056" cy="59685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E6B7A0-6FC4-D58E-54C6-D879DF64B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Calculation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C0C04-CC93-454B-8AE3-ACEDFAED3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98" y="2239407"/>
            <a:ext cx="10154979" cy="4352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ACAB6-082F-475C-B0D8-D12B5A9AB385}"/>
              </a:ext>
            </a:extLst>
          </p:cNvPr>
          <p:cNvSpPr txBox="1"/>
          <p:nvPr/>
        </p:nvSpPr>
        <p:spPr>
          <a:xfrm>
            <a:off x="489098" y="1180214"/>
            <a:ext cx="110897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Entries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Calculation results are downloaded to the LS Forecast Entries</a:t>
            </a: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40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960009"/>
              </p:ext>
            </p:extLst>
          </p:nvPr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A76B873-4F1A-1529-5850-29019B78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transfer</a:t>
            </a:r>
          </a:p>
        </p:txBody>
      </p:sp>
    </p:spTree>
    <p:extLst>
      <p:ext uri="{BB962C8B-B14F-4D97-AF65-F5344CB8AC3E}">
        <p14:creationId xmlns:p14="http://schemas.microsoft.com/office/powerpoint/2010/main" val="77363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6C85863-26E9-A536-92EF-5900B417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90C30A-F0ED-49FA-9E95-1342BA65E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br>
              <a:rPr lang="en-US" b="1" dirty="0"/>
            </a:br>
            <a:r>
              <a:rPr lang="en-US" sz="2400" dirty="0"/>
              <a:t>Price Model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Consumption based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Billing at the end of month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 </a:t>
            </a:r>
            <a:r>
              <a:rPr lang="en-US" sz="2000" b="1" dirty="0"/>
              <a:t>Forecasted SKU</a:t>
            </a:r>
            <a:endParaRPr lang="en-US" sz="2000" dirty="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Cost based on no. of items, locations and</a:t>
            </a:r>
            <a:br>
              <a:rPr lang="en-US" sz="2000" dirty="0"/>
            </a:br>
            <a:r>
              <a:rPr lang="en-US" sz="2000" dirty="0"/>
              <a:t>   calculations</a:t>
            </a:r>
            <a:br>
              <a:rPr lang="en-US" sz="2000" dirty="0"/>
            </a:br>
            <a:br>
              <a:rPr lang="en-US" sz="2000" dirty="0"/>
            </a:br>
            <a:endParaRPr lang="en-US" sz="800" dirty="0"/>
          </a:p>
          <a:p>
            <a:r>
              <a:rPr lang="en-US" sz="2400" dirty="0"/>
              <a:t>Big Question: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Which items are good candidates for LS Forecast?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BE6C4A-A5E2-E553-0790-C1A3CF8BFFB1}"/>
              </a:ext>
            </a:extLst>
          </p:cNvPr>
          <p:cNvGrpSpPr/>
          <p:nvPr/>
        </p:nvGrpSpPr>
        <p:grpSpPr>
          <a:xfrm>
            <a:off x="7510343" y="1060316"/>
            <a:ext cx="4124884" cy="3461353"/>
            <a:chOff x="7724443" y="1579985"/>
            <a:chExt cx="4124884" cy="34613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B5F63D-4DDC-4370-B5C9-C60CEAD41B71}"/>
                </a:ext>
              </a:extLst>
            </p:cNvPr>
            <p:cNvSpPr/>
            <p:nvPr/>
          </p:nvSpPr>
          <p:spPr>
            <a:xfrm>
              <a:off x="8913707" y="1579985"/>
              <a:ext cx="1705251" cy="645512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 / Variants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17F9C0-EDD2-433E-9CD1-F8D2B80B7D90}"/>
                </a:ext>
              </a:extLst>
            </p:cNvPr>
            <p:cNvSpPr/>
            <p:nvPr/>
          </p:nvSpPr>
          <p:spPr>
            <a:xfrm>
              <a:off x="10144076" y="2578361"/>
              <a:ext cx="1705251" cy="645512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Calculations per month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F1ABD-5863-467C-9087-8BC272A9119C}"/>
                </a:ext>
              </a:extLst>
            </p:cNvPr>
            <p:cNvSpPr/>
            <p:nvPr/>
          </p:nvSpPr>
          <p:spPr>
            <a:xfrm>
              <a:off x="7724443" y="2578361"/>
              <a:ext cx="1705251" cy="645512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Locations</a:t>
              </a:r>
            </a:p>
          </p:txBody>
        </p:sp>
        <p:sp>
          <p:nvSpPr>
            <p:cNvPr id="3" name="Multiplication Sign 2">
              <a:extLst>
                <a:ext uri="{FF2B5EF4-FFF2-40B4-BE49-F238E27FC236}">
                  <a16:creationId xmlns:a16="http://schemas.microsoft.com/office/drawing/2014/main" id="{78F077F1-167A-4942-9F81-2329D316D7A3}"/>
                </a:ext>
              </a:extLst>
            </p:cNvPr>
            <p:cNvSpPr/>
            <p:nvPr/>
          </p:nvSpPr>
          <p:spPr>
            <a:xfrm>
              <a:off x="9498217" y="2647809"/>
              <a:ext cx="612068" cy="576064"/>
            </a:xfrm>
            <a:prstGeom prst="mathMultiply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Striped Right 3">
              <a:extLst>
                <a:ext uri="{FF2B5EF4-FFF2-40B4-BE49-F238E27FC236}">
                  <a16:creationId xmlns:a16="http://schemas.microsoft.com/office/drawing/2014/main" id="{F65BF678-D8A3-484C-BE95-5EED3D60F09A}"/>
                </a:ext>
              </a:extLst>
            </p:cNvPr>
            <p:cNvSpPr/>
            <p:nvPr/>
          </p:nvSpPr>
          <p:spPr>
            <a:xfrm rot="5400000">
              <a:off x="9465444" y="3637838"/>
              <a:ext cx="684076" cy="481206"/>
            </a:xfrm>
            <a:prstGeom prst="stripedRightArrow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C9CADB-CEC7-4107-B234-A5AD4E7A4F35}"/>
                </a:ext>
              </a:extLst>
            </p:cNvPr>
            <p:cNvSpPr/>
            <p:nvPr/>
          </p:nvSpPr>
          <p:spPr>
            <a:xfrm>
              <a:off x="8904151" y="4465274"/>
              <a:ext cx="1800200" cy="576064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Forecasted SKU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1A546-6A44-2C9B-3DF8-D52395C77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22" b="97143" l="20667" r="82000">
                        <a14:foregroundMark x1="35333" y1="97983" x2="36778" y2="75966"/>
                        <a14:foregroundMark x1="36778" y1="75966" x2="42778" y2="67059"/>
                        <a14:foregroundMark x1="42778" y1="67059" x2="52778" y2="62521"/>
                        <a14:foregroundMark x1="52778" y1="62521" x2="64222" y2="69916"/>
                        <a14:foregroundMark x1="64222" y1="69916" x2="66761" y2="77842"/>
                        <a14:foregroundMark x1="66438" y1="92250" x2="64000" y2="97143"/>
                        <a14:foregroundMark x1="33000" y1="96303" x2="33000" y2="96303"/>
                        <a14:foregroundMark x1="24333" y1="34454" x2="28111" y2="24034"/>
                        <a14:foregroundMark x1="28111" y1="24034" x2="35889" y2="27731"/>
                        <a14:foregroundMark x1="35889" y1="27731" x2="32667" y2="38151"/>
                        <a14:foregroundMark x1="32667" y1="38151" x2="32333" y2="38319"/>
                        <a14:foregroundMark x1="29556" y1="23697" x2="34333" y2="32605"/>
                        <a14:foregroundMark x1="34333" y1="32605" x2="34444" y2="32605"/>
                        <a14:foregroundMark x1="31000" y1="23866" x2="33556" y2="23866"/>
                        <a14:foregroundMark x1="31000" y1="19328" x2="38667" y2="21513"/>
                        <a14:foregroundMark x1="38667" y1="21513" x2="38778" y2="21681"/>
                        <a14:foregroundMark x1="38667" y1="22353" x2="46889" y2="14454"/>
                        <a14:foregroundMark x1="46889" y1="14454" x2="54222" y2="14622"/>
                        <a14:foregroundMark x1="54222" y1="14622" x2="57778" y2="29412"/>
                        <a14:foregroundMark x1="57778" y1="29412" x2="48778" y2="36639"/>
                        <a14:foregroundMark x1="53778" y1="14790" x2="55889" y2="15630"/>
                        <a14:foregroundMark x1="44222" y1="16975" x2="51667" y2="18655"/>
                        <a14:foregroundMark x1="53000" y1="16975" x2="50333" y2="30588"/>
                        <a14:foregroundMark x1="65444" y1="25546" x2="66222" y2="34790"/>
                        <a14:foregroundMark x1="65778" y1="25042" x2="67667" y2="32941"/>
                        <a14:foregroundMark x1="67222" y1="29076" x2="66889" y2="35798"/>
                        <a14:foregroundMark x1="69667" y1="34118" x2="67889" y2="25042"/>
                        <a14:foregroundMark x1="68333" y1="23866" x2="74000" y2="31092"/>
                        <a14:foregroundMark x1="74000" y1="31092" x2="74000" y2="31429"/>
                        <a14:foregroundMark x1="67778" y1="22017" x2="73889" y2="29244"/>
                        <a14:foregroundMark x1="73889" y1="29244" x2="74222" y2="31092"/>
                        <a14:foregroundMark x1="60333" y1="36471" x2="65667" y2="40504"/>
                        <a14:foregroundMark x1="62111" y1="37311" x2="68778" y2="36471"/>
                        <a14:foregroundMark x1="63111" y1="47395" x2="66222" y2="45210"/>
                        <a14:foregroundMark x1="71889" y1="45546" x2="80000" y2="46387"/>
                        <a14:foregroundMark x1="80000" y1="46387" x2="77778" y2="52605"/>
                        <a14:foregroundMark x1="70889" y1="44034" x2="72556" y2="50924"/>
                        <a14:foregroundMark x1="81000" y1="44538" x2="82000" y2="50924"/>
                        <a14:foregroundMark x1="24778" y1="42857" x2="21889" y2="53445"/>
                        <a14:foregroundMark x1="21889" y1="53445" x2="29111" y2="55126"/>
                        <a14:foregroundMark x1="29111" y1="55126" x2="30889" y2="54118"/>
                        <a14:foregroundMark x1="20333" y1="56134" x2="20667" y2="44538"/>
                        <a14:foregroundMark x1="20667" y1="44538" x2="23444" y2="42521"/>
                        <a14:foregroundMark x1="41556" y1="70420" x2="61889" y2="88571"/>
                        <a14:backgroundMark x1="67778" y1="83361" x2="67778" y2="83361"/>
                        <a14:backgroundMark x1="67778" y1="82353" x2="68333" y2="87563"/>
                        <a14:backgroundMark x1="67667" y1="78992" x2="68000" y2="85378"/>
                        <a14:backgroundMark x1="67222" y1="77815" x2="67556" y2="90756"/>
                        <a14:backgroundMark x1="67556" y1="90756" x2="67111" y2="92605"/>
                      </a14:backgroundRemoval>
                    </a14:imgEffect>
                  </a14:imgLayer>
                </a14:imgProps>
              </a:ext>
            </a:extLst>
          </a:blip>
          <a:srcRect l="16340" t="8205" r="14553"/>
          <a:stretch/>
        </p:blipFill>
        <p:spPr>
          <a:xfrm>
            <a:off x="7376160" y="2733103"/>
            <a:ext cx="4697153" cy="4124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CB1195-7370-7A0A-2C19-0B5A9235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1" b="97801" l="12305" r="91309">
                        <a14:foregroundMark x1="10938" y1="97507" x2="12402" y2="80352"/>
                        <a14:foregroundMark x1="12402" y1="80352" x2="16309" y2="67595"/>
                        <a14:foregroundMark x1="16309" y1="67595" x2="16309" y2="65689"/>
                        <a14:foregroundMark x1="18066" y1="75806" x2="17578" y2="97067"/>
                        <a14:foregroundMark x1="17578" y1="97067" x2="16504" y2="97947"/>
                        <a14:foregroundMark x1="22266" y1="34018" x2="19824" y2="16422"/>
                        <a14:foregroundMark x1="19824" y1="16422" x2="28418" y2="11730"/>
                        <a14:foregroundMark x1="28418" y1="11730" x2="75684" y2="19941"/>
                        <a14:foregroundMark x1="75684" y1="19941" x2="77441" y2="37683"/>
                        <a14:foregroundMark x1="45703" y1="28299" x2="49121" y2="41789"/>
                        <a14:foregroundMark x1="49121" y1="41789" x2="49219" y2="41789"/>
                        <a14:foregroundMark x1="33496" y1="34897" x2="39941" y2="30352"/>
                        <a14:foregroundMark x1="56738" y1="23460" x2="60254" y2="39883"/>
                        <a14:foregroundMark x1="51270" y1="48240" x2="56641" y2="25660"/>
                        <a14:foregroundMark x1="63086" y1="26393" x2="69727" y2="45015"/>
                        <a14:foregroundMark x1="69238" y1="46921" x2="73730" y2="28299"/>
                        <a14:foregroundMark x1="22461" y1="28006" x2="36621" y2="34751"/>
                        <a14:foregroundMark x1="17969" y1="84751" x2="46680" y2="72434"/>
                        <a14:foregroundMark x1="45801" y1="71261" x2="71973" y2="70381"/>
                        <a14:foregroundMark x1="71973" y1="70381" x2="74707" y2="70381"/>
                        <a14:foregroundMark x1="65039" y1="65396" x2="62402" y2="93695"/>
                        <a14:foregroundMark x1="72461" y1="73754" x2="89160" y2="83871"/>
                        <a14:foregroundMark x1="87402" y1="79619" x2="89160" y2="93695"/>
                        <a14:foregroundMark x1="90039" y1="76393" x2="91309" y2="91496"/>
                        <a14:foregroundMark x1="91309" y1="91496" x2="91113" y2="93988"/>
                      </a14:backgroundRemoval>
                    </a14:imgEffect>
                  </a14:imgLayer>
                </a14:imgProps>
              </a:ext>
            </a:extLst>
          </a:blip>
          <a:srcRect l="5518" r="4440"/>
          <a:stretch/>
        </p:blipFill>
        <p:spPr>
          <a:xfrm>
            <a:off x="6813310" y="2665993"/>
            <a:ext cx="5667447" cy="4192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9F16EF-8568-4935-6A7E-AB748D039A6F}"/>
              </a:ext>
            </a:extLst>
          </p:cNvPr>
          <p:cNvSpPr txBox="1"/>
          <p:nvPr/>
        </p:nvSpPr>
        <p:spPr>
          <a:xfrm>
            <a:off x="7586685" y="3202161"/>
            <a:ext cx="3847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53535"/>
                </a:solidFill>
              </a:rPr>
              <a:t>“all items” is </a:t>
            </a:r>
          </a:p>
        </p:txBody>
      </p:sp>
    </p:spTree>
    <p:extLst>
      <p:ext uri="{BB962C8B-B14F-4D97-AF65-F5344CB8AC3E}">
        <p14:creationId xmlns:p14="http://schemas.microsoft.com/office/powerpoint/2010/main" val="19087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894F60-F7D5-4740-84C8-172C0FC8608B}"/>
              </a:ext>
            </a:extLst>
          </p:cNvPr>
          <p:cNvSpPr txBox="1">
            <a:spLocks/>
          </p:cNvSpPr>
          <p:nvPr/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5BC3CEA-189F-4010-B4AD-CCF5F0874D1D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869429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Tool for partners and customers</a:t>
            </a:r>
            <a:br>
              <a:rPr lang="en-US" sz="2400" b="1"/>
            </a:br>
            <a:endParaRPr lang="en-US" sz="800" b="1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Identify good item candidates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Scorecard approach with weights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Easy, simple, fast</a:t>
            </a:r>
            <a:br>
              <a:rPr lang="en-US" sz="2400"/>
            </a:br>
            <a:endParaRPr lang="en-US" sz="1300"/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" name="Picture 2" descr="Badge, new icon | Icon search engine">
            <a:extLst>
              <a:ext uri="{FF2B5EF4-FFF2-40B4-BE49-F238E27FC236}">
                <a16:creationId xmlns:a16="http://schemas.microsoft.com/office/drawing/2014/main" id="{4F3E7A47-7FC2-95CD-1AF1-4B929FA1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77" y="194030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F265D8C-BC40-AE27-A44D-4BA12A0D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9"/>
          <a:stretch/>
        </p:blipFill>
        <p:spPr bwMode="auto">
          <a:xfrm>
            <a:off x="2472268" y="2881991"/>
            <a:ext cx="9624906" cy="3843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C932915D-AD6D-BB26-8BEC-72F2EA497A38}"/>
              </a:ext>
            </a:extLst>
          </p:cNvPr>
          <p:cNvSpPr/>
          <p:nvPr/>
        </p:nvSpPr>
        <p:spPr>
          <a:xfrm>
            <a:off x="9567182" y="2070614"/>
            <a:ext cx="2411237" cy="1117785"/>
          </a:xfrm>
          <a:prstGeom prst="wedgeRoundRectCallout">
            <a:avLst>
              <a:gd name="adj1" fmla="val -61434"/>
              <a:gd name="adj2" fmla="val 174905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/>
              <a:t>Total Rating</a:t>
            </a:r>
          </a:p>
          <a:p>
            <a:pPr algn="ctr"/>
            <a:r>
              <a:rPr lang="en-US" dirty="0"/>
              <a:t>Total Score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4E059-731F-C901-D6FC-1C0CC247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Forecast: Item Suggestion Worksheet</a:t>
            </a:r>
          </a:p>
        </p:txBody>
      </p:sp>
    </p:spTree>
    <p:extLst>
      <p:ext uri="{BB962C8B-B14F-4D97-AF65-F5344CB8AC3E}">
        <p14:creationId xmlns:p14="http://schemas.microsoft.com/office/powerpoint/2010/main" val="382266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05761-F920-4156-4203-0D44B74AA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Additional dimensions</a:t>
            </a:r>
            <a:br>
              <a:rPr lang="en-US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US" sz="1800" b="1" dirty="0"/>
              <a:t>Affects: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Enables LS Forecast to forecast based on </a:t>
            </a:r>
            <a:br>
              <a:rPr lang="en-US" sz="1800" dirty="0"/>
            </a:br>
            <a:r>
              <a:rPr lang="en-US" sz="1800" dirty="0"/>
              <a:t>weather data, etc.</a:t>
            </a:r>
          </a:p>
          <a:p>
            <a:pPr marL="0" indent="0">
              <a:buNone/>
            </a:pPr>
            <a:br>
              <a:rPr lang="en-US" sz="1800" b="1" dirty="0"/>
            </a:br>
            <a:r>
              <a:rPr lang="en-US" sz="1800" b="1" dirty="0"/>
              <a:t>Solution:</a:t>
            </a:r>
            <a:r>
              <a:rPr lang="en-US" sz="18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Detect dimension patterns</a:t>
            </a:r>
            <a:br>
              <a:rPr lang="en-US" sz="1800" dirty="0"/>
            </a:br>
            <a:r>
              <a:rPr lang="en-US" sz="1800" dirty="0"/>
              <a:t>in time series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5 Location based dimensions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2 Item based dimensions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Integration to Replenishment</a:t>
            </a:r>
            <a:br>
              <a:rPr lang="en-US" sz="1800" dirty="0"/>
            </a:b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Out of the Box integration with AccuWeather </a:t>
            </a:r>
            <a:r>
              <a:rPr lang="en-US" sz="1800" dirty="0"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ym typeface="Wingdings" panose="05000000000000000000" pitchFamily="2" charset="2"/>
              </a:rPr>
              <a:t>Easy to extend for your dimensions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Forecast: additional dimensions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94E53A4-4416-91F0-6AD4-30D4F618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487" y="1196752"/>
            <a:ext cx="5896871" cy="169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526E66-F5FC-19FF-C552-3B5C1B4E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668" y="3140968"/>
            <a:ext cx="3463690" cy="25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0C644-797D-4F9F-B587-AE2F65160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Knowledge transfer</a:t>
            </a:r>
          </a:p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Give you an understanding on LS Forecast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Purpose / Value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 concept &amp; architecture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 to get started, recent pricelist changes</a:t>
            </a:r>
          </a:p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Showcase LS Forecast from first setup to calculation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Listen to your opinion</a:t>
            </a:r>
          </a:p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Feedback and Questions</a:t>
            </a:r>
          </a:p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Hear from you, what is needed to start selling/using LS Forecast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D05BA5-5A61-95AA-A61F-4246863E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 for this session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Placeholder 5" descr="A close up of a football field&#10;&#10;Description automatically generated">
            <a:extLst>
              <a:ext uri="{FF2B5EF4-FFF2-40B4-BE49-F238E27FC236}">
                <a16:creationId xmlns:a16="http://schemas.microsoft.com/office/drawing/2014/main" id="{66909CD6-5077-060F-F814-71A17F31B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075" y="0"/>
            <a:ext cx="39719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467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965D0D9-FA3C-2E68-2C1D-04355E7F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3"/>
          <a:stretch/>
        </p:blipFill>
        <p:spPr>
          <a:xfrm>
            <a:off x="559556" y="1981671"/>
            <a:ext cx="10903346" cy="2007077"/>
          </a:xfrm>
          <a:prstGeom prst="rect">
            <a:avLst/>
          </a:prstGeom>
        </p:spPr>
      </p:pic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125E35AF-10F9-7A55-EE9C-4EE339E55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559556" y="4384423"/>
            <a:ext cx="10903346" cy="210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40300 – Linda Sleeveless Dress</a:t>
            </a:r>
          </a:p>
          <a:p>
            <a:r>
              <a:rPr lang="en-US">
                <a:solidFill>
                  <a:schemeClr val="bg1"/>
                </a:solidFill>
              </a:rPr>
              <a:t>Without dimension: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EBF81E-DF04-BE20-1C5F-7949C2FBE057}"/>
              </a:ext>
            </a:extLst>
          </p:cNvPr>
          <p:cNvSpPr txBox="1"/>
          <p:nvPr/>
        </p:nvSpPr>
        <p:spPr>
          <a:xfrm>
            <a:off x="327544" y="405892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dimension RAIN: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0D5A2B-AB1F-6F79-1D2A-629C5ED7EF39}"/>
              </a:ext>
            </a:extLst>
          </p:cNvPr>
          <p:cNvSpPr/>
          <p:nvPr/>
        </p:nvSpPr>
        <p:spPr>
          <a:xfrm>
            <a:off x="9191767" y="2299646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6EDD5A-270A-AC0D-94B9-0E8BA59A8938}"/>
              </a:ext>
            </a:extLst>
          </p:cNvPr>
          <p:cNvSpPr/>
          <p:nvPr/>
        </p:nvSpPr>
        <p:spPr>
          <a:xfrm>
            <a:off x="9191767" y="4761647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30865-01E9-010F-FD92-80B640E5CD94}"/>
              </a:ext>
            </a:extLst>
          </p:cNvPr>
          <p:cNvSpPr txBox="1"/>
          <p:nvPr/>
        </p:nvSpPr>
        <p:spPr>
          <a:xfrm rot="21480000">
            <a:off x="1344449" y="243775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RRR   R              </a:t>
            </a:r>
            <a:r>
              <a:rPr lang="en-US" dirty="0" err="1"/>
              <a:t>R</a:t>
            </a:r>
            <a:r>
              <a:rPr lang="en-US" dirty="0"/>
              <a:t>                                            </a:t>
            </a:r>
            <a:r>
              <a:rPr lang="en-US" dirty="0" err="1"/>
              <a:t>R</a:t>
            </a:r>
            <a:r>
              <a:rPr lang="en-US" dirty="0"/>
              <a:t>                       </a:t>
            </a:r>
            <a:r>
              <a:rPr lang="en-US" dirty="0" err="1"/>
              <a:t>R</a:t>
            </a:r>
            <a:r>
              <a:rPr lang="en-US" dirty="0"/>
              <a:t>                             </a:t>
            </a:r>
            <a:r>
              <a:rPr lang="en-US" dirty="0" err="1"/>
              <a:t>R</a:t>
            </a:r>
            <a:r>
              <a:rPr lang="en-US" dirty="0"/>
              <a:t>       </a:t>
            </a:r>
            <a:r>
              <a:rPr lang="en-US" dirty="0" err="1"/>
              <a:t>R</a:t>
            </a:r>
            <a:endParaRPr lang="en-US" dirty="0"/>
          </a:p>
        </p:txBody>
      </p:sp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D06343F5-BD51-5564-FACB-85B52D1B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44" y="194030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965D0D9-FA3C-2E68-2C1D-04355E7F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3"/>
          <a:stretch/>
        </p:blipFill>
        <p:spPr>
          <a:xfrm>
            <a:off x="559556" y="1981671"/>
            <a:ext cx="10903346" cy="2007077"/>
          </a:xfrm>
          <a:prstGeom prst="rect">
            <a:avLst/>
          </a:prstGeom>
        </p:spPr>
      </p:pic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125E35AF-10F9-7A55-EE9C-4EE339E55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559556" y="4384423"/>
            <a:ext cx="10903346" cy="210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40300 – Linda Sleeveless Dress</a:t>
            </a:r>
          </a:p>
          <a:p>
            <a:r>
              <a:rPr lang="en-US">
                <a:solidFill>
                  <a:schemeClr val="bg1"/>
                </a:solidFill>
              </a:rPr>
              <a:t>Without dimension: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EBF81E-DF04-BE20-1C5F-7949C2FBE057}"/>
              </a:ext>
            </a:extLst>
          </p:cNvPr>
          <p:cNvSpPr txBox="1"/>
          <p:nvPr/>
        </p:nvSpPr>
        <p:spPr>
          <a:xfrm>
            <a:off x="327544" y="405892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dimension RAIN: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0D5A2B-AB1F-6F79-1D2A-629C5ED7EF39}"/>
              </a:ext>
            </a:extLst>
          </p:cNvPr>
          <p:cNvSpPr/>
          <p:nvPr/>
        </p:nvSpPr>
        <p:spPr>
          <a:xfrm>
            <a:off x="9191767" y="2299646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6EDD5A-270A-AC0D-94B9-0E8BA59A8938}"/>
              </a:ext>
            </a:extLst>
          </p:cNvPr>
          <p:cNvSpPr/>
          <p:nvPr/>
        </p:nvSpPr>
        <p:spPr>
          <a:xfrm>
            <a:off x="9191767" y="4761647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22997-8F37-3B73-8DF8-F1D52ADB54E7}"/>
              </a:ext>
            </a:extLst>
          </p:cNvPr>
          <p:cNvSpPr txBox="1"/>
          <p:nvPr/>
        </p:nvSpPr>
        <p:spPr>
          <a:xfrm rot="21480000">
            <a:off x="1344449" y="243775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RRR   R              </a:t>
            </a:r>
            <a:r>
              <a:rPr lang="en-US" dirty="0" err="1"/>
              <a:t>R</a:t>
            </a:r>
            <a:r>
              <a:rPr lang="en-US" dirty="0"/>
              <a:t>                                            </a:t>
            </a:r>
            <a:r>
              <a:rPr lang="en-US" dirty="0" err="1"/>
              <a:t>R</a:t>
            </a:r>
            <a:r>
              <a:rPr lang="en-US" dirty="0"/>
              <a:t>                       </a:t>
            </a:r>
            <a:r>
              <a:rPr lang="en-US" dirty="0" err="1"/>
              <a:t>R</a:t>
            </a:r>
            <a:r>
              <a:rPr lang="en-US" dirty="0"/>
              <a:t>                             </a:t>
            </a:r>
            <a:r>
              <a:rPr lang="en-US" dirty="0" err="1"/>
              <a:t>R</a:t>
            </a:r>
            <a:r>
              <a:rPr lang="en-US" dirty="0"/>
              <a:t>       </a:t>
            </a:r>
            <a:r>
              <a:rPr lang="en-US" dirty="0" err="1"/>
              <a:t>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CC017-33F0-B7C0-9C3F-1B688D901E59}"/>
              </a:ext>
            </a:extLst>
          </p:cNvPr>
          <p:cNvSpPr txBox="1"/>
          <p:nvPr/>
        </p:nvSpPr>
        <p:spPr>
          <a:xfrm rot="21480000">
            <a:off x="9315651" y="5006889"/>
            <a:ext cx="20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       R      </a:t>
            </a:r>
            <a:r>
              <a:rPr lang="en-US" dirty="0" err="1"/>
              <a:t>R</a:t>
            </a:r>
            <a:r>
              <a:rPr lang="en-US" dirty="0"/>
              <a:t>     </a:t>
            </a:r>
            <a:r>
              <a:rPr lang="en-US" dirty="0" err="1"/>
              <a:t>R</a:t>
            </a:r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4186121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361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40300 – Linda Sleeveless Dress</a:t>
            </a:r>
          </a:p>
          <a:p>
            <a:r>
              <a:rPr lang="en-US">
                <a:solidFill>
                  <a:schemeClr val="bg1"/>
                </a:solidFill>
              </a:rPr>
              <a:t>With dimension RAIN and lift values: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851E10A-8C11-2409-D0BE-69F87AB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0" y="2115401"/>
            <a:ext cx="11457140" cy="360443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F0D5A2B-AB1F-6F79-1D2A-629C5ED7EF39}"/>
              </a:ext>
            </a:extLst>
          </p:cNvPr>
          <p:cNvSpPr/>
          <p:nvPr/>
        </p:nvSpPr>
        <p:spPr>
          <a:xfrm>
            <a:off x="9451074" y="3889375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C93673-C993-604D-9C36-71E936971F3D}"/>
              </a:ext>
            </a:extLst>
          </p:cNvPr>
          <p:cNvSpPr/>
          <p:nvPr/>
        </p:nvSpPr>
        <p:spPr>
          <a:xfrm>
            <a:off x="8011236" y="3166281"/>
            <a:ext cx="1883391" cy="262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36D9A-7AEA-6885-6061-587BE33CE7E0}"/>
              </a:ext>
            </a:extLst>
          </p:cNvPr>
          <p:cNvSpPr txBox="1"/>
          <p:nvPr/>
        </p:nvSpPr>
        <p:spPr>
          <a:xfrm rot="21480000">
            <a:off x="9686208" y="3967517"/>
            <a:ext cx="20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       R      </a:t>
            </a:r>
            <a:r>
              <a:rPr lang="en-US" dirty="0" err="1"/>
              <a:t>R</a:t>
            </a:r>
            <a:r>
              <a:rPr lang="en-US" dirty="0"/>
              <a:t>     </a:t>
            </a:r>
            <a:r>
              <a:rPr lang="en-US" dirty="0" err="1"/>
              <a:t>R</a:t>
            </a:r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054797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132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we do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851E10A-8C11-2409-D0BE-69F87AB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966137"/>
            <a:ext cx="9001000" cy="2592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53A7B5-241A-E3A7-1A94-5BBE5EF93112}"/>
              </a:ext>
            </a:extLst>
          </p:cNvPr>
          <p:cNvSpPr/>
          <p:nvPr/>
        </p:nvSpPr>
        <p:spPr>
          <a:xfrm>
            <a:off x="3719736" y="5286805"/>
            <a:ext cx="1872208" cy="10801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table</a:t>
            </a:r>
            <a:br>
              <a:rPr lang="en-US" dirty="0"/>
            </a:br>
            <a:r>
              <a:rPr lang="en-US" dirty="0"/>
              <a:t>for “RAIN” </a:t>
            </a:r>
            <a:br>
              <a:rPr lang="en-US" dirty="0"/>
            </a:br>
            <a:r>
              <a:rPr lang="en-US" dirty="0"/>
              <a:t>history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21DA1-12DF-4A88-D52C-B02105CD7DC9}"/>
              </a:ext>
            </a:extLst>
          </p:cNvPr>
          <p:cNvSpPr/>
          <p:nvPr/>
        </p:nvSpPr>
        <p:spPr>
          <a:xfrm>
            <a:off x="8472264" y="5286805"/>
            <a:ext cx="1872208" cy="10801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table</a:t>
            </a:r>
            <a:br>
              <a:rPr lang="en-US" dirty="0"/>
            </a:br>
            <a:r>
              <a:rPr lang="en-US" dirty="0"/>
              <a:t>for “RAIN”</a:t>
            </a:r>
            <a:br>
              <a:rPr lang="en-US" dirty="0"/>
            </a:br>
            <a:r>
              <a:rPr lang="en-US" dirty="0"/>
              <a:t>forecast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E064DB9-B8C8-27D9-BD23-B44A707D87F7}"/>
              </a:ext>
            </a:extLst>
          </p:cNvPr>
          <p:cNvSpPr/>
          <p:nvPr/>
        </p:nvSpPr>
        <p:spPr>
          <a:xfrm rot="10800000">
            <a:off x="4367808" y="4055934"/>
            <a:ext cx="576064" cy="108012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1AACE8F-8CA7-B448-C565-E7CB7730CFF2}"/>
              </a:ext>
            </a:extLst>
          </p:cNvPr>
          <p:cNvSpPr/>
          <p:nvPr/>
        </p:nvSpPr>
        <p:spPr>
          <a:xfrm rot="10800000">
            <a:off x="9120336" y="4108730"/>
            <a:ext cx="576064" cy="108012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2ED74-A542-81A3-696B-927CB2D1FB86}"/>
              </a:ext>
            </a:extLst>
          </p:cNvPr>
          <p:cNvSpPr txBox="1"/>
          <p:nvPr/>
        </p:nvSpPr>
        <p:spPr>
          <a:xfrm rot="21480000">
            <a:off x="8620655" y="4679397"/>
            <a:ext cx="1509782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RR              R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C43A8-672C-53AA-E80A-91487ADE05E5}"/>
              </a:ext>
            </a:extLst>
          </p:cNvPr>
          <p:cNvSpPr txBox="1"/>
          <p:nvPr/>
        </p:nvSpPr>
        <p:spPr>
          <a:xfrm rot="21480000">
            <a:off x="1913132" y="4812675"/>
            <a:ext cx="6445002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RRR   R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     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             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9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4775403"/>
              </p:ext>
            </p:extLst>
          </p:nvPr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A76B873-4F1A-1529-5850-29019B78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transfer</a:t>
            </a:r>
          </a:p>
        </p:txBody>
      </p:sp>
    </p:spTree>
    <p:extLst>
      <p:ext uri="{BB962C8B-B14F-4D97-AF65-F5344CB8AC3E}">
        <p14:creationId xmlns:p14="http://schemas.microsoft.com/office/powerpoint/2010/main" val="1987352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5BC3CEA-189F-4010-B4AD-CCF5F0874D1D}"/>
              </a:ext>
            </a:extLst>
          </p:cNvPr>
          <p:cNvSpPr txBox="1">
            <a:spLocks/>
          </p:cNvSpPr>
          <p:nvPr/>
        </p:nvSpPr>
        <p:spPr>
          <a:xfrm>
            <a:off x="322426" y="1394460"/>
            <a:ext cx="4639019" cy="4981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price model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Old approach: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Total number of calculations within 1 month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New approach: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Stepwise model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Pack (and price) is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selected for each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individual calculation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D698092-5E27-4581-9F98-E953FD580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726516"/>
              </p:ext>
            </p:extLst>
          </p:nvPr>
        </p:nvGraphicFramePr>
        <p:xfrm>
          <a:off x="5616746" y="1158475"/>
          <a:ext cx="6200137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256">
                  <a:extLst>
                    <a:ext uri="{9D8B030D-6E8A-4147-A177-3AD203B41FA5}">
                      <a16:colId xmlns:a16="http://schemas.microsoft.com/office/drawing/2014/main" val="242669400"/>
                    </a:ext>
                  </a:extLst>
                </a:gridCol>
                <a:gridCol w="1408509">
                  <a:extLst>
                    <a:ext uri="{9D8B030D-6E8A-4147-A177-3AD203B41FA5}">
                      <a16:colId xmlns:a16="http://schemas.microsoft.com/office/drawing/2014/main" val="431450528"/>
                    </a:ext>
                  </a:extLst>
                </a:gridCol>
                <a:gridCol w="1449537">
                  <a:extLst>
                    <a:ext uri="{9D8B030D-6E8A-4147-A177-3AD203B41FA5}">
                      <a16:colId xmlns:a16="http://schemas.microsoft.com/office/drawing/2014/main" val="716653360"/>
                    </a:ext>
                  </a:extLst>
                </a:gridCol>
                <a:gridCol w="1998835">
                  <a:extLst>
                    <a:ext uri="{9D8B030D-6E8A-4147-A177-3AD203B41FA5}">
                      <a16:colId xmlns:a16="http://schemas.microsoft.com/office/drawing/2014/main" val="1320828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br>
                        <a:rPr lang="en-US" sz="800" dirty="0"/>
                      </a:br>
                      <a:r>
                        <a:rPr lang="en-US" sz="1600" dirty="0"/>
                        <a:t>Pack</a:t>
                      </a:r>
                    </a:p>
                  </a:txBody>
                  <a:tcPr>
                    <a:solidFill>
                      <a:srgbClr val="0959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Calculations </a:t>
                      </a:r>
                      <a:br>
                        <a:rPr lang="en-US" sz="1600"/>
                      </a:br>
                      <a:r>
                        <a:rPr lang="en-US" sz="1600"/>
                        <a:t>from</a:t>
                      </a:r>
                    </a:p>
                  </a:txBody>
                  <a:tcPr>
                    <a:solidFill>
                      <a:srgbClr val="0959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Calculations</a:t>
                      </a:r>
                      <a:br>
                        <a:rPr lang="en-US" sz="1600"/>
                      </a:br>
                      <a:r>
                        <a:rPr lang="en-US" sz="1600"/>
                        <a:t>to </a:t>
                      </a:r>
                    </a:p>
                  </a:txBody>
                  <a:tcPr>
                    <a:solidFill>
                      <a:srgbClr val="0959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Price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per 1000 calc.</a:t>
                      </a:r>
                    </a:p>
                  </a:txBody>
                  <a:tcPr>
                    <a:solidFill>
                      <a:srgbClr val="0959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39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5,99 €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676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2,98 €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96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2,49 €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09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LSFC-500k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1,80 €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65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LSFC-1M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1.000.000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1,20 €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443281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129288D-7C05-F88B-33B4-01377C121BA8}"/>
              </a:ext>
            </a:extLst>
          </p:cNvPr>
          <p:cNvGrpSpPr/>
          <p:nvPr/>
        </p:nvGrpSpPr>
        <p:grpSpPr>
          <a:xfrm>
            <a:off x="5110385" y="4368756"/>
            <a:ext cx="7098592" cy="2681766"/>
            <a:chOff x="5110385" y="4368756"/>
            <a:chExt cx="7098592" cy="268176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7A024B6-D769-D5D9-FAEE-EA8032443946}"/>
                </a:ext>
              </a:extLst>
            </p:cNvPr>
            <p:cNvCxnSpPr/>
            <p:nvPr/>
          </p:nvCxnSpPr>
          <p:spPr>
            <a:xfrm>
              <a:off x="5377446" y="5298183"/>
              <a:ext cx="6439437" cy="0"/>
            </a:xfrm>
            <a:prstGeom prst="line">
              <a:avLst/>
            </a:prstGeom>
            <a:ln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1A4234-5689-DA7A-99B5-07AB0D529144}"/>
                </a:ext>
              </a:extLst>
            </p:cNvPr>
            <p:cNvSpPr txBox="1"/>
            <p:nvPr/>
          </p:nvSpPr>
          <p:spPr>
            <a:xfrm>
              <a:off x="5110385" y="5417774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1.4.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7ED66A-C2E6-95E4-6091-D836C2827EC8}"/>
                </a:ext>
              </a:extLst>
            </p:cNvPr>
            <p:cNvSpPr txBox="1"/>
            <p:nvPr/>
          </p:nvSpPr>
          <p:spPr>
            <a:xfrm>
              <a:off x="11549822" y="541777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30.4.</a:t>
              </a:r>
            </a:p>
          </p:txBody>
        </p:sp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079F61A9-C77A-30AC-B8BA-14BF3B385EA1}"/>
                </a:ext>
              </a:extLst>
            </p:cNvPr>
            <p:cNvSpPr/>
            <p:nvPr/>
          </p:nvSpPr>
          <p:spPr>
            <a:xfrm>
              <a:off x="6093344" y="4462061"/>
              <a:ext cx="1467072" cy="584967"/>
            </a:xfrm>
            <a:prstGeom prst="wedgeRectCallout">
              <a:avLst>
                <a:gd name="adj1" fmla="val -36767"/>
                <a:gd name="adj2" fmla="val 90174"/>
              </a:avLst>
            </a:prstGeom>
            <a:solidFill>
              <a:srgbClr val="09597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Calculation</a:t>
              </a:r>
              <a:br>
                <a:rPr lang="en-US" sz="1600" dirty="0"/>
              </a:br>
              <a:r>
                <a:rPr lang="en-US" sz="1600" dirty="0"/>
                <a:t>(3.000)</a:t>
              </a:r>
            </a:p>
          </p:txBody>
        </p:sp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337431EC-D21E-7140-3B85-601BACFA6D30}"/>
                </a:ext>
              </a:extLst>
            </p:cNvPr>
            <p:cNvSpPr/>
            <p:nvPr/>
          </p:nvSpPr>
          <p:spPr>
            <a:xfrm>
              <a:off x="7738619" y="4462061"/>
              <a:ext cx="1467072" cy="584967"/>
            </a:xfrm>
            <a:prstGeom prst="wedgeRectCallout">
              <a:avLst>
                <a:gd name="adj1" fmla="val -36767"/>
                <a:gd name="adj2" fmla="val 90174"/>
              </a:avLst>
            </a:prstGeom>
            <a:solidFill>
              <a:srgbClr val="09597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Calculation</a:t>
              </a:r>
              <a:br>
                <a:rPr lang="en-US" sz="1600"/>
              </a:br>
              <a:r>
                <a:rPr lang="en-US" sz="1600"/>
                <a:t>(18.000)</a:t>
              </a:r>
            </a:p>
          </p:txBody>
        </p:sp>
        <p:sp>
          <p:nvSpPr>
            <p:cNvPr id="14" name="Speech Bubble: Rectangle 13">
              <a:extLst>
                <a:ext uri="{FF2B5EF4-FFF2-40B4-BE49-F238E27FC236}">
                  <a16:creationId xmlns:a16="http://schemas.microsoft.com/office/drawing/2014/main" id="{6A663555-0360-2C90-9EF5-992CC05F8A7F}"/>
                </a:ext>
              </a:extLst>
            </p:cNvPr>
            <p:cNvSpPr/>
            <p:nvPr/>
          </p:nvSpPr>
          <p:spPr>
            <a:xfrm>
              <a:off x="9320574" y="4457257"/>
              <a:ext cx="1467072" cy="584967"/>
            </a:xfrm>
            <a:prstGeom prst="wedgeRectCallout">
              <a:avLst>
                <a:gd name="adj1" fmla="val -36767"/>
                <a:gd name="adj2" fmla="val 90174"/>
              </a:avLst>
            </a:prstGeom>
            <a:solidFill>
              <a:srgbClr val="09597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Calculation</a:t>
              </a:r>
              <a:br>
                <a:rPr lang="en-US" sz="1600"/>
              </a:br>
              <a:r>
                <a:rPr lang="en-US" sz="1600"/>
                <a:t>(18.000)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B8E861-26B7-F72E-56BE-23D48A460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6883" y="4368756"/>
              <a:ext cx="0" cy="807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CD0107-3552-8CC8-9FC5-D9F763321566}"/>
                </a:ext>
              </a:extLst>
            </p:cNvPr>
            <p:cNvCxnSpPr/>
            <p:nvPr/>
          </p:nvCxnSpPr>
          <p:spPr>
            <a:xfrm flipV="1">
              <a:off x="5377446" y="4384344"/>
              <a:ext cx="0" cy="807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A01A20-4088-7BB3-35A2-0C6E671FA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5108" y="5175834"/>
              <a:ext cx="4291" cy="50227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FB7268-F7B2-829C-B3F8-0CEB294D0C49}"/>
                </a:ext>
              </a:extLst>
            </p:cNvPr>
            <p:cNvSpPr txBox="1"/>
            <p:nvPr/>
          </p:nvSpPr>
          <p:spPr>
            <a:xfrm>
              <a:off x="6093343" y="5717304"/>
              <a:ext cx="21288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1"/>
                  </a:solidFill>
                </a:rPr>
                <a:t>Pack LSFC-10k</a:t>
              </a:r>
              <a:br>
                <a:rPr lang="en-US" sz="1600" u="sng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3 * 5,99€ = 17,97€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3292C9-A267-DA93-5564-0D0D833F16F9}"/>
                </a:ext>
              </a:extLst>
            </p:cNvPr>
            <p:cNvSpPr txBox="1"/>
            <p:nvPr/>
          </p:nvSpPr>
          <p:spPr>
            <a:xfrm>
              <a:off x="7988637" y="6157970"/>
              <a:ext cx="21288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1"/>
                  </a:solidFill>
                </a:rPr>
                <a:t>Pack LSFC-50k</a:t>
              </a:r>
              <a:br>
                <a:rPr lang="en-US" sz="1600" u="sng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18* 2,98€ = 53,64€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22C58A-4781-653A-4615-0096F8B56239}"/>
                </a:ext>
              </a:extLst>
            </p:cNvPr>
            <p:cNvSpPr txBox="1"/>
            <p:nvPr/>
          </p:nvSpPr>
          <p:spPr>
            <a:xfrm>
              <a:off x="10080108" y="6134306"/>
              <a:ext cx="21288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chemeClr val="bg1"/>
                  </a:solidFill>
                </a:rPr>
                <a:t>Pack LSFC-50k</a:t>
              </a:r>
              <a:br>
                <a:rPr lang="en-US" sz="1600" u="sng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18* 2,98€ = 53,64€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    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45C446B-D2DC-CB9D-29E6-14BD72D03097}"/>
                </a:ext>
              </a:extLst>
            </p:cNvPr>
            <p:cNvCxnSpPr>
              <a:cxnSpLocks/>
            </p:cNvCxnSpPr>
            <p:nvPr/>
          </p:nvCxnSpPr>
          <p:spPr>
            <a:xfrm>
              <a:off x="8626458" y="5175834"/>
              <a:ext cx="0" cy="95847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EF053C-FB4F-C996-8AE2-D2E7D6326358}"/>
                </a:ext>
              </a:extLst>
            </p:cNvPr>
            <p:cNvCxnSpPr>
              <a:cxnSpLocks/>
            </p:cNvCxnSpPr>
            <p:nvPr/>
          </p:nvCxnSpPr>
          <p:spPr>
            <a:xfrm>
              <a:off x="10247224" y="5175834"/>
              <a:ext cx="0" cy="8995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C16D611-7F02-498A-DF3A-A3EE49CCFB35}"/>
              </a:ext>
            </a:extLst>
          </p:cNvPr>
          <p:cNvSpPr txBox="1">
            <a:spLocks/>
          </p:cNvSpPr>
          <p:nvPr/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265F9-5938-94B8-7D1A-18E5C7D1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</p:spTree>
    <p:extLst>
      <p:ext uri="{BB962C8B-B14F-4D97-AF65-F5344CB8AC3E}">
        <p14:creationId xmlns:p14="http://schemas.microsoft.com/office/powerpoint/2010/main" val="59734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401" r="25401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/>
              <a:t>LS Insight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New report packs</a:t>
            </a:r>
            <a:br>
              <a:rPr lang="en-US" sz="1600" dirty="0"/>
            </a:br>
            <a:r>
              <a:rPr lang="en-US" sz="1600" dirty="0"/>
              <a:t>Alternative approach for data load (via Azure Data Lake)  </a:t>
            </a:r>
            <a:br>
              <a:rPr lang="en-US" sz="1600" dirty="0"/>
            </a:br>
            <a:br>
              <a:rPr lang="en-US" sz="1600" dirty="0"/>
            </a:br>
            <a:endParaRPr lang="en-US" sz="900" dirty="0"/>
          </a:p>
          <a:p>
            <a:r>
              <a:rPr lang="en-US" sz="2400" b="1" dirty="0"/>
              <a:t>LS Forecast</a:t>
            </a:r>
            <a:br>
              <a:rPr lang="en-US" sz="2400" b="1" dirty="0"/>
            </a:br>
            <a:r>
              <a:rPr lang="en-US" sz="1600" dirty="0"/>
              <a:t>Generic forecasting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r>
              <a:rPr lang="de-DE" sz="2400" b="1" dirty="0"/>
              <a:t>LS </a:t>
            </a:r>
            <a:r>
              <a:rPr lang="de-DE" sz="2400" b="1" dirty="0" err="1"/>
              <a:t>Recommend</a:t>
            </a:r>
            <a:br>
              <a:rPr lang="de-DE" sz="3600" dirty="0"/>
            </a:br>
            <a:r>
              <a:rPr lang="de-DE" sz="1600" dirty="0" err="1"/>
              <a:t>Improvements</a:t>
            </a:r>
            <a:r>
              <a:rPr lang="de-DE" sz="1600" dirty="0"/>
              <a:t> </a:t>
            </a: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your</a:t>
            </a:r>
            <a:r>
              <a:rPr lang="de-DE" sz="1600" dirty="0"/>
              <a:t> </a:t>
            </a:r>
            <a:r>
              <a:rPr lang="de-DE" sz="1600" dirty="0" err="1"/>
              <a:t>feedback</a:t>
            </a:r>
            <a:br>
              <a:rPr lang="de-DE" sz="1600" dirty="0"/>
            </a:br>
            <a:br>
              <a:rPr lang="de-DE" sz="1600" dirty="0"/>
            </a:br>
            <a:br>
              <a:rPr lang="de-DE" sz="200" dirty="0"/>
            </a:br>
            <a:endParaRPr lang="en-US" sz="100" b="1" dirty="0"/>
          </a:p>
          <a:p>
            <a:r>
              <a:rPr lang="en-US" sz="2400" b="1" dirty="0"/>
              <a:t>LS Basket Analysis</a:t>
            </a:r>
            <a:br>
              <a:rPr lang="en-US" sz="2400" dirty="0"/>
            </a:br>
            <a:r>
              <a:rPr lang="en-US" sz="1600" dirty="0"/>
              <a:t>Basket analysis solution to calculate correlations in sales history</a:t>
            </a:r>
            <a:br>
              <a:rPr lang="en-US" sz="1600" dirty="0"/>
            </a:br>
            <a:r>
              <a:rPr lang="en-US" sz="1600" dirty="0"/>
              <a:t>Will affect:</a:t>
            </a:r>
            <a:br>
              <a:rPr lang="en-US" sz="1600" dirty="0"/>
            </a:br>
            <a:r>
              <a:rPr lang="en-US" sz="1600" dirty="0"/>
              <a:t>  - Assortment decisions</a:t>
            </a:r>
            <a:br>
              <a:rPr lang="en-US" sz="1600" dirty="0"/>
            </a:br>
            <a:r>
              <a:rPr lang="en-US" sz="1600" dirty="0"/>
              <a:t>  - Promotions and Discount Offers </a:t>
            </a:r>
            <a:br>
              <a:rPr lang="en-US" sz="1600" dirty="0"/>
            </a:br>
            <a:endParaRPr lang="en-US" sz="400" b="1" dirty="0"/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F92E85-1F93-F951-18C3-3315307F7602}"/>
              </a:ext>
            </a:extLst>
          </p:cNvPr>
          <p:cNvSpPr/>
          <p:nvPr/>
        </p:nvSpPr>
        <p:spPr>
          <a:xfrm>
            <a:off x="5133599" y="2682235"/>
            <a:ext cx="6386401" cy="109776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glow rad="101600">
              <a:schemeClr val="accent4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8BA696-10CB-26E3-FC26-85C815E7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b="1" dirty="0"/>
              <a:t>Training</a:t>
            </a:r>
          </a:p>
          <a:p>
            <a:r>
              <a:rPr lang="en-US" sz="2000" dirty="0"/>
              <a:t>LS Retail Academy on-demand course</a:t>
            </a:r>
            <a:endParaRPr lang="en-US" sz="1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Self paced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Videos, explanations, exercises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Exclusive LS Forecast training tenant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From concept to setup and forecasting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Trainer led course (online, 4hrs)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5948318" y="836712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BA67972-5B0B-4FF2-BD2F-B35ED61926A3}"/>
              </a:ext>
            </a:extLst>
          </p:cNvPr>
          <p:cNvSpPr txBox="1">
            <a:spLocks/>
          </p:cNvSpPr>
          <p:nvPr/>
        </p:nvSpPr>
        <p:spPr>
          <a:xfrm>
            <a:off x="261961" y="279713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756150-6AC6-6642-A52A-CC4F482F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72" y="1339750"/>
            <a:ext cx="5838110" cy="408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363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193994" y="1997839"/>
            <a:ext cx="12192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Feedback, Questions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and</a:t>
            </a:r>
            <a:b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white">
                      <a:lumMod val="95000"/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799187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rtune Teller witch occult crystal ball fantasy women females ...">
            <a:extLst>
              <a:ext uri="{FF2B5EF4-FFF2-40B4-BE49-F238E27FC236}">
                <a16:creationId xmlns:a16="http://schemas.microsoft.com/office/drawing/2014/main" id="{9847D10D-3183-EF54-CDFC-C2986728A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89" y="2458247"/>
            <a:ext cx="6344366" cy="35687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5B1003-3A70-A5A1-AD3B-5A45B7010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826193"/>
              </p:ext>
            </p:extLst>
          </p:nvPr>
        </p:nvGraphicFramePr>
        <p:xfrm>
          <a:off x="-1280160" y="995680"/>
          <a:ext cx="14700527" cy="40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A76B873-4F1A-1529-5850-29019B78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transfer</a:t>
            </a:r>
          </a:p>
        </p:txBody>
      </p:sp>
    </p:spTree>
    <p:extLst>
      <p:ext uri="{BB962C8B-B14F-4D97-AF65-F5344CB8AC3E}">
        <p14:creationId xmlns:p14="http://schemas.microsoft.com/office/powerpoint/2010/main" val="45029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A1B7A-803A-4156-9B42-69DADBC7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C3347586-AF23-4AE7-8C8E-2BBB555D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14" y="4226432"/>
            <a:ext cx="1119942" cy="10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2C2551-F125-47E6-8B1C-8EE9D47DA46A}"/>
              </a:ext>
            </a:extLst>
          </p:cNvPr>
          <p:cNvSpPr txBox="1"/>
          <p:nvPr/>
        </p:nvSpPr>
        <p:spPr>
          <a:xfrm>
            <a:off x="3295603" y="2403430"/>
            <a:ext cx="1237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New release: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Q1 2022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3D843-A7AE-91D9-954E-63006E157EC8}"/>
              </a:ext>
            </a:extLst>
          </p:cNvPr>
          <p:cNvSpPr/>
          <p:nvPr/>
        </p:nvSpPr>
        <p:spPr>
          <a:xfrm>
            <a:off x="0" y="382207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Intelligent Cloud </a:t>
            </a:r>
            <a:b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Suite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268C63-3938-F1CD-D2EC-5DEFE7DB3283}"/>
              </a:ext>
            </a:extLst>
          </p:cNvPr>
          <p:cNvGrpSpPr/>
          <p:nvPr/>
        </p:nvGrpSpPr>
        <p:grpSpPr>
          <a:xfrm>
            <a:off x="1308397" y="2710792"/>
            <a:ext cx="8710977" cy="3958568"/>
            <a:chOff x="650476" y="2710792"/>
            <a:chExt cx="8710977" cy="3958568"/>
          </a:xfrm>
        </p:grpSpPr>
        <p:pic>
          <p:nvPicPr>
            <p:cNvPr id="8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C9509E4A-9033-4FD8-84B1-6D433CAEC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backgroundMark x1="33921" y1="49099" x2="27313" y2="0"/>
                          <a14:backgroundMark x1="18943" y1="58108" x2="18502" y2="38739"/>
                          <a14:backgroundMark x1="18502" y1="38739" x2="22907" y2="23423"/>
                          <a14:backgroundMark x1="22907" y1="23423" x2="22907" y2="22973"/>
                          <a14:backgroundMark x1="9251" y1="49099" x2="11013" y2="32883"/>
                          <a14:backgroundMark x1="11013" y1="32883" x2="7048" y2="24775"/>
                          <a14:backgroundMark x1="10132" y1="42342" x2="5727" y2="28378"/>
                          <a14:backgroundMark x1="7048" y1="30180" x2="9251" y2="45045"/>
                          <a14:backgroundMark x1="8370" y1="39640" x2="7489" y2="31532"/>
                          <a14:backgroundMark x1="7489" y1="28829" x2="12775" y2="30180"/>
                          <a14:backgroundMark x1="12335" y1="10811" x2="28194" y2="9009"/>
                          <a14:backgroundMark x1="28194" y1="9009" x2="32159" y2="10360"/>
                          <a14:backgroundMark x1="9692" y1="12613" x2="24229" y2="20721"/>
                          <a14:backgroundMark x1="24229" y1="20721" x2="24229" y2="22072"/>
                          <a14:backgroundMark x1="19824" y1="13514" x2="74449" y2="11261"/>
                          <a14:backgroundMark x1="24229" y1="4505" x2="41410" y2="5405"/>
                          <a14:backgroundMark x1="41410" y1="5405" x2="42291" y2="5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76" y="5560227"/>
              <a:ext cx="1134114" cy="110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10">
              <a:extLst>
                <a:ext uri="{FF2B5EF4-FFF2-40B4-BE49-F238E27FC236}">
                  <a16:creationId xmlns:a16="http://schemas.microsoft.com/office/drawing/2014/main" id="{EAAF73DA-CFDA-4356-85E7-6C92192B33DB}"/>
                </a:ext>
              </a:extLst>
            </p:cNvPr>
            <p:cNvSpPr txBox="1">
              <a:spLocks/>
            </p:cNvSpPr>
            <p:nvPr/>
          </p:nvSpPr>
          <p:spPr>
            <a:xfrm>
              <a:off x="1703623" y="5958857"/>
              <a:ext cx="7657829" cy="5718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br>
                <a:rPr lang="en-US" sz="400"/>
              </a:br>
              <a:r>
                <a:rPr lang="en-US" sz="2000"/>
                <a:t>LS Central (ERP)</a:t>
              </a:r>
            </a:p>
            <a:p>
              <a:pPr marL="0" indent="0" algn="ctr">
                <a:buFont typeface="Arial"/>
                <a:buNone/>
              </a:pPr>
              <a:endParaRPr lang="en-US" sz="2400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CB1F54-6DA5-45A4-B642-A682C5336551}"/>
                </a:ext>
              </a:extLst>
            </p:cNvPr>
            <p:cNvGrpSpPr/>
            <p:nvPr/>
          </p:nvGrpSpPr>
          <p:grpSpPr>
            <a:xfrm>
              <a:off x="777611" y="2710792"/>
              <a:ext cx="5557662" cy="3127907"/>
              <a:chOff x="777611" y="2710792"/>
              <a:chExt cx="5557662" cy="3127907"/>
            </a:xfrm>
          </p:grpSpPr>
          <p:sp>
            <p:nvSpPr>
              <p:cNvPr id="12" name="Arrow: Down 11">
                <a:extLst>
                  <a:ext uri="{FF2B5EF4-FFF2-40B4-BE49-F238E27FC236}">
                    <a16:creationId xmlns:a16="http://schemas.microsoft.com/office/drawing/2014/main" id="{C10E6F11-447F-470B-A426-C02B069C839C}"/>
                  </a:ext>
                </a:extLst>
              </p:cNvPr>
              <p:cNvSpPr/>
              <p:nvPr/>
            </p:nvSpPr>
            <p:spPr>
              <a:xfrm rot="10800000">
                <a:off x="2135559" y="3840597"/>
                <a:ext cx="417067" cy="571829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B02F1B22-68B6-4DE5-B627-27254F3A03A4}"/>
                  </a:ext>
                </a:extLst>
              </p:cNvPr>
              <p:cNvSpPr/>
              <p:nvPr/>
            </p:nvSpPr>
            <p:spPr>
              <a:xfrm>
                <a:off x="5477586" y="3859326"/>
                <a:ext cx="417067" cy="1979373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EE7F6083-C5BE-416B-8C62-FE1129FAEC46}"/>
                  </a:ext>
                </a:extLst>
              </p:cNvPr>
              <p:cNvSpPr/>
              <p:nvPr/>
            </p:nvSpPr>
            <p:spPr>
              <a:xfrm>
                <a:off x="2532702" y="3859326"/>
                <a:ext cx="417067" cy="1979373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2" descr="Cloud Database Cloud Computing, PNG, 750x803px, Database, Backup ...">
                <a:extLst>
                  <a:ext uri="{FF2B5EF4-FFF2-40B4-BE49-F238E27FC236}">
                    <a16:creationId xmlns:a16="http://schemas.microsoft.com/office/drawing/2014/main" id="{F722C3AF-76E5-47A1-B841-7800E55B5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4" b="91892" l="7489" r="89868">
                            <a14:foregroundMark x1="70485" y1="41441" x2="70485" y2="41441"/>
                            <a14:foregroundMark x1="65639" y1="39640" x2="81057" y2="38288"/>
                            <a14:foregroundMark x1="81057" y1="38288" x2="83260" y2="38288"/>
                            <a14:foregroundMark x1="65198" y1="53153" x2="84581" y2="51802"/>
                            <a14:foregroundMark x1="61674" y1="70270" x2="83260" y2="68919"/>
                            <a14:foregroundMark x1="41850" y1="87838" x2="57269" y2="84685"/>
                            <a14:foregroundMark x1="57269" y1="84685" x2="82379" y2="86937"/>
                            <a14:foregroundMark x1="55507" y1="91892" x2="71366" y2="91892"/>
                            <a14:foregroundMark x1="7489" y1="38739" x2="8811" y2="28829"/>
                            <a14:foregroundMark x1="17181" y1="22523" x2="20705" y2="7658"/>
                            <a14:foregroundMark x1="22907" y1="3604" x2="38767" y2="6757"/>
                            <a14:foregroundMark x1="51982" y1="9459" x2="57269" y2="94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360" y="2712539"/>
                <a:ext cx="953487" cy="932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Content Placeholder 10">
                <a:extLst>
                  <a:ext uri="{FF2B5EF4-FFF2-40B4-BE49-F238E27FC236}">
                    <a16:creationId xmlns:a16="http://schemas.microsoft.com/office/drawing/2014/main" id="{6EE04E02-9B50-4029-B483-C0AD0DC05B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9962" y="2964587"/>
                <a:ext cx="1715311" cy="656409"/>
              </a:xfrm>
              <a:prstGeom prst="rect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800"/>
                  <a:t>LS </a:t>
                </a:r>
                <a:br>
                  <a:rPr lang="en-US" sz="1800"/>
                </a:br>
                <a:r>
                  <a:rPr lang="en-US" sz="1800"/>
                  <a:t>Forecast</a:t>
                </a:r>
                <a:endParaRPr lang="en-US" sz="2000"/>
              </a:p>
              <a:p>
                <a:pPr marL="0" indent="0" algn="ctr">
                  <a:buFont typeface="Arial"/>
                  <a:buNone/>
                </a:pPr>
                <a:endParaRPr lang="en-US" sz="2400" b="1"/>
              </a:p>
            </p:txBody>
          </p:sp>
          <p:pic>
            <p:nvPicPr>
              <p:cNvPr id="17" name="Picture 2" descr="Cloud Database Cloud Computing, PNG, 750x803px, Database, Backup ...">
                <a:extLst>
                  <a:ext uri="{FF2B5EF4-FFF2-40B4-BE49-F238E27FC236}">
                    <a16:creationId xmlns:a16="http://schemas.microsoft.com/office/drawing/2014/main" id="{C2AFDE80-B8EC-42D5-912E-DF3B373E48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4" b="91892" l="7489" r="89868">
                            <a14:foregroundMark x1="70485" y1="41441" x2="70485" y2="41441"/>
                            <a14:foregroundMark x1="65639" y1="39640" x2="81057" y2="38288"/>
                            <a14:foregroundMark x1="81057" y1="38288" x2="83260" y2="38288"/>
                            <a14:foregroundMark x1="65198" y1="53153" x2="84581" y2="51802"/>
                            <a14:foregroundMark x1="61674" y1="70270" x2="83260" y2="68919"/>
                            <a14:foregroundMark x1="41850" y1="87838" x2="57269" y2="84685"/>
                            <a14:foregroundMark x1="57269" y1="84685" x2="82379" y2="86937"/>
                            <a14:foregroundMark x1="55507" y1="91892" x2="71366" y2="91892"/>
                            <a14:foregroundMark x1="7489" y1="38739" x2="8811" y2="28829"/>
                            <a14:foregroundMark x1="17181" y1="22523" x2="20705" y2="7658"/>
                            <a14:foregroundMark x1="22907" y1="3604" x2="38767" y2="6757"/>
                            <a14:foregroundMark x1="51982" y1="9459" x2="57269" y2="94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611" y="2710792"/>
                <a:ext cx="953487" cy="932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Content Placeholder 10">
                <a:extLst>
                  <a:ext uri="{FF2B5EF4-FFF2-40B4-BE49-F238E27FC236}">
                    <a16:creationId xmlns:a16="http://schemas.microsoft.com/office/drawing/2014/main" id="{B613FD6A-F0F0-45C1-A1DB-0FBB3DB0DC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72369" y="2968435"/>
                <a:ext cx="1715311" cy="648711"/>
              </a:xfrm>
              <a:prstGeom prst="rect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800"/>
                  <a:t>LS</a:t>
                </a:r>
                <a:br>
                  <a:rPr lang="en-US" sz="1800"/>
                </a:br>
                <a:r>
                  <a:rPr lang="en-US" sz="1800"/>
                  <a:t>Recommend</a:t>
                </a:r>
              </a:p>
              <a:p>
                <a:pPr marL="0" indent="0" algn="ctr">
                  <a:buFont typeface="Arial"/>
                  <a:buNone/>
                </a:pPr>
                <a:endParaRPr lang="en-US" sz="2400" b="1"/>
              </a:p>
            </p:txBody>
          </p:sp>
          <p:sp>
            <p:nvSpPr>
              <p:cNvPr id="19" name="Arrow: Down 18">
                <a:extLst>
                  <a:ext uri="{FF2B5EF4-FFF2-40B4-BE49-F238E27FC236}">
                    <a16:creationId xmlns:a16="http://schemas.microsoft.com/office/drawing/2014/main" id="{E566FFAC-01BA-4BA4-8ABD-1F8B9971DD6F}"/>
                  </a:ext>
                </a:extLst>
              </p:cNvPr>
              <p:cNvSpPr/>
              <p:nvPr/>
            </p:nvSpPr>
            <p:spPr>
              <a:xfrm rot="10800000">
                <a:off x="5080445" y="3840599"/>
                <a:ext cx="417067" cy="571831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Arrow: Down 2">
                <a:extLst>
                  <a:ext uri="{FF2B5EF4-FFF2-40B4-BE49-F238E27FC236}">
                    <a16:creationId xmlns:a16="http://schemas.microsoft.com/office/drawing/2014/main" id="{AD2E940E-7EAF-F31F-1BFD-D4756621EE92}"/>
                  </a:ext>
                </a:extLst>
              </p:cNvPr>
              <p:cNvSpPr/>
              <p:nvPr/>
            </p:nvSpPr>
            <p:spPr>
              <a:xfrm rot="10800000">
                <a:off x="2115635" y="5246214"/>
                <a:ext cx="417067" cy="571829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Arrow: Down 3">
                <a:extLst>
                  <a:ext uri="{FF2B5EF4-FFF2-40B4-BE49-F238E27FC236}">
                    <a16:creationId xmlns:a16="http://schemas.microsoft.com/office/drawing/2014/main" id="{97A5B776-9DC4-7781-F2FC-4C121B3B0EC3}"/>
                  </a:ext>
                </a:extLst>
              </p:cNvPr>
              <p:cNvSpPr/>
              <p:nvPr/>
            </p:nvSpPr>
            <p:spPr>
              <a:xfrm rot="10800000">
                <a:off x="5060521" y="5246216"/>
                <a:ext cx="417067" cy="571831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Content Placeholder 10">
              <a:extLst>
                <a:ext uri="{FF2B5EF4-FFF2-40B4-BE49-F238E27FC236}">
                  <a16:creationId xmlns:a16="http://schemas.microsoft.com/office/drawing/2014/main" id="{60E90155-2977-138E-0745-85F3267DCFA1}"/>
                </a:ext>
              </a:extLst>
            </p:cNvPr>
            <p:cNvSpPr txBox="1">
              <a:spLocks/>
            </p:cNvSpPr>
            <p:nvPr/>
          </p:nvSpPr>
          <p:spPr>
            <a:xfrm>
              <a:off x="7563673" y="2979217"/>
              <a:ext cx="1797780" cy="656409"/>
            </a:xfrm>
            <a:prstGeom prst="rect">
              <a:avLst/>
            </a:prstGeom>
            <a:solidFill>
              <a:srgbClr val="187399">
                <a:alpha val="45098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1800" dirty="0"/>
                <a:t>LS  </a:t>
              </a:r>
              <a:br>
                <a:rPr lang="en-US" sz="1800" dirty="0"/>
              </a:br>
              <a:r>
                <a:rPr lang="en-US" sz="1800" dirty="0"/>
                <a:t>Basket Analysis</a:t>
              </a:r>
              <a:endParaRPr lang="en-US" sz="2000" dirty="0"/>
            </a:p>
            <a:p>
              <a:pPr marL="0" indent="0" algn="ctr">
                <a:buFont typeface="Arial"/>
                <a:buNone/>
              </a:pPr>
              <a:endParaRPr lang="en-US" sz="2400" b="1" dirty="0"/>
            </a:p>
          </p:txBody>
        </p:sp>
        <p:pic>
          <p:nvPicPr>
            <p:cNvPr id="24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CB0482DC-6C3F-73DE-E148-D943D63FD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foregroundMark x1="7489" y1="38739" x2="8811" y2="28829"/>
                          <a14:foregroundMark x1="17181" y1="22523" x2="20705" y2="7658"/>
                          <a14:foregroundMark x1="22907" y1="3604" x2="38767" y2="6757"/>
                          <a14:foregroundMark x1="51982" y1="9459" x2="57269" y2="9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8969" y="2732921"/>
              <a:ext cx="953487" cy="932485"/>
            </a:xfrm>
            <a:prstGeom prst="rect">
              <a:avLst/>
            </a:prstGeom>
            <a:noFill/>
          </p:spPr>
        </p:pic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C2C3B599-8AE4-32D8-DC9B-9D0B9427010A}"/>
                </a:ext>
              </a:extLst>
            </p:cNvPr>
            <p:cNvSpPr/>
            <p:nvPr/>
          </p:nvSpPr>
          <p:spPr>
            <a:xfrm>
              <a:off x="8354019" y="3880470"/>
              <a:ext cx="417067" cy="1979373"/>
            </a:xfrm>
            <a:prstGeom prst="downArrow">
              <a:avLst/>
            </a:prstGeom>
            <a:solidFill>
              <a:srgbClr val="187399">
                <a:alpha val="56863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468DBD10-53D2-FCD2-AB83-2266E50E06DF}"/>
                </a:ext>
              </a:extLst>
            </p:cNvPr>
            <p:cNvSpPr/>
            <p:nvPr/>
          </p:nvSpPr>
          <p:spPr>
            <a:xfrm rot="10800000">
              <a:off x="7956878" y="3861743"/>
              <a:ext cx="417067" cy="571831"/>
            </a:xfrm>
            <a:prstGeom prst="downArrow">
              <a:avLst/>
            </a:prstGeom>
            <a:solidFill>
              <a:srgbClr val="187399">
                <a:alpha val="56863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10">
              <a:extLst>
                <a:ext uri="{FF2B5EF4-FFF2-40B4-BE49-F238E27FC236}">
                  <a16:creationId xmlns:a16="http://schemas.microsoft.com/office/drawing/2014/main" id="{ACC184B1-F284-4CD8-BE68-C1E27D0EFD69}"/>
                </a:ext>
              </a:extLst>
            </p:cNvPr>
            <p:cNvSpPr txBox="1">
              <a:spLocks/>
            </p:cNvSpPr>
            <p:nvPr/>
          </p:nvSpPr>
          <p:spPr>
            <a:xfrm>
              <a:off x="1703622" y="4477440"/>
              <a:ext cx="7657829" cy="730273"/>
            </a:xfrm>
            <a:prstGeom prst="rect">
              <a:avLst/>
            </a:prstGeom>
            <a:solidFill>
              <a:srgbClr val="1873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br>
                <a:rPr lang="en-US" sz="400"/>
              </a:br>
              <a:r>
                <a:rPr lang="en-US" sz="1800"/>
                <a:t>LS Insight </a:t>
              </a:r>
              <a:br>
                <a:rPr lang="en-US" sz="1800"/>
              </a:br>
              <a:r>
                <a:rPr lang="en-US" sz="1800"/>
                <a:t>(Datawarehouse &amp; Analytics)</a:t>
              </a:r>
              <a:endParaRPr lang="en-US" sz="2000"/>
            </a:p>
            <a:p>
              <a:pPr marL="0" indent="0" algn="ctr">
                <a:buFont typeface="Arial"/>
                <a:buNone/>
              </a:pPr>
              <a:endParaRPr lang="en-US" sz="2400" b="1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B2FCE498-F5CE-14F5-FFF1-E1C85D6A3D48}"/>
                </a:ext>
              </a:extLst>
            </p:cNvPr>
            <p:cNvSpPr/>
            <p:nvPr/>
          </p:nvSpPr>
          <p:spPr>
            <a:xfrm rot="10800000">
              <a:off x="7936954" y="5267360"/>
              <a:ext cx="417067" cy="571831"/>
            </a:xfrm>
            <a:prstGeom prst="downArrow">
              <a:avLst/>
            </a:prstGeom>
            <a:solidFill>
              <a:srgbClr val="187399">
                <a:alpha val="56863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52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22C89-38FF-403F-91C6-1798395D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Fortune Teller witch occult crystal ball fantasy women females ...">
            <a:extLst>
              <a:ext uri="{FF2B5EF4-FFF2-40B4-BE49-F238E27FC236}">
                <a16:creationId xmlns:a16="http://schemas.microsoft.com/office/drawing/2014/main" id="{F15550A7-24CF-4695-B631-990C38A8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89" y="1938561"/>
            <a:ext cx="6344366" cy="35687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CF739-018C-4E01-A4A6-85E5A8A7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9600" y="748800"/>
            <a:ext cx="11253600" cy="45431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D34CDC-3F84-40B0-946C-338BFA28B9A0}"/>
              </a:ext>
            </a:extLst>
          </p:cNvPr>
          <p:cNvSpPr/>
          <p:nvPr/>
        </p:nvSpPr>
        <p:spPr>
          <a:xfrm>
            <a:off x="8372371" y="5589588"/>
            <a:ext cx="1944216" cy="1159768"/>
          </a:xfrm>
          <a:prstGeom prst="wedgeRoundRectCallout">
            <a:avLst>
              <a:gd name="adj1" fmla="val 43917"/>
              <a:gd name="adj2" fmla="val -150234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Quality measurement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B0A8F4-11FF-4CFA-98C6-9038E1E6E080}"/>
              </a:ext>
            </a:extLst>
          </p:cNvPr>
          <p:cNvSpPr/>
          <p:nvPr/>
        </p:nvSpPr>
        <p:spPr>
          <a:xfrm>
            <a:off x="1986178" y="5589588"/>
            <a:ext cx="1944216" cy="1159768"/>
          </a:xfrm>
          <a:prstGeom prst="wedgeRoundRectCallout">
            <a:avLst>
              <a:gd name="adj1" fmla="val 80961"/>
              <a:gd name="adj2" fmla="val -137823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</p:spTree>
    <p:extLst>
      <p:ext uri="{BB962C8B-B14F-4D97-AF65-F5344CB8AC3E}">
        <p14:creationId xmlns:p14="http://schemas.microsoft.com/office/powerpoint/2010/main" val="375596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C99A3-AA6E-4C6D-BE54-0A1DB0DFE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948386"/>
            <a:ext cx="5733266" cy="18096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0B8E-D8C0-4BE9-A89B-AC7BCF400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952937"/>
            <a:ext cx="5733266" cy="18096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C3F05B-EFEE-4AE0-92A3-806C65398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2944512"/>
            <a:ext cx="5742966" cy="18127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4FAAF-76CF-CB9F-710C-362A8506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46E2A53-8FF9-4132-8D8B-4A84EEF19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br>
              <a:rPr lang="en-US" sz="800" b="1" dirty="0"/>
            </a:br>
            <a:r>
              <a:rPr lang="en-US" sz="2400" dirty="0"/>
              <a:t>LS Forecast selects the best model </a:t>
            </a:r>
            <a:br>
              <a:rPr lang="en-US" sz="2400" dirty="0"/>
            </a:br>
            <a:r>
              <a:rPr lang="en-US" sz="2400" dirty="0"/>
              <a:t>from these model families: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Additive Blended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Multiplicative Blended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Arima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Seasonal Arima</a:t>
            </a:r>
            <a:br>
              <a:rPr lang="en-US" sz="2400" dirty="0"/>
            </a:br>
            <a:br>
              <a:rPr lang="en-US" sz="2400" dirty="0"/>
            </a:br>
            <a:endParaRPr lang="en-US" sz="100" dirty="0"/>
          </a:p>
          <a:p>
            <a:pPr marL="0" indent="0">
              <a:buNone/>
            </a:pPr>
            <a:r>
              <a:rPr lang="en-US" sz="2000" dirty="0"/>
              <a:t>Alternatively, you can specify </a:t>
            </a:r>
            <a:br>
              <a:rPr lang="en-US" sz="2000" dirty="0"/>
            </a:br>
            <a:r>
              <a:rPr lang="en-US" sz="2000" dirty="0"/>
              <a:t>the model (in LS Central) manually </a:t>
            </a:r>
            <a:br>
              <a:rPr lang="en-US" sz="2000" dirty="0"/>
            </a:br>
            <a:r>
              <a:rPr lang="en-US" sz="2000" dirty="0"/>
              <a:t>to reduce calculation time.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94D3A-73EB-48D7-8833-46A471B498B2}"/>
              </a:ext>
            </a:extLst>
          </p:cNvPr>
          <p:cNvGrpSpPr/>
          <p:nvPr/>
        </p:nvGrpSpPr>
        <p:grpSpPr>
          <a:xfrm>
            <a:off x="6456039" y="4941167"/>
            <a:ext cx="3888433" cy="585277"/>
            <a:chOff x="6456039" y="4941167"/>
            <a:chExt cx="3888433" cy="585277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3D608D9C-FAD8-41C2-A864-54A94BF78205}"/>
                </a:ext>
              </a:extLst>
            </p:cNvPr>
            <p:cNvSpPr/>
            <p:nvPr/>
          </p:nvSpPr>
          <p:spPr>
            <a:xfrm rot="16200000">
              <a:off x="8324971" y="3072235"/>
              <a:ext cx="150569" cy="3888433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5449B1-D219-46D3-86BB-E5F5A4B4B84D}"/>
                </a:ext>
              </a:extLst>
            </p:cNvPr>
            <p:cNvSpPr txBox="1"/>
            <p:nvPr/>
          </p:nvSpPr>
          <p:spPr>
            <a:xfrm>
              <a:off x="8064128" y="515711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80%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7DDAC3-2B5F-4218-840A-5190C6650AFC}"/>
              </a:ext>
            </a:extLst>
          </p:cNvPr>
          <p:cNvGrpSpPr/>
          <p:nvPr/>
        </p:nvGrpSpPr>
        <p:grpSpPr>
          <a:xfrm>
            <a:off x="10385151" y="4941166"/>
            <a:ext cx="1588131" cy="585278"/>
            <a:chOff x="10385151" y="4941166"/>
            <a:chExt cx="1588131" cy="585278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6796056B-4E2A-4A8C-A26B-81494340AE63}"/>
                </a:ext>
              </a:extLst>
            </p:cNvPr>
            <p:cNvSpPr/>
            <p:nvPr/>
          </p:nvSpPr>
          <p:spPr>
            <a:xfrm rot="16200000">
              <a:off x="11111078" y="4215239"/>
              <a:ext cx="136277" cy="1588131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43A57F-3701-429D-BA9B-4DFC94AF8D8B}"/>
                </a:ext>
              </a:extLst>
            </p:cNvPr>
            <p:cNvSpPr txBox="1"/>
            <p:nvPr/>
          </p:nvSpPr>
          <p:spPr>
            <a:xfrm>
              <a:off x="10968633" y="515711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20%</a:t>
              </a:r>
            </a:p>
          </p:txBody>
        </p:sp>
      </p:grp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8441426-2558-4611-8E15-11A7C8475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34" y="1540059"/>
            <a:ext cx="1418930" cy="10795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5419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027025-015F-45F3-BB80-AC711776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57" y="2323047"/>
            <a:ext cx="3796204" cy="12022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9236BC-DD26-B734-836B-874E53B6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1EE559-02CE-4478-97FE-3998F7857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b="1" dirty="0"/>
              <a:t>Forecast granularity</a:t>
            </a:r>
            <a:br>
              <a:rPr lang="en-US" sz="2400" dirty="0"/>
            </a:br>
            <a:r>
              <a:rPr lang="en-US" sz="2000" dirty="0"/>
              <a:t>Specifies the detail level of the forecast output.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Day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Week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Month level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en-US" sz="2400" b="1" dirty="0"/>
            </a:br>
            <a:r>
              <a:rPr lang="en-US" sz="2400" b="1" dirty="0"/>
              <a:t>Forecast frequency</a:t>
            </a:r>
            <a:br>
              <a:rPr lang="en-US" sz="2400" dirty="0"/>
            </a:br>
            <a:r>
              <a:rPr lang="en-US" sz="2000" dirty="0"/>
              <a:t>Specifies how often the forecast is calculated.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Daily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Bi-weekly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Monthly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92E341-216F-4A8F-BB59-0757CA19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847" y="1032850"/>
            <a:ext cx="3806314" cy="12014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6200000">
            <a:off x="6895942" y="146604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6200000">
            <a:off x="6791011" y="257393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Month</a:t>
            </a:r>
          </a:p>
        </p:txBody>
      </p:sp>
      <p:pic>
        <p:nvPicPr>
          <p:cNvPr id="9" name="Picture 8" descr="A picture containing sitting, table, white, clock&#10;&#10;Description automatically generated">
            <a:extLst>
              <a:ext uri="{FF2B5EF4-FFF2-40B4-BE49-F238E27FC236}">
                <a16:creationId xmlns:a16="http://schemas.microsoft.com/office/drawing/2014/main" id="{0A7EA8CC-E7B1-4A3E-9692-D3DCFC7B0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61" y="4123669"/>
            <a:ext cx="1924986" cy="13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6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945F3FDB0DBF41A9833473BDB41180" ma:contentTypeVersion="4" ma:contentTypeDescription="Ein neues Dokument erstellen." ma:contentTypeScope="" ma:versionID="fd7cfd24197c5c9fccf4a7a8895ef5c8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89c5e30ba54328ec4c1926bdc00f8c35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1F1BF5-9F37-4596-A3DB-0966D7B5A16E}"/>
</file>

<file path=customXml/itemProps3.xml><?xml version="1.0" encoding="utf-8"?>
<ds:datastoreItem xmlns:ds="http://schemas.openxmlformats.org/officeDocument/2006/customXml" ds:itemID="{BBEC04EF-F64E-4591-AE42-EEEA97FB941F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a467c1c-9f8f-4f90-931b-80efd3bef3e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2796</TotalTime>
  <Words>1565</Words>
  <Application>Microsoft Office PowerPoint</Application>
  <PresentationFormat>Widescreen</PresentationFormat>
  <Paragraphs>439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Calibri Light</vt:lpstr>
      <vt:lpstr>Segoe UI</vt:lpstr>
      <vt:lpstr>Segoe UI Bold</vt:lpstr>
      <vt:lpstr>Wingdings</vt:lpstr>
      <vt:lpstr>cXiceland speaker slides</vt:lpstr>
      <vt:lpstr>end slide / questions slides</vt:lpstr>
      <vt:lpstr>Custom Design</vt:lpstr>
      <vt:lpstr>1_Custom Design</vt:lpstr>
      <vt:lpstr>2_Custom Design</vt:lpstr>
      <vt:lpstr>Purple slides</vt:lpstr>
      <vt:lpstr>PowerPoint Presentation</vt:lpstr>
      <vt:lpstr>PowerPoint Presentation</vt:lpstr>
      <vt:lpstr>Goal for this session </vt:lpstr>
      <vt:lpstr>Knowledge transfer</vt:lpstr>
      <vt:lpstr>PowerPoint Presentation</vt:lpstr>
      <vt:lpstr>PowerPoint Presentation</vt:lpstr>
      <vt:lpstr>PowerPoint Presentation</vt:lpstr>
      <vt:lpstr>LS Forecast</vt:lpstr>
      <vt:lpstr>LS Forecast</vt:lpstr>
      <vt:lpstr>LS Forecast Architecture </vt:lpstr>
      <vt:lpstr>PowerPoint Presentation</vt:lpstr>
      <vt:lpstr>LS Forecast - Implementation</vt:lpstr>
      <vt:lpstr>Knowledge transfer</vt:lpstr>
      <vt:lpstr>LS Forecast in LS Central</vt:lpstr>
      <vt:lpstr>PowerPoint Presentation</vt:lpstr>
      <vt:lpstr>LS Forecast Architecture </vt:lpstr>
      <vt:lpstr>PowerPoint Presentation</vt:lpstr>
      <vt:lpstr>PowerPoint Presentation</vt:lpstr>
      <vt:lpstr>PowerPoint Presentation</vt:lpstr>
      <vt:lpstr>PowerPoint Presentation</vt:lpstr>
      <vt:lpstr>Forecast Calculation</vt:lpstr>
      <vt:lpstr>PowerPoint Presentation</vt:lpstr>
      <vt:lpstr>Forecast Calculation</vt:lpstr>
      <vt:lpstr>Forecast Calculation</vt:lpstr>
      <vt:lpstr>Forecast Calculation</vt:lpstr>
      <vt:lpstr>Knowledge transfer</vt:lpstr>
      <vt:lpstr>LS Forecast</vt:lpstr>
      <vt:lpstr>LS Forecast: Item Suggestion Worksheet</vt:lpstr>
      <vt:lpstr>LS Forecast: additional dimensions</vt:lpstr>
      <vt:lpstr>LS Forecast: additional dimensions</vt:lpstr>
      <vt:lpstr>LS Forecast: additional dimensions</vt:lpstr>
      <vt:lpstr>LS Forecast: additional dimensions</vt:lpstr>
      <vt:lpstr>LS Forecast: additional dimensions</vt:lpstr>
      <vt:lpstr>Knowledge transfer</vt:lpstr>
      <vt:lpstr>LS Forecast</vt:lpstr>
      <vt:lpstr>The future</vt:lpstr>
      <vt:lpstr>LS Forecast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Kleindl</dc:creator>
  <cp:lastModifiedBy>Martin Kleindl</cp:lastModifiedBy>
  <cp:revision>12</cp:revision>
  <dcterms:created xsi:type="dcterms:W3CDTF">2022-03-07T12:35:51Z</dcterms:created>
  <dcterms:modified xsi:type="dcterms:W3CDTF">2022-10-22T02:15:24Z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</Properties>
</file>